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70"/>
  </p:notesMasterIdLst>
  <p:handoutMasterIdLst>
    <p:handoutMasterId r:id="rId71"/>
  </p:handoutMasterIdLst>
  <p:sldIdLst>
    <p:sldId id="810" r:id="rId2"/>
    <p:sldId id="632" r:id="rId3"/>
    <p:sldId id="850" r:id="rId4"/>
    <p:sldId id="688" r:id="rId5"/>
    <p:sldId id="829" r:id="rId6"/>
    <p:sldId id="830" r:id="rId7"/>
    <p:sldId id="831" r:id="rId8"/>
    <p:sldId id="756" r:id="rId9"/>
    <p:sldId id="758" r:id="rId10"/>
    <p:sldId id="723" r:id="rId11"/>
    <p:sldId id="720" r:id="rId12"/>
    <p:sldId id="760" r:id="rId13"/>
    <p:sldId id="704" r:id="rId14"/>
    <p:sldId id="670" r:id="rId15"/>
    <p:sldId id="706" r:id="rId16"/>
    <p:sldId id="671" r:id="rId17"/>
    <p:sldId id="710" r:id="rId18"/>
    <p:sldId id="712" r:id="rId19"/>
    <p:sldId id="711" r:id="rId20"/>
    <p:sldId id="738" r:id="rId21"/>
    <p:sldId id="714" r:id="rId22"/>
    <p:sldId id="739" r:id="rId23"/>
    <p:sldId id="789" r:id="rId24"/>
    <p:sldId id="847" r:id="rId25"/>
    <p:sldId id="867" r:id="rId26"/>
    <p:sldId id="856" r:id="rId27"/>
    <p:sldId id="866" r:id="rId28"/>
    <p:sldId id="865" r:id="rId29"/>
    <p:sldId id="858" r:id="rId30"/>
    <p:sldId id="859" r:id="rId31"/>
    <p:sldId id="860" r:id="rId32"/>
    <p:sldId id="861" r:id="rId33"/>
    <p:sldId id="862" r:id="rId34"/>
    <p:sldId id="868" r:id="rId35"/>
    <p:sldId id="863" r:id="rId36"/>
    <p:sldId id="864" r:id="rId37"/>
    <p:sldId id="805" r:id="rId38"/>
    <p:sldId id="869" r:id="rId39"/>
    <p:sldId id="826" r:id="rId40"/>
    <p:sldId id="870" r:id="rId41"/>
    <p:sldId id="833" r:id="rId42"/>
    <p:sldId id="871" r:id="rId43"/>
    <p:sldId id="834" r:id="rId44"/>
    <p:sldId id="872" r:id="rId45"/>
    <p:sldId id="835" r:id="rId46"/>
    <p:sldId id="873" r:id="rId47"/>
    <p:sldId id="836" r:id="rId48"/>
    <p:sldId id="874" r:id="rId49"/>
    <p:sldId id="837" r:id="rId50"/>
    <p:sldId id="875" r:id="rId51"/>
    <p:sldId id="849" r:id="rId52"/>
    <p:sldId id="877" r:id="rId53"/>
    <p:sldId id="848" r:id="rId54"/>
    <p:sldId id="878" r:id="rId55"/>
    <p:sldId id="838" r:id="rId56"/>
    <p:sldId id="879" r:id="rId57"/>
    <p:sldId id="839" r:id="rId58"/>
    <p:sldId id="880" r:id="rId59"/>
    <p:sldId id="841" r:id="rId60"/>
    <p:sldId id="881" r:id="rId61"/>
    <p:sldId id="843" r:id="rId62"/>
    <p:sldId id="882" r:id="rId63"/>
    <p:sldId id="840" r:id="rId64"/>
    <p:sldId id="883" r:id="rId65"/>
    <p:sldId id="844" r:id="rId66"/>
    <p:sldId id="609" r:id="rId67"/>
    <p:sldId id="614" r:id="rId68"/>
    <p:sldId id="809" r:id="rId69"/>
  </p:sldIdLst>
  <p:sldSz cx="9144000" cy="6858000" type="screen4x3"/>
  <p:notesSz cx="7010400" cy="9296400"/>
  <p:custDataLst>
    <p:tags r:id="rId72"/>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99FF"/>
    <a:srgbClr val="FFFFFF"/>
    <a:srgbClr val="660033"/>
    <a:srgbClr val="003399"/>
    <a:srgbClr val="336699"/>
    <a:srgbClr val="FF9900"/>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94539" autoAdjust="0"/>
  </p:normalViewPr>
  <p:slideViewPr>
    <p:cSldViewPr>
      <p:cViewPr>
        <p:scale>
          <a:sx n="100" d="100"/>
          <a:sy n="100" d="100"/>
        </p:scale>
        <p:origin x="-1224" y="-222"/>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75" d="100"/>
        <a:sy n="75" d="100"/>
      </p:scale>
      <p:origin x="0" y="942"/>
    </p:cViewPr>
  </p:sorterViewPr>
  <p:notesViewPr>
    <p:cSldViewPr>
      <p:cViewPr varScale="1">
        <p:scale>
          <a:sx n="27" d="100"/>
          <a:sy n="27" d="100"/>
        </p:scale>
        <p:origin x="-1236" y="-84"/>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26.xml"/><Relationship Id="rId13" Type="http://schemas.openxmlformats.org/officeDocument/2006/relationships/slide" Target="slides/slide44.xml"/><Relationship Id="rId18" Type="http://schemas.openxmlformats.org/officeDocument/2006/relationships/slide" Target="slides/slide54.xml"/><Relationship Id="rId3" Type="http://schemas.openxmlformats.org/officeDocument/2006/relationships/slide" Target="slides/slide11.xml"/><Relationship Id="rId21" Type="http://schemas.openxmlformats.org/officeDocument/2006/relationships/slide" Target="slides/slide60.xml"/><Relationship Id="rId7" Type="http://schemas.openxmlformats.org/officeDocument/2006/relationships/slide" Target="slides/slide25.xml"/><Relationship Id="rId12" Type="http://schemas.openxmlformats.org/officeDocument/2006/relationships/slide" Target="slides/slide42.xml"/><Relationship Id="rId17" Type="http://schemas.openxmlformats.org/officeDocument/2006/relationships/slide" Target="slides/slide52.xml"/><Relationship Id="rId2" Type="http://schemas.openxmlformats.org/officeDocument/2006/relationships/slide" Target="slides/slide10.xml"/><Relationship Id="rId16" Type="http://schemas.openxmlformats.org/officeDocument/2006/relationships/slide" Target="slides/slide50.xml"/><Relationship Id="rId20" Type="http://schemas.openxmlformats.org/officeDocument/2006/relationships/slide" Target="slides/slide58.xml"/><Relationship Id="rId1" Type="http://schemas.openxmlformats.org/officeDocument/2006/relationships/slide" Target="slides/slide8.xml"/><Relationship Id="rId6" Type="http://schemas.openxmlformats.org/officeDocument/2006/relationships/slide" Target="slides/slide21.xml"/><Relationship Id="rId11" Type="http://schemas.openxmlformats.org/officeDocument/2006/relationships/slide" Target="slides/slide40.xml"/><Relationship Id="rId24" Type="http://schemas.openxmlformats.org/officeDocument/2006/relationships/slide" Target="slides/slide67.xml"/><Relationship Id="rId5" Type="http://schemas.openxmlformats.org/officeDocument/2006/relationships/slide" Target="slides/slide18.xml"/><Relationship Id="rId15" Type="http://schemas.openxmlformats.org/officeDocument/2006/relationships/slide" Target="slides/slide48.xml"/><Relationship Id="rId23" Type="http://schemas.openxmlformats.org/officeDocument/2006/relationships/slide" Target="slides/slide64.xml"/><Relationship Id="rId10" Type="http://schemas.openxmlformats.org/officeDocument/2006/relationships/slide" Target="slides/slide38.xml"/><Relationship Id="rId19" Type="http://schemas.openxmlformats.org/officeDocument/2006/relationships/slide" Target="slides/slide56.xml"/><Relationship Id="rId4" Type="http://schemas.openxmlformats.org/officeDocument/2006/relationships/slide" Target="slides/slide16.xml"/><Relationship Id="rId9" Type="http://schemas.openxmlformats.org/officeDocument/2006/relationships/slide" Target="slides/slide28.xml"/><Relationship Id="rId14" Type="http://schemas.openxmlformats.org/officeDocument/2006/relationships/slide" Target="slides/slide46.xml"/><Relationship Id="rId22"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defTabSz="931863" eaLnBrk="0" hangingPunct="0">
              <a:defRPr sz="1200">
                <a:latin typeface="Times New Roman" pitchFamily="18"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1925"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algn="r" defTabSz="931863" eaLnBrk="0" hangingPunct="0">
              <a:defRPr sz="1200">
                <a:latin typeface="Times New Roman" pitchFamily="18" charset="0"/>
                <a:cs typeface="+mn-cs"/>
              </a:defRPr>
            </a:lvl1pPr>
          </a:lstStyle>
          <a:p>
            <a:pPr>
              <a:defRPr/>
            </a:pPr>
            <a:fld id="{6792600D-78F7-4792-B3F6-4F6FE9CCC0DE}" type="datetime1">
              <a:rPr lang="en-US"/>
              <a:pPr>
                <a:defRPr/>
              </a:pPr>
              <a:t>6/7/2016</a:t>
            </a:fld>
            <a:endParaRPr lang="en-US"/>
          </a:p>
        </p:txBody>
      </p:sp>
      <p:sp>
        <p:nvSpPr>
          <p:cNvPr id="17412" name="Rectangle 4"/>
          <p:cNvSpPr>
            <a:spLocks noGrp="1" noChangeArrowheads="1"/>
          </p:cNvSpPr>
          <p:nvPr>
            <p:ph type="ftr" sz="quarter" idx="2"/>
          </p:nvPr>
        </p:nvSpPr>
        <p:spPr bwMode="auto">
          <a:xfrm>
            <a:off x="0"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defTabSz="931863" eaLnBrk="0" hangingPunct="0">
              <a:defRPr sz="1200">
                <a:latin typeface="Times New Roman" pitchFamily="18"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1925"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algn="r" defTabSz="931863" eaLnBrk="0" hangingPunct="0">
              <a:defRPr sz="1200">
                <a:latin typeface="Times New Roman" pitchFamily="18" charset="0"/>
                <a:cs typeface="+mn-cs"/>
              </a:defRPr>
            </a:lvl1pPr>
          </a:lstStyle>
          <a:p>
            <a:pPr>
              <a:defRPr/>
            </a:pPr>
            <a:fld id="{DF3C02B8-FC24-4A68-A94C-A68F402979A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defTabSz="931863" eaLnBrk="0" hangingPunct="0">
              <a:defRPr sz="1200">
                <a:latin typeface="Times New Roman" pitchFamily="18" charset="0"/>
                <a:cs typeface="+mn-cs"/>
              </a:defRPr>
            </a:lvl1pPr>
          </a:lstStyle>
          <a:p>
            <a:pPr>
              <a:defRPr/>
            </a:pPr>
            <a:endParaRPr lang="en-US"/>
          </a:p>
        </p:txBody>
      </p:sp>
      <p:sp>
        <p:nvSpPr>
          <p:cNvPr id="15363" name="Rectangle 3"/>
          <p:cNvSpPr>
            <a:spLocks noGrp="1" noChangeArrowheads="1"/>
          </p:cNvSpPr>
          <p:nvPr>
            <p:ph type="dt" idx="1"/>
          </p:nvPr>
        </p:nvSpPr>
        <p:spPr bwMode="auto">
          <a:xfrm>
            <a:off x="3971925"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algn="r" defTabSz="931863" eaLnBrk="0" hangingPunct="0">
              <a:defRPr sz="1200">
                <a:latin typeface="Times New Roman" pitchFamily="18" charset="0"/>
                <a:cs typeface="+mn-cs"/>
              </a:defRPr>
            </a:lvl1pPr>
          </a:lstStyle>
          <a:p>
            <a:pPr>
              <a:defRPr/>
            </a:pPr>
            <a:fld id="{3704E18E-CE3D-43B2-BC2A-E1474B50143C}" type="datetime1">
              <a:rPr lang="en-US"/>
              <a:pPr>
                <a:defRPr/>
              </a:pPr>
              <a:t>6/7/2016</a:t>
            </a:fld>
            <a:endParaRPr lang="en-US"/>
          </a:p>
        </p:txBody>
      </p:sp>
      <p:sp>
        <p:nvSpPr>
          <p:cNvPr id="72708" name="Rectangle 4"/>
          <p:cNvSpPr>
            <a:spLocks noGrp="1" noRot="1" noChangeAspect="1" noChangeArrowheads="1" noTextEdit="1"/>
          </p:cNvSpPr>
          <p:nvPr>
            <p:ph type="sldImg" idx="2"/>
          </p:nvPr>
        </p:nvSpPr>
        <p:spPr bwMode="auto">
          <a:xfrm>
            <a:off x="1182688" y="696913"/>
            <a:ext cx="4649787"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defTabSz="931863" eaLnBrk="0" hangingPunct="0">
              <a:defRPr sz="1200">
                <a:latin typeface="Times New Roman" pitchFamily="18"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1925"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algn="r" defTabSz="931863" eaLnBrk="0" hangingPunct="0">
              <a:defRPr sz="1200">
                <a:latin typeface="Times New Roman" pitchFamily="18" charset="0"/>
                <a:cs typeface="+mn-cs"/>
              </a:defRPr>
            </a:lvl1pPr>
          </a:lstStyle>
          <a:p>
            <a:pPr>
              <a:defRPr/>
            </a:pPr>
            <a:fld id="{5B372A4C-CED2-44FA-B383-A2573AF17E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5E1B90F-22F6-4432-A6B5-8FB30B488760}" type="slidenum">
              <a:rPr lang="en-US" smtClean="0">
                <a:cs typeface="Arial" charset="0"/>
              </a:rPr>
              <a:pPr/>
              <a:t>1</a:t>
            </a:fld>
            <a:endParaRPr lang="en-US" smtClean="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1925" y="8829675"/>
            <a:ext cx="3038475" cy="466725"/>
          </a:xfrm>
          <a:prstGeom prst="rect">
            <a:avLst/>
          </a:prstGeom>
          <a:noFill/>
          <a:ln w="9525">
            <a:noFill/>
            <a:miter lim="800000"/>
            <a:headEnd/>
            <a:tailEnd/>
          </a:ln>
        </p:spPr>
        <p:txBody>
          <a:bodyPr lIns="93065" tIns="46531" rIns="93065" bIns="46531" anchor="b"/>
          <a:lstStyle/>
          <a:p>
            <a:pPr algn="r" defTabSz="931863" eaLnBrk="0" hangingPunct="0"/>
            <a:fld id="{2B4484AF-8ACA-41AE-A730-78F5653E2975}" type="slidenum">
              <a:rPr lang="en-US" sz="1200">
                <a:latin typeface="Times New Roman" pitchFamily="18" charset="0"/>
              </a:rPr>
              <a:pPr algn="r" defTabSz="931863" eaLnBrk="0" hangingPunct="0"/>
              <a:t>37</a:t>
            </a:fld>
            <a:endParaRPr lang="en-US" sz="12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E4C6693-4CDD-491B-85EA-C4A9EF4EF8D1}" type="slidenum">
              <a:rPr lang="en-US" smtClean="0">
                <a:cs typeface="Arial" charset="0"/>
              </a:rPr>
              <a:pPr/>
              <a:t>68</a:t>
            </a:fld>
            <a:endParaRPr lang="en-US" smtClean="0">
              <a:cs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smtClean="0"/>
              <a:t>Operating and Capital Improvement Budget Summary document, 4 year budget summary – all funds, calc. of legal debt margin, desc of bonded debt obligations, schedule of bonded debt service req.s to maturity, schedule of L.T. debt outstanding, Sales, Property and Franchise Fee summaries, ten year history of assessed values.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0F7701D-5EB5-4778-8DF4-BBDF420A6696}" type="slidenum">
              <a:rPr lang="en-US" smtClean="0">
                <a:cs typeface="Arial" charset="0"/>
              </a:rPr>
              <a:pPr/>
              <a:t>14</a:t>
            </a:fld>
            <a:endParaRPr lang="en-US" smtClean="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Refer to “Note 1” on page 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90F9E29-0AC6-4D0D-88B2-66DEF6C2653A}" type="slidenum">
              <a:rPr lang="en-US" smtClean="0">
                <a:cs typeface="Arial" charset="0"/>
              </a:rPr>
              <a:pPr/>
              <a:t>16</a:t>
            </a:fld>
            <a:endParaRPr lang="en-US" smtClean="0">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mtClean="0"/>
              <a:t>FY 13-14 P&amp;R Transfer = $545,885,  AVGC FY13-14 Transfer = $333,892</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r>
              <a:rPr lang="en-US" smtClean="0"/>
              <a:t>Slope line correspondingly follows recessionary line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71925" y="8829675"/>
            <a:ext cx="3038475" cy="466725"/>
          </a:xfrm>
          <a:prstGeom prst="rect">
            <a:avLst/>
          </a:prstGeom>
          <a:noFill/>
          <a:ln w="9525">
            <a:noFill/>
            <a:miter lim="800000"/>
            <a:headEnd/>
            <a:tailEnd/>
          </a:ln>
        </p:spPr>
        <p:txBody>
          <a:bodyPr lIns="93065" tIns="46531" rIns="93065" bIns="46531" anchor="b"/>
          <a:lstStyle/>
          <a:p>
            <a:pPr algn="r" defTabSz="931863" eaLnBrk="0" hangingPunct="0"/>
            <a:fld id="{2CD71090-FC7A-457D-909B-A99C3768997E}" type="slidenum">
              <a:rPr lang="en-US" sz="1200">
                <a:latin typeface="Times New Roman" pitchFamily="18" charset="0"/>
              </a:rPr>
              <a:pPr algn="r" defTabSz="931863" eaLnBrk="0" hangingPunct="0"/>
              <a:t>23</a:t>
            </a:fld>
            <a:endParaRPr lang="en-US" sz="12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Refer to “Note 1” on page 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71925" y="8829675"/>
            <a:ext cx="3038475" cy="466725"/>
          </a:xfrm>
          <a:prstGeom prst="rect">
            <a:avLst/>
          </a:prstGeom>
          <a:noFill/>
          <a:ln w="9525">
            <a:noFill/>
            <a:miter lim="800000"/>
            <a:headEnd/>
            <a:tailEnd/>
          </a:ln>
        </p:spPr>
        <p:txBody>
          <a:bodyPr lIns="93065" tIns="46531" rIns="93065" bIns="46531" anchor="b"/>
          <a:lstStyle/>
          <a:p>
            <a:pPr algn="r" defTabSz="931863" eaLnBrk="0" hangingPunct="0"/>
            <a:fld id="{93367BA5-25C6-46E1-839D-55596BA570BF}" type="slidenum">
              <a:rPr lang="en-US" sz="1200">
                <a:latin typeface="Times New Roman" pitchFamily="18" charset="0"/>
              </a:rPr>
              <a:pPr algn="r" defTabSz="931863" eaLnBrk="0" hangingPunct="0"/>
              <a:t>24</a:t>
            </a:fld>
            <a:endParaRPr lang="en-US" sz="12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Refer to “Note 1” on page 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971925" y="8829675"/>
            <a:ext cx="3038475" cy="466725"/>
          </a:xfrm>
          <a:prstGeom prst="rect">
            <a:avLst/>
          </a:prstGeom>
          <a:noFill/>
          <a:ln w="9525">
            <a:noFill/>
            <a:miter lim="800000"/>
            <a:headEnd/>
            <a:tailEnd/>
          </a:ln>
        </p:spPr>
        <p:txBody>
          <a:bodyPr lIns="93065" tIns="46531" rIns="93065" bIns="46531" anchor="b"/>
          <a:lstStyle/>
          <a:p>
            <a:pPr algn="r" defTabSz="931863" eaLnBrk="0" hangingPunct="0"/>
            <a:fld id="{D58240C4-7E47-4976-8167-C3CD57452E16}" type="slidenum">
              <a:rPr lang="en-US" sz="1200">
                <a:latin typeface="Times New Roman" pitchFamily="18" charset="0"/>
              </a:rPr>
              <a:pPr algn="r" defTabSz="931863" eaLnBrk="0" hangingPunct="0"/>
              <a:t>27</a:t>
            </a:fld>
            <a:endParaRPr lang="en-US" sz="120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cs typeface="+mn-cs"/>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cs typeface="+mn-cs"/>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cs typeface="+mn-cs"/>
                </a:endParaRPr>
              </a:p>
            </p:txBody>
          </p:sp>
        </p:grpSp>
      </p:grpSp>
      <p:sp>
        <p:nvSpPr>
          <p:cNvPr id="71988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71988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fld id="{8014A446-C1C6-4055-8086-036FCE60F321}" type="datetime1">
              <a:rPr lang="en-US"/>
              <a:pPr>
                <a:defRPr/>
              </a:pPr>
              <a:t>6/7/2016</a:t>
            </a:fld>
            <a:endParaRPr lang="en-US"/>
          </a:p>
        </p:txBody>
      </p:sp>
      <p:sp>
        <p:nvSpPr>
          <p:cNvPr id="19" name="Rectangle 19"/>
          <p:cNvSpPr>
            <a:spLocks noGrp="1" noChangeArrowheads="1"/>
          </p:cNvSpPr>
          <p:nvPr>
            <p:ph type="ftr" sz="quarter" idx="11"/>
          </p:nvPr>
        </p:nvSpPr>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C761B86E-FA94-407C-9AAF-F7AFF328B99E}"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86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86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 name="Rectangle 18"/>
          <p:cNvSpPr>
            <a:spLocks noGrp="1" noChangeArrowheads="1"/>
          </p:cNvSpPr>
          <p:nvPr>
            <p:ph type="dt" sz="quarter" idx="2"/>
          </p:nvPr>
        </p:nvSpPr>
        <p:spPr bwMode="auto">
          <a:xfrm>
            <a:off x="1066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cs typeface="+mn-cs"/>
              </a:defRPr>
            </a:lvl1pPr>
          </a:lstStyle>
          <a:p>
            <a:pPr>
              <a:defRPr/>
            </a:pPr>
            <a:fld id="{57839B66-1727-4E4C-9334-B4B9D6B03BD6}" type="datetime1">
              <a:rPr lang="en-US"/>
              <a:pPr>
                <a:defRPr/>
              </a:pPr>
              <a:t>6/7/2016</a:t>
            </a:fld>
            <a:endParaRPr lang="en-US"/>
          </a:p>
        </p:txBody>
      </p:sp>
      <p:sp>
        <p:nvSpPr>
          <p:cNvPr id="35" name="Rectangle 19"/>
          <p:cNvSpPr>
            <a:spLocks noGrp="1" noChangeArrowheads="1"/>
          </p:cNvSpPr>
          <p:nvPr>
            <p:ph type="ftr" sz="quarter" idx="3"/>
          </p:nvPr>
        </p:nvSpPr>
        <p:spPr bwMode="auto">
          <a:xfrm>
            <a:off x="33528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cs typeface="+mn-cs"/>
              </a:defRPr>
            </a:lvl1pPr>
          </a:lstStyle>
          <a:p>
            <a:pPr>
              <a:defRPr/>
            </a:pPr>
            <a:endParaRPr lang="en-US"/>
          </a:p>
        </p:txBody>
      </p:sp>
      <p:sp>
        <p:nvSpPr>
          <p:cNvPr id="36" name="Rectangle 20"/>
          <p:cNvSpPr>
            <a:spLocks noGrp="1" noChangeArrowheads="1"/>
          </p:cNvSpPr>
          <p:nvPr>
            <p:ph type="sldNum" sz="quarter" idx="4"/>
          </p:nvPr>
        </p:nvSpPr>
        <p:spPr bwMode="auto">
          <a:xfrm>
            <a:off x="67056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cs typeface="+mn-cs"/>
              </a:defRPr>
            </a:lvl1pPr>
          </a:lstStyle>
          <a:p>
            <a:pPr>
              <a:defRPr/>
            </a:pPr>
            <a:fld id="{B56DAE19-B965-4B78-A2C1-8F1BA2702A4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6" r:id="rId1"/>
  </p:sldLayoutIdLst>
  <p:transition spd="slow"/>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0"/>
          <p:cNvSpPr>
            <a:spLocks noGrp="1" noChangeArrowheads="1"/>
          </p:cNvSpPr>
          <p:nvPr>
            <p:ph type="sldNum" sz="quarter" idx="12"/>
          </p:nvPr>
        </p:nvSpPr>
        <p:spPr/>
        <p:txBody>
          <a:bodyPr/>
          <a:lstStyle/>
          <a:p>
            <a:pPr>
              <a:defRPr/>
            </a:pPr>
            <a:fld id="{1F79F9DA-282E-4600-9DAE-D4BCF1556BDC}" type="slidenum">
              <a:rPr lang="en-US"/>
              <a:pPr>
                <a:defRPr/>
              </a:pPr>
              <a:t>1</a:t>
            </a:fld>
            <a:endParaRPr lang="en-US"/>
          </a:p>
        </p:txBody>
      </p:sp>
      <p:sp>
        <p:nvSpPr>
          <p:cNvPr id="4103" name="Rectangle 7"/>
          <p:cNvSpPr>
            <a:spLocks noGrp="1" noChangeArrowheads="1"/>
          </p:cNvSpPr>
          <p:nvPr>
            <p:ph type="subTitle" idx="1"/>
          </p:nvPr>
        </p:nvSpPr>
        <p:spPr>
          <a:xfrm>
            <a:off x="914400" y="1905000"/>
            <a:ext cx="7543800" cy="1447800"/>
          </a:xfrm>
        </p:spPr>
        <p:txBody>
          <a:bodyPr/>
          <a:lstStyle/>
          <a:p>
            <a:pPr algn="ctr" eaLnBrk="1" hangingPunct="1">
              <a:spcBef>
                <a:spcPct val="60000"/>
              </a:spcBef>
              <a:defRPr/>
            </a:pPr>
            <a:r>
              <a:rPr lang="en-US" sz="4000" b="1" smtClean="0"/>
              <a:t>FISCAL YEAR 2016-2017 PROPOSED BUDGET</a:t>
            </a:r>
            <a:endParaRPr lang="en-US" b="1" smtClean="0"/>
          </a:p>
        </p:txBody>
      </p:sp>
      <p:sp>
        <p:nvSpPr>
          <p:cNvPr id="4102" name="Rectangle 6"/>
          <p:cNvSpPr>
            <a:spLocks noGrp="1" noChangeArrowheads="1"/>
          </p:cNvSpPr>
          <p:nvPr>
            <p:ph type="ctrTitle"/>
          </p:nvPr>
        </p:nvSpPr>
        <p:spPr>
          <a:xfrm>
            <a:off x="914400" y="533400"/>
            <a:ext cx="7467600" cy="762000"/>
          </a:xfrm>
        </p:spPr>
        <p:txBody>
          <a:bodyPr/>
          <a:lstStyle/>
          <a:p>
            <a:pPr algn="ctr" eaLnBrk="1" hangingPunct="1">
              <a:defRPr/>
            </a:pPr>
            <a:r>
              <a:rPr lang="en-US" sz="4800" b="0" smtClean="0">
                <a:latin typeface="+mj-lt"/>
              </a:rPr>
              <a:t>Town of Apple Valley</a:t>
            </a:r>
          </a:p>
        </p:txBody>
      </p:sp>
      <p:sp>
        <p:nvSpPr>
          <p:cNvPr id="12293" name="Text Box 48"/>
          <p:cNvSpPr txBox="1">
            <a:spLocks noChangeArrowheads="1"/>
          </p:cNvSpPr>
          <p:nvPr/>
        </p:nvSpPr>
        <p:spPr bwMode="auto">
          <a:xfrm>
            <a:off x="2362200" y="3505200"/>
            <a:ext cx="4435475" cy="1066800"/>
          </a:xfrm>
          <a:prstGeom prst="rect">
            <a:avLst/>
          </a:prstGeom>
          <a:noFill/>
          <a:ln w="12700" cap="sq">
            <a:noFill/>
            <a:miter lim="800000"/>
            <a:headEnd type="none" w="sm" len="sm"/>
            <a:tailEnd type="none" w="sm" len="sm"/>
          </a:ln>
        </p:spPr>
        <p:txBody>
          <a:bodyPr>
            <a:spAutoFit/>
          </a:bodyPr>
          <a:lstStyle/>
          <a:p>
            <a:pPr algn="ctr"/>
            <a:r>
              <a:rPr lang="en-US" sz="3200"/>
              <a:t>Budget Study Session</a:t>
            </a:r>
          </a:p>
          <a:p>
            <a:pPr algn="ctr"/>
            <a:r>
              <a:rPr lang="en-US" sz="3200"/>
              <a:t>May 31, 2016</a:t>
            </a:r>
          </a:p>
        </p:txBody>
      </p:sp>
      <p:pic>
        <p:nvPicPr>
          <p:cNvPr id="12294" name="Picture 1"/>
          <p:cNvPicPr>
            <a:picLocks noChangeAspect="1" noChangeArrowheads="1"/>
          </p:cNvPicPr>
          <p:nvPr/>
        </p:nvPicPr>
        <p:blipFill>
          <a:blip r:embed="rId4" cstate="print"/>
          <a:srcRect/>
          <a:stretch>
            <a:fillRect/>
          </a:stretch>
        </p:blipFill>
        <p:spPr bwMode="auto">
          <a:xfrm>
            <a:off x="3505200" y="4662488"/>
            <a:ext cx="2286000" cy="1830387"/>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A55EA1B-D40C-492C-B7E7-B1EDC257D086}" type="slidenum">
              <a:rPr lang="en-US"/>
              <a:pPr>
                <a:defRPr/>
              </a:pPr>
              <a:t>10</a:t>
            </a:fld>
            <a:endParaRPr lang="en-US"/>
          </a:p>
        </p:txBody>
      </p:sp>
      <p:sp>
        <p:nvSpPr>
          <p:cNvPr id="818178" name="Rectangle 2"/>
          <p:cNvSpPr>
            <a:spLocks noGrp="1" noChangeArrowheads="1"/>
          </p:cNvSpPr>
          <p:nvPr>
            <p:ph type="title" idx="4294967295"/>
          </p:nvPr>
        </p:nvSpPr>
        <p:spPr>
          <a:xfrm>
            <a:off x="990600" y="381000"/>
            <a:ext cx="7924800" cy="1371600"/>
          </a:xfrm>
        </p:spPr>
        <p:txBody>
          <a:bodyPr/>
          <a:lstStyle/>
          <a:p>
            <a:pPr eaLnBrk="1" hangingPunct="1">
              <a:defRPr/>
            </a:pPr>
            <a:r>
              <a:rPr lang="en-US" sz="3600" i="1" smtClean="0">
                <a:solidFill>
                  <a:schemeClr val="tx1"/>
                </a:solidFill>
                <a:latin typeface="Tahoma" pitchFamily="34" charset="0"/>
              </a:rPr>
              <a:t>TOTAL OPERATING BUDGET</a:t>
            </a:r>
            <a:br>
              <a:rPr lang="en-US" sz="3600" i="1" smtClean="0">
                <a:solidFill>
                  <a:schemeClr val="tx1"/>
                </a:solidFill>
                <a:latin typeface="Tahoma" pitchFamily="34" charset="0"/>
              </a:rPr>
            </a:br>
            <a:r>
              <a:rPr lang="en-US" sz="3600" i="1" smtClean="0">
                <a:solidFill>
                  <a:schemeClr val="tx1"/>
                </a:solidFill>
                <a:latin typeface="Tahoma" pitchFamily="34" charset="0"/>
              </a:rPr>
              <a:t>All Funds</a:t>
            </a:r>
          </a:p>
        </p:txBody>
      </p:sp>
      <p:sp>
        <p:nvSpPr>
          <p:cNvPr id="818179" name="Rectangle 3"/>
          <p:cNvSpPr>
            <a:spLocks noGrp="1" noChangeArrowheads="1"/>
          </p:cNvSpPr>
          <p:nvPr>
            <p:ph type="body" idx="4294967295"/>
          </p:nvPr>
        </p:nvSpPr>
        <p:spPr>
          <a:xfrm>
            <a:off x="990600" y="1905000"/>
            <a:ext cx="7924800" cy="4343400"/>
          </a:xfrm>
        </p:spPr>
        <p:txBody>
          <a:bodyPr/>
          <a:lstStyle/>
          <a:p>
            <a:pPr eaLnBrk="1" hangingPunct="1">
              <a:lnSpc>
                <a:spcPct val="200000"/>
              </a:lnSpc>
              <a:spcBef>
                <a:spcPct val="0"/>
              </a:spcBef>
              <a:buFont typeface="Wingdings" pitchFamily="2" charset="2"/>
              <a:buNone/>
              <a:defRPr/>
            </a:pPr>
            <a:r>
              <a:rPr lang="en-US" sz="1600" b="1" smtClean="0">
                <a:latin typeface="Tahoma" pitchFamily="34" charset="0"/>
              </a:rPr>
              <a:t>	</a:t>
            </a:r>
          </a:p>
          <a:p>
            <a:pPr eaLnBrk="1" hangingPunct="1">
              <a:lnSpc>
                <a:spcPct val="200000"/>
              </a:lnSpc>
              <a:spcBef>
                <a:spcPct val="0"/>
              </a:spcBef>
              <a:buFont typeface="Wingdings" pitchFamily="2" charset="2"/>
              <a:buNone/>
              <a:defRPr/>
            </a:pPr>
            <a:r>
              <a:rPr lang="en-US" sz="2000" b="1" smtClean="0">
                <a:latin typeface="Tahoma" pitchFamily="34" charset="0"/>
              </a:rPr>
              <a:t>	Proposed FY 16-17		    $    54,280,442</a:t>
            </a:r>
          </a:p>
          <a:p>
            <a:pPr eaLnBrk="1" hangingPunct="1">
              <a:lnSpc>
                <a:spcPct val="200000"/>
              </a:lnSpc>
              <a:spcBef>
                <a:spcPct val="0"/>
              </a:spcBef>
              <a:buFont typeface="Wingdings" pitchFamily="2" charset="2"/>
              <a:buNone/>
              <a:defRPr/>
            </a:pPr>
            <a:r>
              <a:rPr lang="en-US" sz="2000" b="1" smtClean="0">
                <a:latin typeface="Tahoma" pitchFamily="34" charset="0"/>
              </a:rPr>
              <a:t>	Adopted FY 15-16		 	          52,801,209</a:t>
            </a:r>
          </a:p>
          <a:p>
            <a:pPr eaLnBrk="1" hangingPunct="1">
              <a:lnSpc>
                <a:spcPct val="200000"/>
              </a:lnSpc>
              <a:spcBef>
                <a:spcPct val="0"/>
              </a:spcBef>
              <a:buFont typeface="Wingdings" pitchFamily="2" charset="2"/>
              <a:buNone/>
              <a:defRPr/>
            </a:pPr>
            <a:r>
              <a:rPr lang="en-US" sz="2000" b="1" smtClean="0">
                <a:latin typeface="Tahoma" pitchFamily="34" charset="0"/>
              </a:rPr>
              <a:t>	Amount of Increase                          $       1,479,233</a:t>
            </a:r>
          </a:p>
          <a:p>
            <a:pPr eaLnBrk="1" hangingPunct="1">
              <a:lnSpc>
                <a:spcPct val="200000"/>
              </a:lnSpc>
              <a:spcBef>
                <a:spcPct val="0"/>
              </a:spcBef>
              <a:buFont typeface="Wingdings" pitchFamily="2" charset="2"/>
              <a:buNone/>
              <a:defRPr/>
            </a:pPr>
            <a:r>
              <a:rPr lang="en-US" sz="2000" b="1" smtClean="0">
                <a:latin typeface="Tahoma" pitchFamily="34" charset="0"/>
              </a:rPr>
              <a:t>	Percent Increase 		                             2.80 %</a:t>
            </a:r>
          </a:p>
          <a:p>
            <a:pPr eaLnBrk="1" hangingPunct="1">
              <a:lnSpc>
                <a:spcPct val="200000"/>
              </a:lnSpc>
              <a:spcBef>
                <a:spcPct val="0"/>
              </a:spcBef>
              <a:buFont typeface="Wingdings" pitchFamily="2" charset="2"/>
              <a:buNone/>
              <a:defRPr/>
            </a:pPr>
            <a:endParaRPr lang="en-US" sz="2000" b="1" smtClean="0">
              <a:latin typeface="Tahoma" pitchFamily="34" charset="0"/>
            </a:endParaRPr>
          </a:p>
          <a:p>
            <a:pPr eaLnBrk="1" hangingPunct="1">
              <a:lnSpc>
                <a:spcPct val="200000"/>
              </a:lnSpc>
              <a:spcBef>
                <a:spcPct val="0"/>
              </a:spcBef>
              <a:buFont typeface="Wingdings" pitchFamily="2" charset="2"/>
              <a:buNone/>
              <a:defRPr/>
            </a:pPr>
            <a:endParaRPr lang="en-US" sz="2000" b="1" smtClean="0">
              <a:latin typeface="Tahoma" pitchFamily="34" charset="0"/>
            </a:endParaRPr>
          </a:p>
        </p:txBody>
      </p:sp>
      <p:sp>
        <p:nvSpPr>
          <p:cNvPr id="20485" name="Line 4"/>
          <p:cNvSpPr>
            <a:spLocks noChangeShapeType="1"/>
          </p:cNvSpPr>
          <p:nvPr/>
        </p:nvSpPr>
        <p:spPr bwMode="auto">
          <a:xfrm>
            <a:off x="5867400" y="43434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0486" name="Line 5"/>
          <p:cNvSpPr>
            <a:spLocks noChangeShapeType="1"/>
          </p:cNvSpPr>
          <p:nvPr/>
        </p:nvSpPr>
        <p:spPr bwMode="auto">
          <a:xfrm>
            <a:off x="5867400" y="48768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0487" name="Line 6"/>
          <p:cNvSpPr>
            <a:spLocks noChangeShapeType="1"/>
          </p:cNvSpPr>
          <p:nvPr/>
        </p:nvSpPr>
        <p:spPr bwMode="auto">
          <a:xfrm>
            <a:off x="5791200" y="3733800"/>
            <a:ext cx="24384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20488"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BDDE79E-E19D-4268-96D3-893921F80D76}" type="slidenum">
              <a:rPr lang="en-US"/>
              <a:pPr>
                <a:defRPr/>
              </a:pPr>
              <a:t>11</a:t>
            </a:fld>
            <a:endParaRPr lang="en-US"/>
          </a:p>
        </p:txBody>
      </p:sp>
      <p:sp>
        <p:nvSpPr>
          <p:cNvPr id="814082" name="Rectangle 2"/>
          <p:cNvSpPr>
            <a:spLocks noGrp="1" noChangeArrowheads="1"/>
          </p:cNvSpPr>
          <p:nvPr>
            <p:ph type="title" idx="4294967295"/>
          </p:nvPr>
        </p:nvSpPr>
        <p:spPr>
          <a:xfrm>
            <a:off x="990600" y="304800"/>
            <a:ext cx="7924800" cy="1447800"/>
          </a:xfrm>
        </p:spPr>
        <p:txBody>
          <a:bodyPr/>
          <a:lstStyle/>
          <a:p>
            <a:pPr eaLnBrk="1" hangingPunct="1">
              <a:defRPr/>
            </a:pPr>
            <a:r>
              <a:rPr lang="en-US" sz="3800" i="1">
                <a:solidFill>
                  <a:schemeClr val="tx1"/>
                </a:solidFill>
                <a:latin typeface="+mj-lt"/>
              </a:rPr>
              <a:t>TOTAL CAPITAL IMPROVEMENT BUDGET</a:t>
            </a:r>
            <a:r>
              <a:rPr lang="en-US" sz="3800">
                <a:solidFill>
                  <a:schemeClr val="tx1"/>
                </a:solidFill>
                <a:latin typeface="+mj-lt"/>
              </a:rPr>
              <a:t> </a:t>
            </a:r>
            <a:r>
              <a:rPr lang="en-US" sz="3600">
                <a:solidFill>
                  <a:schemeClr val="tx1"/>
                </a:solidFill>
                <a:latin typeface="+mj-lt"/>
              </a:rPr>
              <a:t>- </a:t>
            </a:r>
            <a:r>
              <a:rPr lang="en-US" sz="3600" i="1">
                <a:solidFill>
                  <a:schemeClr val="tx1"/>
                </a:solidFill>
                <a:latin typeface="+mj-lt"/>
              </a:rPr>
              <a:t>All Funds</a:t>
            </a:r>
          </a:p>
        </p:txBody>
      </p:sp>
      <p:sp>
        <p:nvSpPr>
          <p:cNvPr id="814083" name="Rectangle 3"/>
          <p:cNvSpPr>
            <a:spLocks noGrp="1" noChangeArrowheads="1"/>
          </p:cNvSpPr>
          <p:nvPr>
            <p:ph type="body" idx="4294967295"/>
          </p:nvPr>
        </p:nvSpPr>
        <p:spPr>
          <a:xfrm>
            <a:off x="1066800" y="1981200"/>
            <a:ext cx="7696200" cy="4495800"/>
          </a:xfrm>
        </p:spPr>
        <p:txBody>
          <a:bodyPr/>
          <a:lstStyle/>
          <a:p>
            <a:pPr eaLnBrk="1" hangingPunct="1">
              <a:lnSpc>
                <a:spcPct val="200000"/>
              </a:lnSpc>
              <a:spcBef>
                <a:spcPct val="0"/>
              </a:spcBef>
              <a:buFont typeface="Wingdings" pitchFamily="2" charset="2"/>
              <a:buNone/>
              <a:defRPr/>
            </a:pPr>
            <a:r>
              <a:rPr lang="en-US" sz="2400" b="1" smtClean="0">
                <a:latin typeface="Tahoma" pitchFamily="34" charset="0"/>
              </a:rPr>
              <a:t>	Proposed FY 16-17		    $  10,915,727</a:t>
            </a:r>
          </a:p>
          <a:p>
            <a:pPr eaLnBrk="1" hangingPunct="1">
              <a:lnSpc>
                <a:spcPct val="200000"/>
              </a:lnSpc>
              <a:spcBef>
                <a:spcPct val="0"/>
              </a:spcBef>
              <a:buFont typeface="Wingdings" pitchFamily="2" charset="2"/>
              <a:buNone/>
              <a:defRPr/>
            </a:pPr>
            <a:r>
              <a:rPr lang="en-US" sz="2400" b="1" smtClean="0">
                <a:latin typeface="Tahoma" pitchFamily="34" charset="0"/>
              </a:rPr>
              <a:t>	Adopted FY 15-16	                  29,824,920</a:t>
            </a:r>
          </a:p>
          <a:p>
            <a:pPr eaLnBrk="1" hangingPunct="1">
              <a:lnSpc>
                <a:spcPct val="200000"/>
              </a:lnSpc>
              <a:spcBef>
                <a:spcPct val="0"/>
              </a:spcBef>
              <a:buFont typeface="Wingdings" pitchFamily="2" charset="2"/>
              <a:buNone/>
              <a:defRPr/>
            </a:pPr>
            <a:r>
              <a:rPr lang="en-US" sz="2400" b="1" smtClean="0">
                <a:latin typeface="Tahoma" pitchFamily="34" charset="0"/>
              </a:rPr>
              <a:t>	Amount of Decrease                $ (18,909,193)</a:t>
            </a:r>
          </a:p>
          <a:p>
            <a:pPr eaLnBrk="1" hangingPunct="1">
              <a:lnSpc>
                <a:spcPct val="200000"/>
              </a:lnSpc>
              <a:spcBef>
                <a:spcPct val="0"/>
              </a:spcBef>
              <a:buFont typeface="Wingdings" pitchFamily="2" charset="2"/>
              <a:buNone/>
              <a:defRPr/>
            </a:pPr>
            <a:r>
              <a:rPr lang="en-US" sz="2400" b="1" smtClean="0">
                <a:latin typeface="Tahoma" pitchFamily="34" charset="0"/>
              </a:rPr>
              <a:t>	Percent Decrease 	                     (63.40 %)</a:t>
            </a:r>
          </a:p>
        </p:txBody>
      </p:sp>
      <p:sp>
        <p:nvSpPr>
          <p:cNvPr id="21509" name="Line 4"/>
          <p:cNvSpPr>
            <a:spLocks noChangeShapeType="1"/>
          </p:cNvSpPr>
          <p:nvPr/>
        </p:nvSpPr>
        <p:spPr bwMode="auto">
          <a:xfrm>
            <a:off x="5943600" y="44196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1510" name="Line 5"/>
          <p:cNvSpPr>
            <a:spLocks noChangeShapeType="1"/>
          </p:cNvSpPr>
          <p:nvPr/>
        </p:nvSpPr>
        <p:spPr bwMode="auto">
          <a:xfrm>
            <a:off x="5943600" y="50292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1511" name="Line 6"/>
          <p:cNvSpPr>
            <a:spLocks noChangeShapeType="1"/>
          </p:cNvSpPr>
          <p:nvPr/>
        </p:nvSpPr>
        <p:spPr bwMode="auto">
          <a:xfrm>
            <a:off x="5867400" y="3657600"/>
            <a:ext cx="24384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21512"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1A42288-CCD2-4A34-A4A7-5C0C976F4CD4}" type="slidenum">
              <a:rPr lang="en-US"/>
              <a:pPr>
                <a:defRPr/>
              </a:pPr>
              <a:t>12</a:t>
            </a:fld>
            <a:endParaRPr lang="en-US"/>
          </a:p>
        </p:txBody>
      </p:sp>
      <p:sp>
        <p:nvSpPr>
          <p:cNvPr id="867330" name="Rectangle 2"/>
          <p:cNvSpPr>
            <a:spLocks noGrp="1" noChangeArrowheads="1"/>
          </p:cNvSpPr>
          <p:nvPr>
            <p:ph type="title" idx="4294967295"/>
          </p:nvPr>
        </p:nvSpPr>
        <p:spPr>
          <a:xfrm>
            <a:off x="990600" y="228600"/>
            <a:ext cx="7239000" cy="1524000"/>
          </a:xfrm>
        </p:spPr>
        <p:txBody>
          <a:bodyPr/>
          <a:lstStyle/>
          <a:p>
            <a:pPr eaLnBrk="1" hangingPunct="1">
              <a:defRPr/>
            </a:pPr>
            <a:r>
              <a:rPr lang="en-US" sz="3600" i="1">
                <a:solidFill>
                  <a:schemeClr val="tx1"/>
                </a:solidFill>
                <a:latin typeface="+mj-lt"/>
              </a:rPr>
              <a:t>TOTAL APPROPRIATIONS</a:t>
            </a:r>
            <a:br>
              <a:rPr lang="en-US" sz="3600" i="1">
                <a:solidFill>
                  <a:schemeClr val="tx1"/>
                </a:solidFill>
                <a:latin typeface="+mj-lt"/>
              </a:rPr>
            </a:br>
            <a:r>
              <a:rPr lang="en-US" sz="3600" i="1">
                <a:solidFill>
                  <a:schemeClr val="tx1"/>
                </a:solidFill>
                <a:latin typeface="+mj-lt"/>
              </a:rPr>
              <a:t>By Fund Type</a:t>
            </a:r>
          </a:p>
        </p:txBody>
      </p:sp>
      <p:sp>
        <p:nvSpPr>
          <p:cNvPr id="2053" name="Text Box 3"/>
          <p:cNvSpPr txBox="1">
            <a:spLocks noChangeArrowheads="1"/>
          </p:cNvSpPr>
          <p:nvPr/>
        </p:nvSpPr>
        <p:spPr bwMode="auto">
          <a:xfrm>
            <a:off x="3429000" y="5791200"/>
            <a:ext cx="28956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1"/>
              <a:t>Total  $80,668,717</a:t>
            </a:r>
          </a:p>
        </p:txBody>
      </p:sp>
      <p:graphicFrame>
        <p:nvGraphicFramePr>
          <p:cNvPr id="2050" name="Object 4"/>
          <p:cNvGraphicFramePr>
            <a:graphicFrameLocks noChangeAspect="1"/>
          </p:cNvGraphicFramePr>
          <p:nvPr>
            <p:ph sz="half" idx="4294967295"/>
          </p:nvPr>
        </p:nvGraphicFramePr>
        <p:xfrm>
          <a:off x="838200" y="1920875"/>
          <a:ext cx="8137525" cy="4035425"/>
        </p:xfrm>
        <a:graphic>
          <a:graphicData uri="http://schemas.openxmlformats.org/presentationml/2006/ole">
            <p:oleObj spid="_x0000_s2050" r:id="rId4" imgW="0" imgH="0" progId="PowerPlugsChart.Document">
              <p:embed/>
            </p:oleObj>
          </a:graphicData>
        </a:graphic>
      </p:graphicFrame>
      <p:pic>
        <p:nvPicPr>
          <p:cNvPr id="2054"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30DA24-8997-44FB-84D7-BADF29DA298E}" type="slidenum">
              <a:rPr lang="en-US"/>
              <a:pPr>
                <a:defRPr/>
              </a:pPr>
              <a:t>13</a:t>
            </a:fld>
            <a:endParaRPr lang="en-US"/>
          </a:p>
        </p:txBody>
      </p:sp>
      <p:sp>
        <p:nvSpPr>
          <p:cNvPr id="795650" name="Rectangle 2"/>
          <p:cNvSpPr>
            <a:spLocks noGrp="1" noChangeArrowheads="1"/>
          </p:cNvSpPr>
          <p:nvPr>
            <p:ph type="title" idx="4294967295"/>
          </p:nvPr>
        </p:nvSpPr>
        <p:spPr>
          <a:xfrm>
            <a:off x="990600" y="381000"/>
            <a:ext cx="8001000" cy="1371600"/>
          </a:xfrm>
        </p:spPr>
        <p:txBody>
          <a:bodyPr/>
          <a:lstStyle/>
          <a:p>
            <a:pPr eaLnBrk="1" hangingPunct="1">
              <a:defRPr/>
            </a:pPr>
            <a:r>
              <a:rPr lang="en-US" sz="2800" i="1" dirty="0">
                <a:solidFill>
                  <a:schemeClr val="tx1"/>
                </a:solidFill>
                <a:latin typeface="+mj-lt"/>
              </a:rPr>
              <a:t>DISTRIBUTION OF SALARIES &amp; BENEFITS</a:t>
            </a:r>
            <a:r>
              <a:rPr lang="en-US" sz="3800" dirty="0">
                <a:solidFill>
                  <a:schemeClr val="tx1"/>
                </a:solidFill>
                <a:latin typeface="+mj-lt"/>
              </a:rPr>
              <a:t> </a:t>
            </a:r>
            <a:br>
              <a:rPr lang="en-US" sz="3800" dirty="0">
                <a:solidFill>
                  <a:schemeClr val="tx1"/>
                </a:solidFill>
                <a:latin typeface="+mj-lt"/>
              </a:rPr>
            </a:br>
            <a:r>
              <a:rPr lang="en-US" sz="2800" i="1" dirty="0" smtClean="0">
                <a:solidFill>
                  <a:schemeClr val="tx1"/>
                </a:solidFill>
                <a:latin typeface="+mj-lt"/>
              </a:rPr>
              <a:t>- </a:t>
            </a:r>
            <a:r>
              <a:rPr lang="en-US" sz="2800" i="1" dirty="0">
                <a:solidFill>
                  <a:schemeClr val="tx1"/>
                </a:solidFill>
                <a:latin typeface="+mj-lt"/>
              </a:rPr>
              <a:t>All Funds</a:t>
            </a:r>
          </a:p>
        </p:txBody>
      </p:sp>
      <p:graphicFrame>
        <p:nvGraphicFramePr>
          <p:cNvPr id="3074" name="Object 3"/>
          <p:cNvGraphicFramePr>
            <a:graphicFrameLocks noChangeAspect="1"/>
          </p:cNvGraphicFramePr>
          <p:nvPr>
            <p:ph type="body" idx="4294967295"/>
          </p:nvPr>
        </p:nvGraphicFramePr>
        <p:xfrm>
          <a:off x="990600" y="1838325"/>
          <a:ext cx="7858125" cy="4181475"/>
        </p:xfrm>
        <a:graphic>
          <a:graphicData uri="http://schemas.openxmlformats.org/presentationml/2006/ole">
            <p:oleObj spid="_x0000_s3074" r:id="rId4" imgW="0" imgH="0" progId="PowerPlugsChart.Document">
              <p:embed/>
            </p:oleObj>
          </a:graphicData>
        </a:graphic>
      </p:graphicFrame>
      <p:sp>
        <p:nvSpPr>
          <p:cNvPr id="3077" name="Rectangle 4"/>
          <p:cNvSpPr>
            <a:spLocks noChangeArrowheads="1"/>
          </p:cNvSpPr>
          <p:nvPr/>
        </p:nvSpPr>
        <p:spPr bwMode="auto">
          <a:xfrm>
            <a:off x="3429000" y="5867400"/>
            <a:ext cx="2901950" cy="396875"/>
          </a:xfrm>
          <a:prstGeom prst="rect">
            <a:avLst/>
          </a:prstGeom>
          <a:noFill/>
          <a:ln w="12700" cap="sq">
            <a:noFill/>
            <a:miter lim="800000"/>
            <a:headEnd type="none" w="sm" len="sm"/>
            <a:tailEnd type="none" w="sm" len="sm"/>
          </a:ln>
        </p:spPr>
        <p:txBody>
          <a:bodyPr>
            <a:spAutoFit/>
          </a:bodyPr>
          <a:lstStyle/>
          <a:p>
            <a:pPr algn="ctr" eaLnBrk="0" hangingPunct="0"/>
            <a:r>
              <a:rPr lang="en-US" sz="2000" b="1"/>
              <a:t>Total $10,903,514</a:t>
            </a:r>
          </a:p>
        </p:txBody>
      </p:sp>
      <p:pic>
        <p:nvPicPr>
          <p:cNvPr id="3078"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
        <p:nvSpPr>
          <p:cNvPr id="3079" name="Rectangle 4"/>
          <p:cNvSpPr>
            <a:spLocks noChangeArrowheads="1"/>
          </p:cNvSpPr>
          <p:nvPr/>
        </p:nvSpPr>
        <p:spPr bwMode="auto">
          <a:xfrm>
            <a:off x="990600" y="6248400"/>
            <a:ext cx="3276600" cy="336550"/>
          </a:xfrm>
          <a:prstGeom prst="rect">
            <a:avLst/>
          </a:prstGeom>
          <a:noFill/>
          <a:ln w="12700" cap="sq">
            <a:noFill/>
            <a:miter lim="800000"/>
            <a:headEnd type="none" w="sm" len="sm"/>
            <a:tailEnd type="none" w="sm" len="sm"/>
          </a:ln>
        </p:spPr>
        <p:txBody>
          <a:bodyPr>
            <a:spAutoFit/>
          </a:bodyPr>
          <a:lstStyle/>
          <a:p>
            <a:pPr algn="ctr" eaLnBrk="0" hangingPunct="0"/>
            <a:r>
              <a:rPr lang="en-US" sz="1600" b="1"/>
              <a:t>County Sheriff - $12,388,550</a:t>
            </a:r>
          </a:p>
        </p:txBody>
      </p:sp>
    </p:spTree>
    <p:custDataLst>
      <p:tags r:id="rId2"/>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228E0BEE-1CB4-4167-ADDD-433DC57856BE}" type="slidenum">
              <a:rPr lang="en-US"/>
              <a:pPr>
                <a:defRPr/>
              </a:pPr>
              <a:t>14</a:t>
            </a:fld>
            <a:endParaRPr lang="en-US"/>
          </a:p>
        </p:txBody>
      </p:sp>
      <p:graphicFrame>
        <p:nvGraphicFramePr>
          <p:cNvPr id="26647" name="Group 23"/>
          <p:cNvGraphicFramePr>
            <a:graphicFrameLocks noGrp="1"/>
          </p:cNvGraphicFramePr>
          <p:nvPr/>
        </p:nvGraphicFramePr>
        <p:xfrm>
          <a:off x="1066800" y="2209800"/>
          <a:ext cx="7467600" cy="4572000"/>
        </p:xfrm>
        <a:graphic>
          <a:graphicData uri="http://schemas.openxmlformats.org/drawingml/2006/table">
            <a:tbl>
              <a:tblPr/>
              <a:tblGrid>
                <a:gridCol w="4741863"/>
                <a:gridCol w="2725737"/>
              </a:tblGrid>
              <a:tr h="3121025">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16-17 Est. Revenues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Transfers In</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Approp. from Fund Balance</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16-17 Total Resources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16-17 Proposed Budget *</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$ 21,643,686</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7,489,859</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474,146</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$ 29,607,689 29,607,689</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r h="585788">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en-US" sz="2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Includes Transfers Out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56763" name="Rectangle 27"/>
          <p:cNvSpPr>
            <a:spLocks noGrp="1" noChangeArrowheads="1"/>
          </p:cNvSpPr>
          <p:nvPr>
            <p:ph type="title" idx="4294967295"/>
          </p:nvPr>
        </p:nvSpPr>
        <p:spPr>
          <a:xfrm>
            <a:off x="990600" y="685800"/>
            <a:ext cx="7543800" cy="990600"/>
          </a:xfrm>
        </p:spPr>
        <p:txBody>
          <a:bodyPr lIns="92075" tIns="46038" rIns="92075" bIns="46038"/>
          <a:lstStyle/>
          <a:p>
            <a:pPr eaLnBrk="1" hangingPunct="1">
              <a:defRPr/>
            </a:pPr>
            <a:r>
              <a:rPr lang="en-US" sz="4000" i="1">
                <a:solidFill>
                  <a:schemeClr val="tx1"/>
                </a:solidFill>
                <a:latin typeface="+mj-lt"/>
              </a:rPr>
              <a:t>GENERAL FUND SUMMARY</a:t>
            </a:r>
          </a:p>
        </p:txBody>
      </p:sp>
      <p:sp>
        <p:nvSpPr>
          <p:cNvPr id="22537" name="Line 28"/>
          <p:cNvSpPr>
            <a:spLocks noChangeShapeType="1"/>
          </p:cNvSpPr>
          <p:nvPr/>
        </p:nvSpPr>
        <p:spPr bwMode="auto">
          <a:xfrm>
            <a:off x="6248400" y="39624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2538" name="Line 29"/>
          <p:cNvSpPr>
            <a:spLocks noChangeShapeType="1"/>
          </p:cNvSpPr>
          <p:nvPr/>
        </p:nvSpPr>
        <p:spPr bwMode="auto">
          <a:xfrm>
            <a:off x="6248400" y="50292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2539" name="Line 30"/>
          <p:cNvSpPr>
            <a:spLocks noChangeShapeType="1"/>
          </p:cNvSpPr>
          <p:nvPr/>
        </p:nvSpPr>
        <p:spPr bwMode="auto">
          <a:xfrm>
            <a:off x="6248400" y="44958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2540" name="Picture 1"/>
          <p:cNvPicPr>
            <a:picLocks noChangeAspect="1" noChangeArrowheads="1"/>
          </p:cNvPicPr>
          <p:nvPr/>
        </p:nvPicPr>
        <p:blipFill>
          <a:blip r:embed="rId4"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3D420B5-D3CE-458C-BF4C-A2112E3B6666}" type="slidenum">
              <a:rPr lang="en-US"/>
              <a:pPr>
                <a:defRPr/>
              </a:pPr>
              <a:t>15</a:t>
            </a:fld>
            <a:endParaRPr lang="en-US"/>
          </a:p>
        </p:txBody>
      </p:sp>
      <p:sp>
        <p:nvSpPr>
          <p:cNvPr id="4100" name="Text Box 2"/>
          <p:cNvSpPr txBox="1">
            <a:spLocks noChangeArrowheads="1"/>
          </p:cNvSpPr>
          <p:nvPr/>
        </p:nvSpPr>
        <p:spPr bwMode="auto">
          <a:xfrm>
            <a:off x="3429000" y="5867400"/>
            <a:ext cx="2906713" cy="396875"/>
          </a:xfrm>
          <a:prstGeom prst="rect">
            <a:avLst/>
          </a:prstGeom>
          <a:noFill/>
          <a:ln w="12700" cap="sq">
            <a:noFill/>
            <a:miter lim="800000"/>
            <a:headEnd type="none" w="sm" len="sm"/>
            <a:tailEnd type="none" w="sm" len="sm"/>
          </a:ln>
        </p:spPr>
        <p:txBody>
          <a:bodyPr>
            <a:spAutoFit/>
          </a:bodyPr>
          <a:lstStyle/>
          <a:p>
            <a:pPr algn="ctr"/>
            <a:r>
              <a:rPr lang="en-US" sz="2000" b="1"/>
              <a:t>Total $29,607,689</a:t>
            </a:r>
          </a:p>
        </p:txBody>
      </p:sp>
      <p:sp>
        <p:nvSpPr>
          <p:cNvPr id="797699" name="Rectangle 3"/>
          <p:cNvSpPr>
            <a:spLocks noGrp="1" noChangeArrowheads="1"/>
          </p:cNvSpPr>
          <p:nvPr>
            <p:ph type="title" idx="4294967295"/>
          </p:nvPr>
        </p:nvSpPr>
        <p:spPr>
          <a:xfrm>
            <a:off x="990600" y="381000"/>
            <a:ext cx="7772400" cy="1371600"/>
          </a:xfrm>
        </p:spPr>
        <p:txBody>
          <a:bodyPr/>
          <a:lstStyle/>
          <a:p>
            <a:pPr eaLnBrk="1" hangingPunct="1">
              <a:defRPr/>
            </a:pPr>
            <a:r>
              <a:rPr lang="en-US" sz="2800" i="1" smtClean="0">
                <a:solidFill>
                  <a:schemeClr val="tx1"/>
                </a:solidFill>
                <a:latin typeface="Tahoma" pitchFamily="34" charset="0"/>
              </a:rPr>
              <a:t>SUMMARY OF APPROPRIATIONS</a:t>
            </a:r>
            <a:r>
              <a:rPr lang="en-US" sz="2800" smtClean="0">
                <a:solidFill>
                  <a:schemeClr val="tx1"/>
                </a:solidFill>
                <a:latin typeface="Tahoma" pitchFamily="34" charset="0"/>
              </a:rPr>
              <a:t> </a:t>
            </a:r>
            <a:br>
              <a:rPr lang="en-US" sz="2800" smtClean="0">
                <a:solidFill>
                  <a:schemeClr val="tx1"/>
                </a:solidFill>
                <a:latin typeface="Tahoma" pitchFamily="34" charset="0"/>
              </a:rPr>
            </a:br>
            <a:r>
              <a:rPr lang="en-US" sz="2800" i="1" smtClean="0">
                <a:solidFill>
                  <a:schemeClr val="tx1"/>
                </a:solidFill>
                <a:latin typeface="Tahoma" pitchFamily="34" charset="0"/>
              </a:rPr>
              <a:t>By Major Service Program – General Fund</a:t>
            </a:r>
          </a:p>
        </p:txBody>
      </p:sp>
      <p:graphicFrame>
        <p:nvGraphicFramePr>
          <p:cNvPr id="4098" name="Object 4"/>
          <p:cNvGraphicFramePr>
            <a:graphicFrameLocks noChangeAspect="1"/>
          </p:cNvGraphicFramePr>
          <p:nvPr/>
        </p:nvGraphicFramePr>
        <p:xfrm>
          <a:off x="381000" y="685800"/>
          <a:ext cx="8763000" cy="6019800"/>
        </p:xfrm>
        <a:graphic>
          <a:graphicData uri="http://schemas.openxmlformats.org/presentationml/2006/ole">
            <p:oleObj spid="_x0000_s4098" r:id="rId4" imgW="0" imgH="0" progId="PowerPlugsChart.Document">
              <p:embed/>
            </p:oleObj>
          </a:graphicData>
        </a:graphic>
      </p:graphicFrame>
      <p:pic>
        <p:nvPicPr>
          <p:cNvPr id="4102"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957F8EB-9E26-431E-93F5-1B7082B57C3D}" type="slidenum">
              <a:rPr lang="en-US"/>
              <a:pPr>
                <a:defRPr/>
              </a:pPr>
              <a:t>16</a:t>
            </a:fld>
            <a:endParaRPr lang="en-US"/>
          </a:p>
        </p:txBody>
      </p:sp>
      <p:sp>
        <p:nvSpPr>
          <p:cNvPr id="758786" name="Rectangle 2"/>
          <p:cNvSpPr>
            <a:spLocks noGrp="1" noChangeArrowheads="1"/>
          </p:cNvSpPr>
          <p:nvPr>
            <p:ph type="title" idx="4294967295"/>
          </p:nvPr>
        </p:nvSpPr>
        <p:spPr>
          <a:xfrm>
            <a:off x="990600" y="152400"/>
            <a:ext cx="7848600" cy="1600200"/>
          </a:xfrm>
        </p:spPr>
        <p:txBody>
          <a:bodyPr/>
          <a:lstStyle/>
          <a:p>
            <a:pPr eaLnBrk="1" hangingPunct="1">
              <a:defRPr/>
            </a:pPr>
            <a:r>
              <a:rPr lang="en-US" sz="3500" i="1" smtClean="0">
                <a:solidFill>
                  <a:schemeClr val="tx1"/>
                </a:solidFill>
              </a:rPr>
              <a:t>GENERAL FUND APPROPRIATIONS</a:t>
            </a:r>
          </a:p>
        </p:txBody>
      </p:sp>
      <p:sp>
        <p:nvSpPr>
          <p:cNvPr id="758787" name="Rectangle 3"/>
          <p:cNvSpPr>
            <a:spLocks noGrp="1" noChangeArrowheads="1"/>
          </p:cNvSpPr>
          <p:nvPr>
            <p:ph type="body" idx="4294967295"/>
          </p:nvPr>
        </p:nvSpPr>
        <p:spPr>
          <a:xfrm>
            <a:off x="990600" y="1905000"/>
            <a:ext cx="7543800" cy="4267200"/>
          </a:xfrm>
        </p:spPr>
        <p:txBody>
          <a:bodyPr/>
          <a:lstStyle/>
          <a:p>
            <a:pPr eaLnBrk="1" hangingPunct="1">
              <a:lnSpc>
                <a:spcPct val="200000"/>
              </a:lnSpc>
              <a:spcBef>
                <a:spcPct val="0"/>
              </a:spcBef>
              <a:buFont typeface="Wingdings" pitchFamily="2" charset="2"/>
              <a:buNone/>
              <a:defRPr/>
            </a:pPr>
            <a:r>
              <a:rPr lang="en-US" sz="2000" b="1" smtClean="0">
                <a:latin typeface="Tahoma" pitchFamily="34" charset="0"/>
              </a:rPr>
              <a:t>	</a:t>
            </a:r>
            <a:r>
              <a:rPr lang="en-US" sz="2400" b="1" smtClean="0">
                <a:latin typeface="Tahoma" pitchFamily="34" charset="0"/>
              </a:rPr>
              <a:t>FY 16-17 Proposed	         	      $ 29,607,689*</a:t>
            </a:r>
          </a:p>
          <a:p>
            <a:pPr eaLnBrk="1" hangingPunct="1">
              <a:lnSpc>
                <a:spcPct val="200000"/>
              </a:lnSpc>
              <a:spcBef>
                <a:spcPct val="0"/>
              </a:spcBef>
              <a:buFont typeface="Wingdings" pitchFamily="2" charset="2"/>
              <a:buNone/>
              <a:defRPr/>
            </a:pPr>
            <a:r>
              <a:rPr lang="en-US" sz="2400" b="1" smtClean="0">
                <a:latin typeface="Tahoma" pitchFamily="34" charset="0"/>
              </a:rPr>
              <a:t>	FY 15-16 Adopted		         28,102,544</a:t>
            </a:r>
          </a:p>
          <a:p>
            <a:pPr eaLnBrk="1" hangingPunct="1">
              <a:lnSpc>
                <a:spcPct val="200000"/>
              </a:lnSpc>
              <a:spcBef>
                <a:spcPct val="0"/>
              </a:spcBef>
              <a:buFont typeface="Wingdings" pitchFamily="2" charset="2"/>
              <a:buNone/>
              <a:defRPr/>
            </a:pPr>
            <a:r>
              <a:rPr lang="en-US" sz="2400" b="1" smtClean="0">
                <a:latin typeface="Tahoma" pitchFamily="34" charset="0"/>
              </a:rPr>
              <a:t>	Amount of Increase  		       $  1,505,145</a:t>
            </a:r>
          </a:p>
          <a:p>
            <a:pPr eaLnBrk="1" hangingPunct="1">
              <a:lnSpc>
                <a:spcPct val="200000"/>
              </a:lnSpc>
              <a:spcBef>
                <a:spcPct val="0"/>
              </a:spcBef>
              <a:buFont typeface="Wingdings" pitchFamily="2" charset="2"/>
              <a:buNone/>
              <a:defRPr/>
            </a:pPr>
            <a:r>
              <a:rPr lang="en-US" sz="2400" b="1" smtClean="0">
                <a:latin typeface="Tahoma" pitchFamily="34" charset="0"/>
              </a:rPr>
              <a:t>	Percent Increase			      5.36 %</a:t>
            </a:r>
            <a:r>
              <a:rPr lang="en-US" sz="2000" b="1" smtClean="0">
                <a:latin typeface="Tahoma" pitchFamily="34" charset="0"/>
              </a:rPr>
              <a:t>       </a:t>
            </a:r>
          </a:p>
          <a:p>
            <a:pPr eaLnBrk="1" hangingPunct="1">
              <a:lnSpc>
                <a:spcPct val="200000"/>
              </a:lnSpc>
              <a:spcBef>
                <a:spcPct val="0"/>
              </a:spcBef>
              <a:buFont typeface="Wingdings" pitchFamily="2" charset="2"/>
              <a:buNone/>
              <a:defRPr/>
            </a:pPr>
            <a:endParaRPr lang="en-US" sz="500" b="1" smtClean="0">
              <a:latin typeface="Tahoma" pitchFamily="34" charset="0"/>
            </a:endParaRPr>
          </a:p>
          <a:p>
            <a:pPr eaLnBrk="1" hangingPunct="1">
              <a:lnSpc>
                <a:spcPct val="200000"/>
              </a:lnSpc>
              <a:spcBef>
                <a:spcPct val="0"/>
              </a:spcBef>
              <a:buFont typeface="Wingdings" pitchFamily="2" charset="2"/>
              <a:buNone/>
              <a:defRPr/>
            </a:pPr>
            <a:r>
              <a:rPr lang="en-US" sz="1600" b="1" smtClean="0">
                <a:latin typeface="Tahoma" pitchFamily="34" charset="0"/>
              </a:rPr>
              <a:t>*Transfer to Parks &amp; Rec. Fund     = $1,011,701</a:t>
            </a:r>
          </a:p>
          <a:p>
            <a:pPr eaLnBrk="1" hangingPunct="1">
              <a:lnSpc>
                <a:spcPct val="200000"/>
              </a:lnSpc>
              <a:spcBef>
                <a:spcPct val="0"/>
              </a:spcBef>
              <a:buFont typeface="Wingdings" pitchFamily="2" charset="2"/>
              <a:buNone/>
              <a:defRPr/>
            </a:pPr>
            <a:r>
              <a:rPr lang="en-US" sz="1600" b="1" smtClean="0">
                <a:latin typeface="Tahoma" pitchFamily="34" charset="0"/>
              </a:rPr>
              <a:t>*Transfer to AV Golf Course Fund  = $   422,019</a:t>
            </a:r>
          </a:p>
        </p:txBody>
      </p:sp>
      <p:sp>
        <p:nvSpPr>
          <p:cNvPr id="23557" name="Line 4"/>
          <p:cNvSpPr>
            <a:spLocks noChangeShapeType="1"/>
          </p:cNvSpPr>
          <p:nvPr/>
        </p:nvSpPr>
        <p:spPr bwMode="auto">
          <a:xfrm>
            <a:off x="6324600" y="3505200"/>
            <a:ext cx="21336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3558" name="Line 5"/>
          <p:cNvSpPr>
            <a:spLocks noChangeShapeType="1"/>
          </p:cNvSpPr>
          <p:nvPr/>
        </p:nvSpPr>
        <p:spPr bwMode="auto">
          <a:xfrm>
            <a:off x="6324600" y="4191000"/>
            <a:ext cx="21336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3559" name="Line 6"/>
          <p:cNvSpPr>
            <a:spLocks noChangeShapeType="1"/>
          </p:cNvSpPr>
          <p:nvPr/>
        </p:nvSpPr>
        <p:spPr bwMode="auto">
          <a:xfrm>
            <a:off x="6324600" y="4876800"/>
            <a:ext cx="21336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3560" name="Picture 1"/>
          <p:cNvPicPr>
            <a:picLocks noChangeAspect="1" noChangeArrowheads="1"/>
          </p:cNvPicPr>
          <p:nvPr/>
        </p:nvPicPr>
        <p:blipFill>
          <a:blip r:embed="rId4"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8A42461-C81B-4293-9AAD-E0983880E318}" type="slidenum">
              <a:rPr lang="en-US"/>
              <a:pPr>
                <a:defRPr/>
              </a:pPr>
              <a:t>17</a:t>
            </a:fld>
            <a:endParaRPr lang="en-US"/>
          </a:p>
        </p:txBody>
      </p:sp>
      <p:sp>
        <p:nvSpPr>
          <p:cNvPr id="801794" name="Rectangle 2"/>
          <p:cNvSpPr>
            <a:spLocks noGrp="1" noChangeArrowheads="1"/>
          </p:cNvSpPr>
          <p:nvPr>
            <p:ph type="title" idx="4294967295"/>
          </p:nvPr>
        </p:nvSpPr>
        <p:spPr>
          <a:xfrm>
            <a:off x="990600" y="320675"/>
            <a:ext cx="7696200" cy="1431925"/>
          </a:xfrm>
        </p:spPr>
        <p:txBody>
          <a:bodyPr/>
          <a:lstStyle/>
          <a:p>
            <a:pPr eaLnBrk="1" hangingPunct="1">
              <a:defRPr/>
            </a:pPr>
            <a:r>
              <a:rPr lang="en-US" sz="3600" i="1">
                <a:solidFill>
                  <a:schemeClr val="tx1"/>
                </a:solidFill>
                <a:latin typeface="+mj-lt"/>
              </a:rPr>
              <a:t>GENERAL FUND RESOURCES</a:t>
            </a:r>
            <a:r>
              <a:rPr lang="en-US" i="1">
                <a:solidFill>
                  <a:schemeClr val="tx1"/>
                </a:solidFill>
                <a:latin typeface="+mj-lt"/>
              </a:rPr>
              <a:t/>
            </a:r>
            <a:br>
              <a:rPr lang="en-US" i="1">
                <a:solidFill>
                  <a:schemeClr val="tx1"/>
                </a:solidFill>
                <a:latin typeface="+mj-lt"/>
              </a:rPr>
            </a:br>
            <a:r>
              <a:rPr lang="en-US" sz="2800" i="1">
                <a:solidFill>
                  <a:schemeClr val="tx1"/>
                </a:solidFill>
                <a:latin typeface="+mj-lt"/>
              </a:rPr>
              <a:t>Including Transfers In</a:t>
            </a:r>
          </a:p>
        </p:txBody>
      </p:sp>
      <p:graphicFrame>
        <p:nvGraphicFramePr>
          <p:cNvPr id="5122" name="Object 3"/>
          <p:cNvGraphicFramePr>
            <a:graphicFrameLocks noChangeAspect="1"/>
          </p:cNvGraphicFramePr>
          <p:nvPr/>
        </p:nvGraphicFramePr>
        <p:xfrm>
          <a:off x="762000" y="1701800"/>
          <a:ext cx="8159750" cy="4432300"/>
        </p:xfrm>
        <a:graphic>
          <a:graphicData uri="http://schemas.openxmlformats.org/presentationml/2006/ole">
            <p:oleObj spid="_x0000_s5122" r:id="rId5" imgW="0" imgH="0" progId="PowerPlugsChart.Document">
              <p:embed/>
            </p:oleObj>
          </a:graphicData>
        </a:graphic>
      </p:graphicFrame>
      <p:sp>
        <p:nvSpPr>
          <p:cNvPr id="5125" name="Text Box 4"/>
          <p:cNvSpPr txBox="1">
            <a:spLocks noChangeArrowheads="1"/>
          </p:cNvSpPr>
          <p:nvPr/>
        </p:nvSpPr>
        <p:spPr bwMode="auto">
          <a:xfrm>
            <a:off x="3581400" y="5943600"/>
            <a:ext cx="2520950" cy="396875"/>
          </a:xfrm>
          <a:prstGeom prst="rect">
            <a:avLst/>
          </a:prstGeom>
          <a:noFill/>
          <a:ln w="12700" cap="sq">
            <a:noFill/>
            <a:miter lim="800000"/>
            <a:headEnd type="none" w="sm" len="sm"/>
            <a:tailEnd type="none" w="sm" len="sm"/>
          </a:ln>
        </p:spPr>
        <p:txBody>
          <a:bodyPr wrap="none">
            <a:spAutoFit/>
          </a:bodyPr>
          <a:lstStyle/>
          <a:p>
            <a:pPr algn="ctr"/>
            <a:r>
              <a:rPr lang="en-US" sz="2000" b="1"/>
              <a:t>Total $29,128,543</a:t>
            </a:r>
          </a:p>
        </p:txBody>
      </p:sp>
      <p:pic>
        <p:nvPicPr>
          <p:cNvPr id="5126" name="Picture 1"/>
          <p:cNvPicPr>
            <a:picLocks noChangeAspect="1" noChangeArrowheads="1"/>
          </p:cNvPicPr>
          <p:nvPr/>
        </p:nvPicPr>
        <p:blipFill>
          <a:blip r:embed="rId6"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762AE85-A536-4211-B87D-010A57AAE5C8}" type="slidenum">
              <a:rPr lang="en-US"/>
              <a:pPr>
                <a:defRPr/>
              </a:pPr>
              <a:t>18</a:t>
            </a:fld>
            <a:endParaRPr lang="en-US"/>
          </a:p>
        </p:txBody>
      </p:sp>
      <p:sp>
        <p:nvSpPr>
          <p:cNvPr id="803842" name="Rectangle 2"/>
          <p:cNvSpPr>
            <a:spLocks noGrp="1" noChangeArrowheads="1"/>
          </p:cNvSpPr>
          <p:nvPr>
            <p:ph type="title" idx="4294967295"/>
          </p:nvPr>
        </p:nvSpPr>
        <p:spPr>
          <a:xfrm>
            <a:off x="990600" y="304800"/>
            <a:ext cx="7772400" cy="1431925"/>
          </a:xfrm>
        </p:spPr>
        <p:txBody>
          <a:bodyPr/>
          <a:lstStyle/>
          <a:p>
            <a:pPr eaLnBrk="1" hangingPunct="1">
              <a:defRPr/>
            </a:pPr>
            <a:r>
              <a:rPr lang="en-US" sz="3600" i="1">
                <a:solidFill>
                  <a:schemeClr val="tx1"/>
                </a:solidFill>
                <a:latin typeface="+mj-lt"/>
              </a:rPr>
              <a:t>SALES &amp; USE TAX</a:t>
            </a:r>
            <a:br>
              <a:rPr lang="en-US" sz="3600" i="1">
                <a:solidFill>
                  <a:schemeClr val="tx1"/>
                </a:solidFill>
                <a:latin typeface="+mj-lt"/>
              </a:rPr>
            </a:br>
            <a:r>
              <a:rPr lang="en-US" sz="2800" i="1">
                <a:solidFill>
                  <a:schemeClr val="tx1"/>
                </a:solidFill>
                <a:latin typeface="+mj-lt"/>
              </a:rPr>
              <a:t>General Fund – includes Sales Tax In-Lieu</a:t>
            </a:r>
          </a:p>
        </p:txBody>
      </p:sp>
      <p:sp>
        <p:nvSpPr>
          <p:cNvPr id="803843" name="Rectangle 3"/>
          <p:cNvSpPr>
            <a:spLocks noGrp="1" noChangeArrowheads="1"/>
          </p:cNvSpPr>
          <p:nvPr>
            <p:ph type="body" idx="4294967295"/>
          </p:nvPr>
        </p:nvSpPr>
        <p:spPr>
          <a:xfrm>
            <a:off x="990600" y="1905000"/>
            <a:ext cx="7848600" cy="4648200"/>
          </a:xfrm>
        </p:spPr>
        <p:txBody>
          <a:bodyPr/>
          <a:lstStyle/>
          <a:p>
            <a:pPr eaLnBrk="1" hangingPunct="1">
              <a:lnSpc>
                <a:spcPct val="200000"/>
              </a:lnSpc>
              <a:spcBef>
                <a:spcPct val="0"/>
              </a:spcBef>
              <a:buFont typeface="Wingdings" pitchFamily="2" charset="2"/>
              <a:buNone/>
              <a:defRPr/>
            </a:pPr>
            <a:r>
              <a:rPr lang="en-US" sz="2000" b="1" smtClean="0">
                <a:latin typeface="Tahoma" pitchFamily="34" charset="0"/>
              </a:rPr>
              <a:t>	</a:t>
            </a:r>
            <a:r>
              <a:rPr lang="en-US" sz="2200" b="1" smtClean="0">
                <a:latin typeface="Tahoma" pitchFamily="34" charset="0"/>
              </a:rPr>
              <a:t>FY 16-17 Estimated Revenue	     $   6,015,532*</a:t>
            </a:r>
          </a:p>
          <a:p>
            <a:pPr eaLnBrk="1" hangingPunct="1">
              <a:lnSpc>
                <a:spcPct val="200000"/>
              </a:lnSpc>
              <a:spcBef>
                <a:spcPct val="0"/>
              </a:spcBef>
              <a:buFont typeface="Wingdings" pitchFamily="2" charset="2"/>
              <a:buNone/>
              <a:defRPr/>
            </a:pPr>
            <a:r>
              <a:rPr lang="en-US" sz="2200" b="1" smtClean="0">
                <a:latin typeface="Tahoma" pitchFamily="34" charset="0"/>
              </a:rPr>
              <a:t>	FY 15-16 Estimated Revenue             5,905,100</a:t>
            </a:r>
          </a:p>
          <a:p>
            <a:pPr eaLnBrk="1" hangingPunct="1">
              <a:lnSpc>
                <a:spcPct val="200000"/>
              </a:lnSpc>
              <a:spcBef>
                <a:spcPct val="0"/>
              </a:spcBef>
              <a:buFont typeface="Wingdings" pitchFamily="2" charset="2"/>
              <a:buNone/>
              <a:defRPr/>
            </a:pPr>
            <a:r>
              <a:rPr lang="en-US" sz="2200" b="1" smtClean="0">
                <a:latin typeface="Tahoma" pitchFamily="34" charset="0"/>
              </a:rPr>
              <a:t>	Amount of Increase 		     $       110,432</a:t>
            </a:r>
          </a:p>
          <a:p>
            <a:pPr eaLnBrk="1" hangingPunct="1">
              <a:lnSpc>
                <a:spcPct val="200000"/>
              </a:lnSpc>
              <a:spcBef>
                <a:spcPct val="0"/>
              </a:spcBef>
              <a:buFont typeface="Wingdings" pitchFamily="2" charset="2"/>
              <a:buNone/>
              <a:defRPr/>
            </a:pPr>
            <a:r>
              <a:rPr lang="en-US" sz="2200" b="1" smtClean="0">
                <a:latin typeface="Tahoma" pitchFamily="34" charset="0"/>
              </a:rPr>
              <a:t>	Percent  Increase 		               1.84%</a:t>
            </a:r>
          </a:p>
          <a:p>
            <a:pPr eaLnBrk="1" hangingPunct="1">
              <a:lnSpc>
                <a:spcPct val="80000"/>
              </a:lnSpc>
              <a:spcBef>
                <a:spcPct val="0"/>
              </a:spcBef>
              <a:buFont typeface="Wingdings" pitchFamily="2" charset="2"/>
              <a:buNone/>
              <a:defRPr/>
            </a:pPr>
            <a:endParaRPr lang="en-US" sz="2200" b="1" smtClean="0">
              <a:latin typeface="Tahoma" pitchFamily="34" charset="0"/>
            </a:endParaRPr>
          </a:p>
          <a:p>
            <a:pPr eaLnBrk="1" hangingPunct="1">
              <a:lnSpc>
                <a:spcPct val="80000"/>
              </a:lnSpc>
              <a:spcBef>
                <a:spcPct val="0"/>
              </a:spcBef>
              <a:buFont typeface="Wingdings" pitchFamily="2" charset="2"/>
              <a:buNone/>
              <a:defRPr/>
            </a:pPr>
            <a:endParaRPr lang="en-US" sz="2200" b="1" smtClean="0">
              <a:latin typeface="Tahoma" pitchFamily="34" charset="0"/>
            </a:endParaRPr>
          </a:p>
          <a:p>
            <a:pPr eaLnBrk="1" hangingPunct="1">
              <a:lnSpc>
                <a:spcPct val="80000"/>
              </a:lnSpc>
              <a:spcBef>
                <a:spcPct val="0"/>
              </a:spcBef>
              <a:buFont typeface="Wingdings" pitchFamily="2" charset="2"/>
              <a:buNone/>
              <a:defRPr/>
            </a:pPr>
            <a:r>
              <a:rPr lang="en-US" sz="2200" b="1" smtClean="0">
                <a:latin typeface="Tahoma" pitchFamily="34" charset="0"/>
              </a:rPr>
              <a:t>* Includes adj. for “Triple Flip” </a:t>
            </a:r>
          </a:p>
        </p:txBody>
      </p:sp>
      <p:sp>
        <p:nvSpPr>
          <p:cNvPr id="24581" name="Line 4"/>
          <p:cNvSpPr>
            <a:spLocks noChangeShapeType="1"/>
          </p:cNvSpPr>
          <p:nvPr/>
        </p:nvSpPr>
        <p:spPr bwMode="auto">
          <a:xfrm>
            <a:off x="5943600" y="34290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4582" name="Line 5"/>
          <p:cNvSpPr>
            <a:spLocks noChangeShapeType="1"/>
          </p:cNvSpPr>
          <p:nvPr/>
        </p:nvSpPr>
        <p:spPr bwMode="auto">
          <a:xfrm>
            <a:off x="6019800" y="40386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4583" name="Line 6"/>
          <p:cNvSpPr>
            <a:spLocks noChangeShapeType="1"/>
          </p:cNvSpPr>
          <p:nvPr/>
        </p:nvSpPr>
        <p:spPr bwMode="auto">
          <a:xfrm>
            <a:off x="6019800" y="46482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4584"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8C10D61-76AE-4CDD-9F60-4179057822EB}" type="slidenum">
              <a:rPr lang="en-US"/>
              <a:pPr>
                <a:defRPr/>
              </a:pPr>
              <a:t>19</a:t>
            </a:fld>
            <a:endParaRPr lang="en-US"/>
          </a:p>
        </p:txBody>
      </p:sp>
      <p:sp>
        <p:nvSpPr>
          <p:cNvPr id="802818" name="Rectangle 2"/>
          <p:cNvSpPr>
            <a:spLocks noGrp="1" noChangeArrowheads="1"/>
          </p:cNvSpPr>
          <p:nvPr>
            <p:ph type="title" idx="4294967295"/>
          </p:nvPr>
        </p:nvSpPr>
        <p:spPr>
          <a:xfrm>
            <a:off x="990600" y="320675"/>
            <a:ext cx="7543800" cy="1431925"/>
          </a:xfrm>
        </p:spPr>
        <p:txBody>
          <a:bodyPr/>
          <a:lstStyle/>
          <a:p>
            <a:pPr eaLnBrk="1" hangingPunct="1">
              <a:defRPr/>
            </a:pPr>
            <a:r>
              <a:rPr lang="en-US" sz="3600" i="1" smtClean="0">
                <a:solidFill>
                  <a:schemeClr val="tx1"/>
                </a:solidFill>
                <a:latin typeface="Tahoma" pitchFamily="34" charset="0"/>
              </a:rPr>
              <a:t>SALES TAX COLLECTIONS</a:t>
            </a:r>
            <a:r>
              <a:rPr lang="en-US" sz="3800" i="1" smtClean="0">
                <a:solidFill>
                  <a:schemeClr val="tx1"/>
                </a:solidFill>
                <a:latin typeface="Tahoma" pitchFamily="34" charset="0"/>
              </a:rPr>
              <a:t/>
            </a:r>
            <a:br>
              <a:rPr lang="en-US" sz="3800" i="1" smtClean="0">
                <a:solidFill>
                  <a:schemeClr val="tx1"/>
                </a:solidFill>
                <a:latin typeface="Tahoma" pitchFamily="34" charset="0"/>
              </a:rPr>
            </a:br>
            <a:r>
              <a:rPr lang="en-US" sz="2800" i="1" smtClean="0">
                <a:solidFill>
                  <a:schemeClr val="tx1"/>
                </a:solidFill>
                <a:latin typeface="Tahoma" pitchFamily="34" charset="0"/>
              </a:rPr>
              <a:t>By Business Categories – CY 2015</a:t>
            </a:r>
          </a:p>
        </p:txBody>
      </p:sp>
      <p:graphicFrame>
        <p:nvGraphicFramePr>
          <p:cNvPr id="6146" name="Object 3"/>
          <p:cNvGraphicFramePr>
            <a:graphicFrameLocks noChangeAspect="1"/>
          </p:cNvGraphicFramePr>
          <p:nvPr>
            <p:ph type="body" idx="4294967295"/>
          </p:nvPr>
        </p:nvGraphicFramePr>
        <p:xfrm>
          <a:off x="142875" y="1754188"/>
          <a:ext cx="8896350" cy="5397500"/>
        </p:xfrm>
        <a:graphic>
          <a:graphicData uri="http://schemas.openxmlformats.org/presentationml/2006/ole">
            <p:oleObj spid="_x0000_s6146" r:id="rId4" imgW="0" imgH="0" progId="PowerPlugsChart.Document">
              <p:embed/>
            </p:oleObj>
          </a:graphicData>
        </a:graphic>
      </p:graphicFrame>
      <p:pic>
        <p:nvPicPr>
          <p:cNvPr id="6149"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5E3141-2476-4F0E-84EF-86F4E222255A}" type="slidenum">
              <a:rPr lang="en-US"/>
              <a:pPr>
                <a:defRPr/>
              </a:pPr>
              <a:t>2</a:t>
            </a:fld>
            <a:endParaRPr lang="en-US"/>
          </a:p>
        </p:txBody>
      </p:sp>
      <p:sp>
        <p:nvSpPr>
          <p:cNvPr id="664578" name="Rectangle 2"/>
          <p:cNvSpPr>
            <a:spLocks noGrp="1" noChangeArrowheads="1"/>
          </p:cNvSpPr>
          <p:nvPr>
            <p:ph type="title" idx="4294967295"/>
          </p:nvPr>
        </p:nvSpPr>
        <p:spPr/>
        <p:txBody>
          <a:bodyPr/>
          <a:lstStyle/>
          <a:p>
            <a:pPr eaLnBrk="1" hangingPunct="1">
              <a:defRPr/>
            </a:pPr>
            <a:r>
              <a:rPr lang="en-US" sz="4000" i="1">
                <a:latin typeface="+mj-lt"/>
              </a:rPr>
              <a:t>BUDGET STUDY SESSION</a:t>
            </a:r>
          </a:p>
        </p:txBody>
      </p:sp>
      <p:sp>
        <p:nvSpPr>
          <p:cNvPr id="664579" name="Rectangle 3"/>
          <p:cNvSpPr>
            <a:spLocks noGrp="1" noChangeArrowheads="1"/>
          </p:cNvSpPr>
          <p:nvPr>
            <p:ph type="body" idx="4294967295"/>
          </p:nvPr>
        </p:nvSpPr>
        <p:spPr>
          <a:xfrm>
            <a:off x="1066800" y="1981200"/>
            <a:ext cx="7405688" cy="4111625"/>
          </a:xfrm>
        </p:spPr>
        <p:txBody>
          <a:bodyPr/>
          <a:lstStyle/>
          <a:p>
            <a:pPr eaLnBrk="1" hangingPunct="1">
              <a:lnSpc>
                <a:spcPct val="90000"/>
              </a:lnSpc>
              <a:defRPr/>
            </a:pPr>
            <a:r>
              <a:rPr lang="en-US" smtClean="0">
                <a:effectLst/>
              </a:rPr>
              <a:t>Study Session Agenda:</a:t>
            </a:r>
          </a:p>
          <a:p>
            <a:pPr lvl="1" eaLnBrk="1" hangingPunct="1">
              <a:lnSpc>
                <a:spcPct val="90000"/>
              </a:lnSpc>
              <a:defRPr/>
            </a:pPr>
            <a:r>
              <a:rPr lang="en-US" smtClean="0">
                <a:effectLst/>
              </a:rPr>
              <a:t>Brief Review of Document Changes</a:t>
            </a:r>
          </a:p>
          <a:p>
            <a:pPr lvl="1" eaLnBrk="1" hangingPunct="1">
              <a:lnSpc>
                <a:spcPct val="90000"/>
              </a:lnSpc>
              <a:defRPr/>
            </a:pPr>
            <a:r>
              <a:rPr lang="en-US" smtClean="0">
                <a:effectLst/>
              </a:rPr>
              <a:t>Overview of Proposed FY16-17 Budget including Department/Program Highlights</a:t>
            </a:r>
          </a:p>
          <a:p>
            <a:pPr lvl="1" eaLnBrk="1" hangingPunct="1">
              <a:lnSpc>
                <a:spcPct val="90000"/>
              </a:lnSpc>
              <a:defRPr/>
            </a:pPr>
            <a:r>
              <a:rPr lang="en-US" smtClean="0">
                <a:effectLst/>
              </a:rPr>
              <a:t>Provide Information on Timeline for Adoption of Budget</a:t>
            </a:r>
          </a:p>
          <a:p>
            <a:pPr lvl="1" eaLnBrk="1" hangingPunct="1">
              <a:lnSpc>
                <a:spcPct val="90000"/>
              </a:lnSpc>
              <a:defRPr/>
            </a:pPr>
            <a:r>
              <a:rPr lang="en-US" smtClean="0"/>
              <a:t>Questions/comments from Town Council </a:t>
            </a:r>
          </a:p>
        </p:txBody>
      </p:sp>
      <p:pic>
        <p:nvPicPr>
          <p:cNvPr id="13317" name="Picture 1"/>
          <p:cNvPicPr>
            <a:picLocks noChangeAspect="1" noChangeArrowheads="1"/>
          </p:cNvPicPr>
          <p:nvPr/>
        </p:nvPicPr>
        <p:blipFill>
          <a:blip r:embed="rId3" cstate="print"/>
          <a:srcRect/>
          <a:stretch>
            <a:fillRect/>
          </a:stretch>
        </p:blipFill>
        <p:spPr bwMode="auto">
          <a:xfrm>
            <a:off x="-93663" y="94615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4579">
                                            <p:txEl>
                                              <p:pRg st="1" end="1"/>
                                            </p:txEl>
                                          </p:spTgt>
                                        </p:tgtEl>
                                        <p:attrNameLst>
                                          <p:attrName>style.visibility</p:attrName>
                                        </p:attrNameLst>
                                      </p:cBhvr>
                                      <p:to>
                                        <p:strVal val="visible"/>
                                      </p:to>
                                    </p:set>
                                    <p:anim calcmode="lin" valueType="num">
                                      <p:cBhvr additive="base">
                                        <p:cTn id="7" dur="500" fill="hold"/>
                                        <p:tgtEl>
                                          <p:spTgt spid="66457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64579">
                                            <p:txEl>
                                              <p:pRg st="2" end="2"/>
                                            </p:txEl>
                                          </p:spTgt>
                                        </p:tgtEl>
                                        <p:attrNameLst>
                                          <p:attrName>style.visibility</p:attrName>
                                        </p:attrNameLst>
                                      </p:cBhvr>
                                      <p:to>
                                        <p:strVal val="visible"/>
                                      </p:to>
                                    </p:set>
                                    <p:anim calcmode="lin" valueType="num">
                                      <p:cBhvr additive="base">
                                        <p:cTn id="13" dur="500" fill="hold"/>
                                        <p:tgtEl>
                                          <p:spTgt spid="6645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64579">
                                            <p:txEl>
                                              <p:pRg st="3" end="3"/>
                                            </p:txEl>
                                          </p:spTgt>
                                        </p:tgtEl>
                                        <p:attrNameLst>
                                          <p:attrName>style.visibility</p:attrName>
                                        </p:attrNameLst>
                                      </p:cBhvr>
                                      <p:to>
                                        <p:strVal val="visible"/>
                                      </p:to>
                                    </p:set>
                                    <p:anim calcmode="lin" valueType="num">
                                      <p:cBhvr additive="base">
                                        <p:cTn id="19" dur="500" fill="hold"/>
                                        <p:tgtEl>
                                          <p:spTgt spid="6645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64579">
                                            <p:txEl>
                                              <p:pRg st="4" end="4"/>
                                            </p:txEl>
                                          </p:spTgt>
                                        </p:tgtEl>
                                        <p:attrNameLst>
                                          <p:attrName>style.visibility</p:attrName>
                                        </p:attrNameLst>
                                      </p:cBhvr>
                                      <p:to>
                                        <p:strVal val="visible"/>
                                      </p:to>
                                    </p:set>
                                    <p:anim calcmode="lin" valueType="num">
                                      <p:cBhvr additive="base">
                                        <p:cTn id="25" dur="500" fill="hold"/>
                                        <p:tgtEl>
                                          <p:spTgt spid="6645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F9B7112-1E8B-4359-B211-9F5659DDC73E}" type="slidenum">
              <a:rPr lang="en-US"/>
              <a:pPr>
                <a:defRPr/>
              </a:pPr>
              <a:t>20</a:t>
            </a:fld>
            <a:endParaRPr lang="en-US"/>
          </a:p>
        </p:txBody>
      </p:sp>
      <p:sp>
        <p:nvSpPr>
          <p:cNvPr id="840706"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smtClean="0">
                <a:solidFill>
                  <a:schemeClr val="tx1"/>
                </a:solidFill>
              </a:rPr>
              <a:t>SALES &amp; USE TAX HISTORY</a:t>
            </a:r>
            <a:r>
              <a:rPr lang="en-US" sz="4800" i="1" smtClean="0">
                <a:solidFill>
                  <a:schemeClr val="tx1"/>
                </a:solidFill>
              </a:rPr>
              <a:t/>
            </a:r>
            <a:br>
              <a:rPr lang="en-US" sz="4800" i="1" smtClean="0">
                <a:solidFill>
                  <a:schemeClr val="tx1"/>
                </a:solidFill>
              </a:rPr>
            </a:br>
            <a:r>
              <a:rPr lang="en-US" sz="3200" i="1" smtClean="0">
                <a:solidFill>
                  <a:schemeClr val="tx1"/>
                </a:solidFill>
              </a:rPr>
              <a:t>General Fund – Includes ST In-Lieu</a:t>
            </a:r>
          </a:p>
        </p:txBody>
      </p:sp>
      <p:graphicFrame>
        <p:nvGraphicFramePr>
          <p:cNvPr id="7170" name="Object 3"/>
          <p:cNvGraphicFramePr>
            <a:graphicFrameLocks noChangeAspect="1"/>
          </p:cNvGraphicFramePr>
          <p:nvPr/>
        </p:nvGraphicFramePr>
        <p:xfrm>
          <a:off x="990600" y="1905000"/>
          <a:ext cx="7994650" cy="4419600"/>
        </p:xfrm>
        <a:graphic>
          <a:graphicData uri="http://schemas.openxmlformats.org/presentationml/2006/ole">
            <p:oleObj spid="_x0000_s7170" r:id="rId4" imgW="0" imgH="0" progId="PowerPlugsChart.Document">
              <p:embed/>
            </p:oleObj>
          </a:graphicData>
        </a:graphic>
      </p:graphicFrame>
      <p:pic>
        <p:nvPicPr>
          <p:cNvPr id="7173"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6D10CCB-1AFD-44C1-AB9E-68EF2AE10CFD}" type="slidenum">
              <a:rPr lang="en-US"/>
              <a:pPr>
                <a:defRPr/>
              </a:pPr>
              <a:t>21</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a:solidFill>
                  <a:schemeClr val="tx1"/>
                </a:solidFill>
                <a:latin typeface="+mj-lt"/>
              </a:rPr>
              <a:t>PROPERTY TAX</a:t>
            </a:r>
            <a:br>
              <a:rPr lang="en-US" sz="3600" i="1">
                <a:solidFill>
                  <a:schemeClr val="tx1"/>
                </a:solidFill>
                <a:latin typeface="+mj-lt"/>
              </a:rPr>
            </a:br>
            <a:r>
              <a:rPr lang="en-US" sz="3200" i="1">
                <a:solidFill>
                  <a:schemeClr val="tx1"/>
                </a:solidFill>
                <a:latin typeface="+mj-lt"/>
              </a:rPr>
              <a:t>General Fund</a:t>
            </a: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smtClean="0">
              <a:latin typeface="Tahoma" pitchFamily="34" charset="0"/>
            </a:endParaRPr>
          </a:p>
          <a:p>
            <a:pPr eaLnBrk="1" hangingPunct="1">
              <a:lnSpc>
                <a:spcPct val="80000"/>
              </a:lnSpc>
              <a:buFont typeface="Wingdings" pitchFamily="2" charset="2"/>
              <a:buNone/>
              <a:defRPr/>
            </a:pPr>
            <a:r>
              <a:rPr lang="en-US" sz="2000" b="1" smtClean="0">
                <a:latin typeface="Tahoma" pitchFamily="34" charset="0"/>
              </a:rPr>
              <a:t>	</a:t>
            </a:r>
          </a:p>
          <a:p>
            <a:pPr eaLnBrk="1" hangingPunct="1">
              <a:lnSpc>
                <a:spcPct val="80000"/>
              </a:lnSpc>
              <a:buFont typeface="Wingdings" pitchFamily="2" charset="2"/>
              <a:buNone/>
              <a:defRPr/>
            </a:pPr>
            <a:r>
              <a:rPr lang="en-US" sz="2200" b="1" smtClean="0">
                <a:latin typeface="Tahoma" pitchFamily="34" charset="0"/>
              </a:rPr>
              <a:t>	FY 15-16 Estimated Revenue	     $   3,338,473</a:t>
            </a:r>
          </a:p>
          <a:p>
            <a:pPr eaLnBrk="1" hangingPunct="1">
              <a:lnSpc>
                <a:spcPct val="80000"/>
              </a:lnSpc>
              <a:buFont typeface="Wingdings" pitchFamily="2" charset="2"/>
              <a:buNone/>
              <a:defRPr/>
            </a:pPr>
            <a:endParaRPr lang="en-US" sz="2200" b="1" smtClean="0">
              <a:latin typeface="Tahoma" pitchFamily="34" charset="0"/>
            </a:endParaRPr>
          </a:p>
          <a:p>
            <a:pPr eaLnBrk="1" hangingPunct="1">
              <a:lnSpc>
                <a:spcPct val="80000"/>
              </a:lnSpc>
              <a:buFont typeface="Wingdings" pitchFamily="2" charset="2"/>
              <a:buNone/>
              <a:defRPr/>
            </a:pPr>
            <a:r>
              <a:rPr lang="en-US" sz="2200" b="1" smtClean="0">
                <a:latin typeface="Tahoma" pitchFamily="34" charset="0"/>
              </a:rPr>
              <a:t>	FY 14-15 Estimated Revenue            3,188,500*</a:t>
            </a:r>
          </a:p>
          <a:p>
            <a:pPr eaLnBrk="1" hangingPunct="1">
              <a:lnSpc>
                <a:spcPct val="80000"/>
              </a:lnSpc>
              <a:buFont typeface="Wingdings" pitchFamily="2" charset="2"/>
              <a:buNone/>
              <a:defRPr/>
            </a:pPr>
            <a:r>
              <a:rPr lang="en-US" sz="2200" b="1" smtClean="0">
                <a:latin typeface="Tahoma" pitchFamily="34" charset="0"/>
              </a:rPr>
              <a:t>	</a:t>
            </a:r>
          </a:p>
          <a:p>
            <a:pPr eaLnBrk="1" hangingPunct="1">
              <a:lnSpc>
                <a:spcPct val="80000"/>
              </a:lnSpc>
              <a:buFont typeface="Wingdings" pitchFamily="2" charset="2"/>
              <a:buNone/>
              <a:defRPr/>
            </a:pPr>
            <a:r>
              <a:rPr lang="en-US" sz="2200" b="1" smtClean="0">
                <a:latin typeface="Tahoma" pitchFamily="34" charset="0"/>
              </a:rPr>
              <a:t>	Amount Increase 		      $     149,973</a:t>
            </a:r>
          </a:p>
          <a:p>
            <a:pPr eaLnBrk="1" hangingPunct="1">
              <a:lnSpc>
                <a:spcPct val="80000"/>
              </a:lnSpc>
              <a:buFont typeface="Wingdings" pitchFamily="2" charset="2"/>
              <a:buNone/>
              <a:defRPr/>
            </a:pPr>
            <a:endParaRPr lang="en-US" sz="2200" b="1" smtClean="0">
              <a:latin typeface="Tahoma" pitchFamily="34" charset="0"/>
            </a:endParaRPr>
          </a:p>
          <a:p>
            <a:pPr eaLnBrk="1" hangingPunct="1">
              <a:lnSpc>
                <a:spcPct val="80000"/>
              </a:lnSpc>
              <a:buFont typeface="Wingdings" pitchFamily="2" charset="2"/>
              <a:buNone/>
              <a:defRPr/>
            </a:pPr>
            <a:r>
              <a:rPr lang="en-US" sz="2200" b="1" smtClean="0">
                <a:latin typeface="Tahoma" pitchFamily="34" charset="0"/>
              </a:rPr>
              <a:t>	Percent  Increase 		                4.7 %</a:t>
            </a:r>
          </a:p>
          <a:p>
            <a:pPr eaLnBrk="1" hangingPunct="1">
              <a:lnSpc>
                <a:spcPct val="80000"/>
              </a:lnSpc>
              <a:buFont typeface="Wingdings" pitchFamily="2" charset="2"/>
              <a:buNone/>
              <a:defRPr/>
            </a:pPr>
            <a:endParaRPr lang="en-US" sz="2200" b="1" smtClean="0">
              <a:latin typeface="Tahoma" pitchFamily="34" charset="0"/>
            </a:endParaRPr>
          </a:p>
          <a:p>
            <a:pPr eaLnBrk="1" hangingPunct="1">
              <a:lnSpc>
                <a:spcPct val="80000"/>
              </a:lnSpc>
              <a:buFont typeface="Wingdings" pitchFamily="2" charset="2"/>
              <a:buNone/>
              <a:defRPr/>
            </a:pPr>
            <a:r>
              <a:rPr lang="en-US" sz="2200" b="1" smtClean="0">
                <a:latin typeface="Tahoma" pitchFamily="34" charset="0"/>
              </a:rPr>
              <a:t>* As revised at Mid Year</a:t>
            </a:r>
          </a:p>
        </p:txBody>
      </p:sp>
      <p:sp>
        <p:nvSpPr>
          <p:cNvPr id="25605" name="Line 4"/>
          <p:cNvSpPr>
            <a:spLocks noChangeShapeType="1"/>
          </p:cNvSpPr>
          <p:nvPr/>
        </p:nvSpPr>
        <p:spPr bwMode="auto">
          <a:xfrm>
            <a:off x="6019800" y="36576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5606" name="Line 5"/>
          <p:cNvSpPr>
            <a:spLocks noChangeShapeType="1"/>
          </p:cNvSpPr>
          <p:nvPr/>
        </p:nvSpPr>
        <p:spPr bwMode="auto">
          <a:xfrm>
            <a:off x="6096000" y="42672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5607" name="Line 6"/>
          <p:cNvSpPr>
            <a:spLocks noChangeShapeType="1"/>
          </p:cNvSpPr>
          <p:nvPr/>
        </p:nvSpPr>
        <p:spPr bwMode="auto">
          <a:xfrm>
            <a:off x="6096000" y="4876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5608"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8FDB55E-1DA5-474A-B09E-9496FAEA983F}" type="slidenum">
              <a:rPr lang="en-US"/>
              <a:pPr>
                <a:defRPr/>
              </a:pPr>
              <a:t>22</a:t>
            </a:fld>
            <a:endParaRPr lang="en-US"/>
          </a:p>
        </p:txBody>
      </p:sp>
      <p:sp>
        <p:nvSpPr>
          <p:cNvPr id="84173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smtClean="0">
                <a:solidFill>
                  <a:schemeClr val="tx1"/>
                </a:solidFill>
              </a:rPr>
              <a:t>PROPERTY TAX HISTORY</a:t>
            </a:r>
            <a:r>
              <a:rPr lang="en-US" sz="4600" i="1" smtClean="0">
                <a:solidFill>
                  <a:schemeClr val="tx1"/>
                </a:solidFill>
              </a:rPr>
              <a:t/>
            </a:r>
            <a:br>
              <a:rPr lang="en-US" sz="4600" i="1" smtClean="0">
                <a:solidFill>
                  <a:schemeClr val="tx1"/>
                </a:solidFill>
              </a:rPr>
            </a:br>
            <a:r>
              <a:rPr lang="en-US" sz="3200" i="1" smtClean="0">
                <a:solidFill>
                  <a:schemeClr val="tx1"/>
                </a:solidFill>
              </a:rPr>
              <a:t>General Fund – (</a:t>
            </a:r>
            <a:r>
              <a:rPr lang="en-US" sz="2800" i="1" smtClean="0">
                <a:solidFill>
                  <a:schemeClr val="tx1"/>
                </a:solidFill>
              </a:rPr>
              <a:t>Exc. Sales Tax Backfill and VLF Backfill)</a:t>
            </a:r>
          </a:p>
        </p:txBody>
      </p:sp>
      <p:graphicFrame>
        <p:nvGraphicFramePr>
          <p:cNvPr id="8194" name="Object 3"/>
          <p:cNvGraphicFramePr>
            <a:graphicFrameLocks noChangeAspect="1"/>
          </p:cNvGraphicFramePr>
          <p:nvPr/>
        </p:nvGraphicFramePr>
        <p:xfrm>
          <a:off x="990600" y="1905000"/>
          <a:ext cx="7994650" cy="4419600"/>
        </p:xfrm>
        <a:graphic>
          <a:graphicData uri="http://schemas.openxmlformats.org/presentationml/2006/ole">
            <p:oleObj spid="_x0000_s8194" r:id="rId5" imgW="0" imgH="0" progId="PowerPlugsChart.Document">
              <p:embed/>
            </p:oleObj>
          </a:graphicData>
        </a:graphic>
      </p:graphicFrame>
      <p:pic>
        <p:nvPicPr>
          <p:cNvPr id="8197" name="Picture 1"/>
          <p:cNvPicPr>
            <a:picLocks noChangeAspect="1" noChangeArrowheads="1"/>
          </p:cNvPicPr>
          <p:nvPr/>
        </p:nvPicPr>
        <p:blipFill>
          <a:blip r:embed="rId6"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D5ACDBC2-752A-46CE-8957-8006A9112DCD}" type="slidenum">
              <a:rPr lang="en-US" sz="1000">
                <a:effectLst>
                  <a:outerShdw blurRad="38100" dist="38100" dir="2700000" algn="tl">
                    <a:srgbClr val="000000"/>
                  </a:outerShdw>
                </a:effectLst>
                <a:cs typeface="+mn-cs"/>
              </a:rPr>
              <a:pPr algn="r">
                <a:defRPr/>
              </a:pPr>
              <a:t>23</a:t>
            </a:fld>
            <a:endParaRPr lang="en-US" sz="1000">
              <a:effectLst>
                <a:outerShdw blurRad="38100" dist="38100" dir="2700000" algn="tl">
                  <a:srgbClr val="000000"/>
                </a:outerShdw>
              </a:effectLst>
              <a:cs typeface="+mn-cs"/>
            </a:endParaRPr>
          </a:p>
        </p:txBody>
      </p:sp>
      <p:graphicFrame>
        <p:nvGraphicFramePr>
          <p:cNvPr id="32789" name="Group 21"/>
          <p:cNvGraphicFramePr>
            <a:graphicFrameLocks noGrp="1"/>
          </p:cNvGraphicFramePr>
          <p:nvPr/>
        </p:nvGraphicFramePr>
        <p:xfrm>
          <a:off x="1066800" y="2000250"/>
          <a:ext cx="7467600" cy="3906838"/>
        </p:xfrm>
        <a:graphic>
          <a:graphicData uri="http://schemas.openxmlformats.org/drawingml/2006/table">
            <a:tbl>
              <a:tblPr/>
              <a:tblGrid>
                <a:gridCol w="4741863"/>
                <a:gridCol w="2725737"/>
              </a:tblGrid>
              <a:tr h="3257550">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FY 16-17 Est. Revenues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Net Transfers In</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FY 16-17 Total Resources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FY 16-17 Proposed Budget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$ 2,620,420 </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555,983</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$ 3,176,403</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$ 3,176,403</a:t>
                      </a:r>
                      <a:endParaRPr kumimoji="0" lang="en-US" sz="22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r h="649288">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Tx/>
                        <a:buNone/>
                        <a:tabLst/>
                      </a:pPr>
                      <a:endPar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56763" name="Rectangle 27"/>
          <p:cNvSpPr>
            <a:spLocks noGrp="1" noChangeArrowheads="1"/>
          </p:cNvSpPr>
          <p:nvPr>
            <p:ph type="title" idx="4294967295"/>
          </p:nvPr>
        </p:nvSpPr>
        <p:spPr>
          <a:xfrm>
            <a:off x="990600" y="685800"/>
            <a:ext cx="7543800" cy="990600"/>
          </a:xfrm>
        </p:spPr>
        <p:txBody>
          <a:bodyPr lIns="92075" tIns="46038" rIns="92075" bIns="46038"/>
          <a:lstStyle/>
          <a:p>
            <a:pPr eaLnBrk="1" hangingPunct="1">
              <a:defRPr/>
            </a:pPr>
            <a:r>
              <a:rPr lang="en-US" sz="4000" i="1" smtClean="0">
                <a:solidFill>
                  <a:schemeClr val="tx1"/>
                </a:solidFill>
                <a:latin typeface="+mj-lt"/>
              </a:rPr>
              <a:t>PARKS AND RECREATION FUND SUMMARY</a:t>
            </a:r>
          </a:p>
        </p:txBody>
      </p:sp>
      <p:sp>
        <p:nvSpPr>
          <p:cNvPr id="26633" name="Line 28"/>
          <p:cNvSpPr>
            <a:spLocks noChangeShapeType="1"/>
          </p:cNvSpPr>
          <p:nvPr/>
        </p:nvSpPr>
        <p:spPr bwMode="auto">
          <a:xfrm>
            <a:off x="6248400" y="37338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6634" name="Line 29"/>
          <p:cNvSpPr>
            <a:spLocks noChangeShapeType="1"/>
          </p:cNvSpPr>
          <p:nvPr/>
        </p:nvSpPr>
        <p:spPr bwMode="auto">
          <a:xfrm>
            <a:off x="6248400" y="48768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6635" name="Line 30"/>
          <p:cNvSpPr>
            <a:spLocks noChangeShapeType="1"/>
          </p:cNvSpPr>
          <p:nvPr/>
        </p:nvSpPr>
        <p:spPr bwMode="auto">
          <a:xfrm>
            <a:off x="6248400" y="42672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6636" name="Picture 1"/>
          <p:cNvPicPr>
            <a:picLocks noChangeAspect="1" noChangeArrowheads="1"/>
          </p:cNvPicPr>
          <p:nvPr/>
        </p:nvPicPr>
        <p:blipFill>
          <a:blip r:embed="rId4"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52B85881-26FD-40D6-802A-A15E7BD932B6}" type="slidenum">
              <a:rPr lang="en-US" sz="1000">
                <a:effectLst>
                  <a:outerShdw blurRad="38100" dist="38100" dir="2700000" algn="tl">
                    <a:srgbClr val="000000"/>
                  </a:outerShdw>
                </a:effectLst>
                <a:cs typeface="+mn-cs"/>
              </a:rPr>
              <a:pPr algn="r">
                <a:defRPr/>
              </a:pPr>
              <a:t>24</a:t>
            </a:fld>
            <a:endParaRPr lang="en-US" sz="1000">
              <a:effectLst>
                <a:outerShdw blurRad="38100" dist="38100" dir="2700000" algn="tl">
                  <a:srgbClr val="000000"/>
                </a:outerShdw>
              </a:effectLst>
              <a:cs typeface="+mn-cs"/>
            </a:endParaRPr>
          </a:p>
        </p:txBody>
      </p:sp>
      <p:graphicFrame>
        <p:nvGraphicFramePr>
          <p:cNvPr id="32788" name="Group 20"/>
          <p:cNvGraphicFramePr>
            <a:graphicFrameLocks noGrp="1"/>
          </p:cNvGraphicFramePr>
          <p:nvPr/>
        </p:nvGraphicFramePr>
        <p:xfrm>
          <a:off x="1066800" y="2000250"/>
          <a:ext cx="7467600" cy="3983038"/>
        </p:xfrm>
        <a:graphic>
          <a:graphicData uri="http://schemas.openxmlformats.org/drawingml/2006/table">
            <a:tbl>
              <a:tblPr/>
              <a:tblGrid>
                <a:gridCol w="4741863"/>
                <a:gridCol w="2725737"/>
              </a:tblGrid>
              <a:tr h="3333750">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16-17 Est. Revenues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Transfers In</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16-17 Total Resources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16-17 Proposed Budget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648,100 </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422,019</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$ 1,070,019</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$ 1,070,019</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r h="649288">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Tx/>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56763" name="Rectangle 27"/>
          <p:cNvSpPr>
            <a:spLocks noGrp="1" noChangeArrowheads="1"/>
          </p:cNvSpPr>
          <p:nvPr>
            <p:ph type="title" idx="4294967295"/>
          </p:nvPr>
        </p:nvSpPr>
        <p:spPr>
          <a:xfrm>
            <a:off x="990600" y="685800"/>
            <a:ext cx="7543800" cy="990600"/>
          </a:xfrm>
        </p:spPr>
        <p:txBody>
          <a:bodyPr lIns="92075" tIns="46038" rIns="92075" bIns="46038"/>
          <a:lstStyle/>
          <a:p>
            <a:pPr eaLnBrk="1" hangingPunct="1">
              <a:defRPr/>
            </a:pPr>
            <a:r>
              <a:rPr lang="en-US" sz="4000" i="1" smtClean="0">
                <a:solidFill>
                  <a:schemeClr val="tx1"/>
                </a:solidFill>
              </a:rPr>
              <a:t>AV GOLF COURSE FUND SUMMARY</a:t>
            </a:r>
          </a:p>
        </p:txBody>
      </p:sp>
      <p:sp>
        <p:nvSpPr>
          <p:cNvPr id="27657" name="Line 28"/>
          <p:cNvSpPr>
            <a:spLocks noChangeShapeType="1"/>
          </p:cNvSpPr>
          <p:nvPr/>
        </p:nvSpPr>
        <p:spPr bwMode="auto">
          <a:xfrm>
            <a:off x="6248400" y="37338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7658" name="Line 29"/>
          <p:cNvSpPr>
            <a:spLocks noChangeShapeType="1"/>
          </p:cNvSpPr>
          <p:nvPr/>
        </p:nvSpPr>
        <p:spPr bwMode="auto">
          <a:xfrm>
            <a:off x="6248400" y="48768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7659" name="Line 30"/>
          <p:cNvSpPr>
            <a:spLocks noChangeShapeType="1"/>
          </p:cNvSpPr>
          <p:nvPr/>
        </p:nvSpPr>
        <p:spPr bwMode="auto">
          <a:xfrm>
            <a:off x="6248400" y="42672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7660" name="Picture 1"/>
          <p:cNvPicPr>
            <a:picLocks noChangeAspect="1" noChangeArrowheads="1"/>
          </p:cNvPicPr>
          <p:nvPr/>
        </p:nvPicPr>
        <p:blipFill>
          <a:blip r:embed="rId4"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ECBC2906-FC05-48E1-BCB3-D745957822C1}" type="slidenum">
              <a:rPr lang="en-US" sz="1000">
                <a:effectLst>
                  <a:outerShdw blurRad="38100" dist="38100" dir="2700000" algn="tl">
                    <a:srgbClr val="000000"/>
                  </a:outerShdw>
                </a:effectLst>
                <a:cs typeface="+mn-cs"/>
              </a:rPr>
              <a:pPr algn="r">
                <a:defRPr/>
              </a:pPr>
              <a:t>25</a:t>
            </a:fld>
            <a:endParaRPr lang="en-US" sz="1000">
              <a:effectLst>
                <a:outerShdw blurRad="38100" dist="38100" dir="2700000" algn="tl">
                  <a:srgbClr val="000000"/>
                </a:outerShdw>
              </a:effectLst>
              <a:cs typeface="+mn-cs"/>
            </a:endParaRPr>
          </a:p>
        </p:txBody>
      </p:sp>
      <p:sp>
        <p:nvSpPr>
          <p:cNvPr id="863234" name="Rectangle 2"/>
          <p:cNvSpPr>
            <a:spLocks noGrp="1" noChangeArrowheads="1"/>
          </p:cNvSpPr>
          <p:nvPr>
            <p:ph type="title" idx="4294967295"/>
          </p:nvPr>
        </p:nvSpPr>
        <p:spPr>
          <a:xfrm>
            <a:off x="1066800" y="381000"/>
            <a:ext cx="7924800" cy="1295400"/>
          </a:xfrm>
        </p:spPr>
        <p:txBody>
          <a:bodyPr/>
          <a:lstStyle/>
          <a:p>
            <a:pPr eaLnBrk="1" hangingPunct="1">
              <a:defRPr/>
            </a:pPr>
            <a:r>
              <a:rPr lang="en-US" sz="4000" i="1">
                <a:solidFill>
                  <a:schemeClr val="tx1"/>
                </a:solidFill>
                <a:latin typeface="+mj-lt"/>
              </a:rPr>
              <a:t>BUDGET SUMMARY</a:t>
            </a:r>
            <a:br>
              <a:rPr lang="en-US" sz="4000" i="1">
                <a:solidFill>
                  <a:schemeClr val="tx1"/>
                </a:solidFill>
                <a:latin typeface="+mj-lt"/>
              </a:rPr>
            </a:br>
            <a:r>
              <a:rPr lang="en-US" sz="3600" i="1">
                <a:solidFill>
                  <a:schemeClr val="tx1"/>
                </a:solidFill>
                <a:latin typeface="+mj-lt"/>
              </a:rPr>
              <a:t>All Funds </a:t>
            </a:r>
            <a:r>
              <a:rPr lang="en-US" sz="2400" b="0" i="1">
                <a:solidFill>
                  <a:schemeClr val="tx1"/>
                </a:solidFill>
                <a:latin typeface="+mj-lt"/>
              </a:rPr>
              <a:t>(including transfers)</a:t>
            </a:r>
          </a:p>
        </p:txBody>
      </p:sp>
      <p:sp>
        <p:nvSpPr>
          <p:cNvPr id="863235" name="Rectangle 3"/>
          <p:cNvSpPr>
            <a:spLocks noGrp="1" noChangeArrowheads="1"/>
          </p:cNvSpPr>
          <p:nvPr>
            <p:ph type="body" idx="4294967295"/>
          </p:nvPr>
        </p:nvSpPr>
        <p:spPr>
          <a:xfrm>
            <a:off x="1066800" y="1981200"/>
            <a:ext cx="7543800" cy="4572000"/>
          </a:xfrm>
        </p:spPr>
        <p:txBody>
          <a:bodyPr/>
          <a:lstStyle/>
          <a:p>
            <a:pPr eaLnBrk="1" hangingPunct="1">
              <a:lnSpc>
                <a:spcPct val="200000"/>
              </a:lnSpc>
              <a:spcBef>
                <a:spcPct val="0"/>
              </a:spcBef>
              <a:buFont typeface="Wingdings" pitchFamily="2" charset="2"/>
              <a:buNone/>
              <a:defRPr/>
            </a:pPr>
            <a:endParaRPr lang="en-US" sz="800" b="1" smtClean="0">
              <a:latin typeface="Tahoma" pitchFamily="34" charset="0"/>
            </a:endParaRPr>
          </a:p>
          <a:p>
            <a:pPr eaLnBrk="1" hangingPunct="1">
              <a:lnSpc>
                <a:spcPct val="200000"/>
              </a:lnSpc>
              <a:spcBef>
                <a:spcPct val="0"/>
              </a:spcBef>
              <a:buFont typeface="Wingdings" pitchFamily="2" charset="2"/>
              <a:buNone/>
              <a:defRPr/>
            </a:pPr>
            <a:r>
              <a:rPr lang="en-US" sz="2400" b="1" smtClean="0">
                <a:latin typeface="Tahoma" pitchFamily="34" charset="0"/>
              </a:rPr>
              <a:t>FY 16-17 Estimated Revenues   $   77,585,158</a:t>
            </a:r>
          </a:p>
          <a:p>
            <a:pPr eaLnBrk="1" hangingPunct="1">
              <a:lnSpc>
                <a:spcPct val="200000"/>
              </a:lnSpc>
              <a:spcBef>
                <a:spcPct val="0"/>
              </a:spcBef>
              <a:buFont typeface="Wingdings" pitchFamily="2" charset="2"/>
              <a:buNone/>
              <a:defRPr/>
            </a:pPr>
            <a:r>
              <a:rPr lang="en-US" sz="2400" b="1" smtClean="0">
                <a:latin typeface="Tahoma" pitchFamily="34" charset="0"/>
              </a:rPr>
              <a:t>Utilization of Fund Balance                3,083,559</a:t>
            </a:r>
          </a:p>
          <a:p>
            <a:pPr eaLnBrk="1" hangingPunct="1">
              <a:lnSpc>
                <a:spcPct val="200000"/>
              </a:lnSpc>
              <a:spcBef>
                <a:spcPct val="0"/>
              </a:spcBef>
              <a:buFont typeface="Wingdings" pitchFamily="2" charset="2"/>
              <a:buNone/>
              <a:defRPr/>
            </a:pPr>
            <a:r>
              <a:rPr lang="en-US" sz="2400" b="1" smtClean="0">
                <a:latin typeface="Tahoma" pitchFamily="34" charset="0"/>
              </a:rPr>
              <a:t>FY 16-17 Total Resources           $   80,668,717</a:t>
            </a:r>
          </a:p>
          <a:p>
            <a:pPr eaLnBrk="1" hangingPunct="1">
              <a:lnSpc>
                <a:spcPct val="200000"/>
              </a:lnSpc>
              <a:spcBef>
                <a:spcPct val="0"/>
              </a:spcBef>
              <a:buFont typeface="Wingdings" pitchFamily="2" charset="2"/>
              <a:buNone/>
              <a:defRPr/>
            </a:pPr>
            <a:r>
              <a:rPr lang="en-US" sz="2400" b="1" smtClean="0">
                <a:latin typeface="Tahoma" pitchFamily="34" charset="0"/>
              </a:rPr>
              <a:t>FY 16-17 Appropriations             $   80,668,717</a:t>
            </a:r>
          </a:p>
          <a:p>
            <a:pPr eaLnBrk="1" hangingPunct="1">
              <a:lnSpc>
                <a:spcPct val="200000"/>
              </a:lnSpc>
              <a:spcBef>
                <a:spcPct val="0"/>
              </a:spcBef>
              <a:buFont typeface="Wingdings" pitchFamily="2" charset="2"/>
              <a:buNone/>
              <a:defRPr/>
            </a:pPr>
            <a:endParaRPr lang="en-US" sz="2000" b="1" smtClean="0">
              <a:latin typeface="Tahoma" pitchFamily="34" charset="0"/>
            </a:endParaRPr>
          </a:p>
        </p:txBody>
      </p:sp>
      <p:sp>
        <p:nvSpPr>
          <p:cNvPr id="28677" name="Line 4"/>
          <p:cNvSpPr>
            <a:spLocks noChangeShapeType="1"/>
          </p:cNvSpPr>
          <p:nvPr/>
        </p:nvSpPr>
        <p:spPr bwMode="auto">
          <a:xfrm>
            <a:off x="6096000" y="44196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8678" name="Line 5"/>
          <p:cNvSpPr>
            <a:spLocks noChangeShapeType="1"/>
          </p:cNvSpPr>
          <p:nvPr/>
        </p:nvSpPr>
        <p:spPr bwMode="auto">
          <a:xfrm>
            <a:off x="6096000" y="51054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8679" name="Line 6"/>
          <p:cNvSpPr>
            <a:spLocks noChangeShapeType="1"/>
          </p:cNvSpPr>
          <p:nvPr/>
        </p:nvSpPr>
        <p:spPr bwMode="auto">
          <a:xfrm>
            <a:off x="6096000" y="36576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28680"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1B9301C7-9401-4EB3-B10F-5097515C6C2D}" type="slidenum">
              <a:rPr lang="en-US" sz="1000">
                <a:effectLst>
                  <a:outerShdw blurRad="38100" dist="38100" dir="2700000" algn="tl">
                    <a:srgbClr val="000000"/>
                  </a:outerShdw>
                </a:effectLst>
                <a:cs typeface="+mn-cs"/>
              </a:rPr>
              <a:pPr algn="r">
                <a:defRPr/>
              </a:pPr>
              <a:t>26</a:t>
            </a:fld>
            <a:endParaRPr lang="en-US" sz="1000">
              <a:effectLst>
                <a:outerShdw blurRad="38100" dist="38100" dir="2700000" algn="tl">
                  <a:srgbClr val="000000"/>
                </a:outerShdw>
              </a:effectLst>
              <a:cs typeface="+mn-cs"/>
            </a:endParaRPr>
          </a:p>
        </p:txBody>
      </p:sp>
      <p:sp>
        <p:nvSpPr>
          <p:cNvPr id="863234" name="Rectangle 2"/>
          <p:cNvSpPr>
            <a:spLocks noGrp="1" noChangeArrowheads="1"/>
          </p:cNvSpPr>
          <p:nvPr>
            <p:ph type="title" idx="4294967295"/>
          </p:nvPr>
        </p:nvSpPr>
        <p:spPr>
          <a:xfrm>
            <a:off x="1066800" y="381000"/>
            <a:ext cx="7924800" cy="1295400"/>
          </a:xfrm>
        </p:spPr>
        <p:txBody>
          <a:bodyPr/>
          <a:lstStyle/>
          <a:p>
            <a:pPr eaLnBrk="1" hangingPunct="1">
              <a:defRPr/>
            </a:pPr>
            <a:r>
              <a:rPr lang="en-US" sz="4000" i="1">
                <a:solidFill>
                  <a:schemeClr val="tx1"/>
                </a:solidFill>
                <a:latin typeface="+mj-lt"/>
              </a:rPr>
              <a:t>BUDGET SUMMARY</a:t>
            </a:r>
            <a:br>
              <a:rPr lang="en-US" sz="4000" i="1">
                <a:solidFill>
                  <a:schemeClr val="tx1"/>
                </a:solidFill>
                <a:latin typeface="+mj-lt"/>
              </a:rPr>
            </a:br>
            <a:r>
              <a:rPr lang="en-US" sz="3600" i="1">
                <a:solidFill>
                  <a:schemeClr val="tx1"/>
                </a:solidFill>
                <a:latin typeface="+mj-lt"/>
              </a:rPr>
              <a:t>All Funds </a:t>
            </a:r>
            <a:r>
              <a:rPr lang="en-US" sz="2400" b="0" i="1">
                <a:solidFill>
                  <a:schemeClr val="tx1"/>
                </a:solidFill>
                <a:latin typeface="+mj-lt"/>
              </a:rPr>
              <a:t>(including transfers)</a:t>
            </a:r>
          </a:p>
        </p:txBody>
      </p:sp>
      <p:sp>
        <p:nvSpPr>
          <p:cNvPr id="863235" name="Rectangle 3"/>
          <p:cNvSpPr>
            <a:spLocks noGrp="1" noChangeArrowheads="1"/>
          </p:cNvSpPr>
          <p:nvPr>
            <p:ph type="body" idx="4294967295"/>
          </p:nvPr>
        </p:nvSpPr>
        <p:spPr>
          <a:xfrm>
            <a:off x="1066800" y="1981200"/>
            <a:ext cx="7543800" cy="4572000"/>
          </a:xfrm>
        </p:spPr>
        <p:txBody>
          <a:bodyPr/>
          <a:lstStyle/>
          <a:p>
            <a:pPr eaLnBrk="1" hangingPunct="1">
              <a:lnSpc>
                <a:spcPct val="200000"/>
              </a:lnSpc>
              <a:spcBef>
                <a:spcPct val="0"/>
              </a:spcBef>
              <a:buFont typeface="Wingdings" pitchFamily="2" charset="2"/>
              <a:buNone/>
              <a:defRPr/>
            </a:pPr>
            <a:endParaRPr lang="en-US" sz="800" b="1" smtClean="0">
              <a:latin typeface="Tahoma" pitchFamily="34" charset="0"/>
            </a:endParaRPr>
          </a:p>
          <a:p>
            <a:pPr eaLnBrk="1" hangingPunct="1">
              <a:lnSpc>
                <a:spcPct val="200000"/>
              </a:lnSpc>
              <a:spcBef>
                <a:spcPct val="0"/>
              </a:spcBef>
              <a:buFont typeface="Wingdings" pitchFamily="2" charset="2"/>
              <a:buNone/>
              <a:defRPr/>
            </a:pPr>
            <a:r>
              <a:rPr lang="en-US" sz="2400" b="1" smtClean="0">
                <a:latin typeface="Tahoma" pitchFamily="34" charset="0"/>
              </a:rPr>
              <a:t>FY 16-17 Appropriations             $   80,668,717</a:t>
            </a:r>
          </a:p>
          <a:p>
            <a:pPr eaLnBrk="1" hangingPunct="1">
              <a:lnSpc>
                <a:spcPct val="200000"/>
              </a:lnSpc>
              <a:spcBef>
                <a:spcPct val="0"/>
              </a:spcBef>
              <a:buFont typeface="Wingdings" pitchFamily="2" charset="2"/>
              <a:buNone/>
              <a:defRPr/>
            </a:pPr>
            <a:r>
              <a:rPr lang="en-US" sz="2400" b="1" smtClean="0">
                <a:latin typeface="Tahoma" pitchFamily="34" charset="0"/>
              </a:rPr>
              <a:t>FY 15-16 Appropriations             $ 103,249,908</a:t>
            </a:r>
          </a:p>
          <a:p>
            <a:pPr eaLnBrk="1" hangingPunct="1">
              <a:lnSpc>
                <a:spcPct val="200000"/>
              </a:lnSpc>
              <a:spcBef>
                <a:spcPct val="0"/>
              </a:spcBef>
              <a:buFont typeface="Wingdings" pitchFamily="2" charset="2"/>
              <a:buNone/>
              <a:defRPr/>
            </a:pPr>
            <a:r>
              <a:rPr lang="en-US" sz="2400" b="1" smtClean="0">
                <a:latin typeface="Tahoma" pitchFamily="34" charset="0"/>
              </a:rPr>
              <a:t>Total Decrease		              $( 22,581,191)</a:t>
            </a:r>
          </a:p>
          <a:p>
            <a:pPr eaLnBrk="1" hangingPunct="1">
              <a:lnSpc>
                <a:spcPct val="200000"/>
              </a:lnSpc>
              <a:spcBef>
                <a:spcPct val="0"/>
              </a:spcBef>
              <a:buFont typeface="Wingdings" pitchFamily="2" charset="2"/>
              <a:buNone/>
              <a:defRPr/>
            </a:pPr>
            <a:r>
              <a:rPr lang="en-US" sz="2400" b="1" smtClean="0">
                <a:latin typeface="Tahoma" pitchFamily="34" charset="0"/>
              </a:rPr>
              <a:t>						         (21.87%)</a:t>
            </a:r>
          </a:p>
        </p:txBody>
      </p:sp>
      <p:sp>
        <p:nvSpPr>
          <p:cNvPr id="29701" name="Line 4"/>
          <p:cNvSpPr>
            <a:spLocks noChangeShapeType="1"/>
          </p:cNvSpPr>
          <p:nvPr/>
        </p:nvSpPr>
        <p:spPr bwMode="auto">
          <a:xfrm>
            <a:off x="6096000" y="44196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9702" name="Line 6"/>
          <p:cNvSpPr>
            <a:spLocks noChangeShapeType="1"/>
          </p:cNvSpPr>
          <p:nvPr/>
        </p:nvSpPr>
        <p:spPr bwMode="auto">
          <a:xfrm>
            <a:off x="6096000" y="36576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29703"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 name="Rectangle 20"/>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a:defRPr/>
            </a:pPr>
            <a:fld id="{8E162C11-D781-41D2-9CC6-599170A0FEB9}" type="slidenum">
              <a:rPr lang="en-US" sz="1000">
                <a:effectLst>
                  <a:outerShdw blurRad="38100" dist="38100" dir="2700000" algn="tl">
                    <a:srgbClr val="000000"/>
                  </a:outerShdw>
                </a:effectLst>
                <a:cs typeface="+mn-cs"/>
              </a:rPr>
              <a:pPr algn="r">
                <a:defRPr/>
              </a:pPr>
              <a:t>27</a:t>
            </a:fld>
            <a:endParaRPr lang="en-US" sz="1000">
              <a:effectLst>
                <a:outerShdw blurRad="38100" dist="38100" dir="2700000" algn="tl">
                  <a:srgbClr val="000000"/>
                </a:outerShdw>
              </a:effectLst>
              <a:cs typeface="+mn-cs"/>
            </a:endParaRPr>
          </a:p>
        </p:txBody>
      </p:sp>
      <p:sp>
        <p:nvSpPr>
          <p:cNvPr id="4103" name="Rectangle 7"/>
          <p:cNvSpPr>
            <a:spLocks noGrp="1" noChangeArrowheads="1"/>
          </p:cNvSpPr>
          <p:nvPr>
            <p:ph type="subTitle" idx="4294967295"/>
          </p:nvPr>
        </p:nvSpPr>
        <p:spPr>
          <a:xfrm>
            <a:off x="1608138" y="2193925"/>
            <a:ext cx="6662737" cy="1346200"/>
          </a:xfrm>
        </p:spPr>
        <p:txBody>
          <a:bodyPr/>
          <a:lstStyle/>
          <a:p>
            <a:pPr marL="0" indent="0" algn="ctr" eaLnBrk="1" hangingPunct="1">
              <a:spcBef>
                <a:spcPct val="60000"/>
              </a:spcBef>
              <a:buFont typeface="Wingdings" pitchFamily="2" charset="2"/>
              <a:buNone/>
              <a:defRPr/>
            </a:pPr>
            <a:r>
              <a:rPr lang="en-US" i="1" smtClean="0">
                <a:latin typeface="Tahoma" pitchFamily="34" charset="0"/>
              </a:rPr>
              <a:t>CAPITAL IMPROVEMENT PROGRAM</a:t>
            </a:r>
            <a:br>
              <a:rPr lang="en-US" i="1" smtClean="0">
                <a:latin typeface="Tahoma" pitchFamily="34" charset="0"/>
              </a:rPr>
            </a:br>
            <a:r>
              <a:rPr lang="en-US" i="1" smtClean="0">
                <a:latin typeface="Tahoma" pitchFamily="34" charset="0"/>
              </a:rPr>
              <a:t>HIGHLIGHTS</a:t>
            </a:r>
          </a:p>
        </p:txBody>
      </p:sp>
      <p:sp>
        <p:nvSpPr>
          <p:cNvPr id="393220" name="Rectangle 4"/>
          <p:cNvSpPr>
            <a:spLocks noGrp="1" noChangeArrowheads="1"/>
          </p:cNvSpPr>
          <p:nvPr>
            <p:ph type="ctrTitle" idx="4294967295"/>
          </p:nvPr>
        </p:nvSpPr>
        <p:spPr>
          <a:xfrm>
            <a:off x="914400" y="381000"/>
            <a:ext cx="7467600" cy="1295400"/>
          </a:xfrm>
        </p:spPr>
        <p:txBody>
          <a:bodyPr anchor="b"/>
          <a:lstStyle/>
          <a:p>
            <a:pPr eaLnBrk="1" hangingPunct="1">
              <a:defRPr/>
            </a:pPr>
            <a:r>
              <a:rPr lang="en-US" sz="3600" i="1" smtClean="0">
                <a:latin typeface="Tahoma" pitchFamily="34" charset="0"/>
              </a:rPr>
              <a:t>Fiscal Year 2016-2017</a:t>
            </a:r>
            <a:br>
              <a:rPr lang="en-US" sz="3600" i="1" smtClean="0">
                <a:latin typeface="Tahoma" pitchFamily="34" charset="0"/>
              </a:rPr>
            </a:br>
            <a:r>
              <a:rPr lang="en-US" sz="3600" i="1" smtClean="0">
                <a:latin typeface="Tahoma" pitchFamily="34" charset="0"/>
              </a:rPr>
              <a:t>Proposed Budget</a:t>
            </a:r>
          </a:p>
        </p:txBody>
      </p:sp>
      <p:pic>
        <p:nvPicPr>
          <p:cNvPr id="30725" name="Picture 1"/>
          <p:cNvPicPr>
            <a:picLocks noChangeAspect="1" noChangeArrowheads="1"/>
          </p:cNvPicPr>
          <p:nvPr/>
        </p:nvPicPr>
        <p:blipFill>
          <a:blip r:embed="rId4" cstate="print"/>
          <a:srcRect/>
          <a:stretch>
            <a:fillRect/>
          </a:stretch>
        </p:blipFill>
        <p:spPr bwMode="auto">
          <a:xfrm>
            <a:off x="3429000" y="3429000"/>
            <a:ext cx="2667000" cy="21336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3A0585AD-5FD4-46C7-A4CB-658EA961C1CB}" type="slidenum">
              <a:rPr lang="en-US" sz="1000">
                <a:effectLst>
                  <a:outerShdw blurRad="38100" dist="38100" dir="2700000" algn="tl">
                    <a:srgbClr val="000000"/>
                  </a:outerShdw>
                </a:effectLst>
                <a:cs typeface="+mn-cs"/>
              </a:rPr>
              <a:pPr algn="r">
                <a:defRPr/>
              </a:pPr>
              <a:t>28</a:t>
            </a:fld>
            <a:endParaRPr lang="en-US" sz="1000">
              <a:effectLst>
                <a:outerShdw blurRad="38100" dist="38100" dir="2700000" algn="tl">
                  <a:srgbClr val="000000"/>
                </a:outerShdw>
              </a:effectLst>
              <a:cs typeface="+mn-cs"/>
            </a:endParaRPr>
          </a:p>
        </p:txBody>
      </p:sp>
      <p:sp>
        <p:nvSpPr>
          <p:cNvPr id="814082" name="Rectangle 2"/>
          <p:cNvSpPr>
            <a:spLocks noGrp="1" noChangeArrowheads="1"/>
          </p:cNvSpPr>
          <p:nvPr>
            <p:ph type="title" idx="4294967295"/>
          </p:nvPr>
        </p:nvSpPr>
        <p:spPr>
          <a:xfrm>
            <a:off x="990600" y="304800"/>
            <a:ext cx="7924800" cy="1447800"/>
          </a:xfrm>
        </p:spPr>
        <p:txBody>
          <a:bodyPr/>
          <a:lstStyle/>
          <a:p>
            <a:pPr eaLnBrk="1" hangingPunct="1">
              <a:defRPr/>
            </a:pPr>
            <a:r>
              <a:rPr lang="en-US" sz="3800" i="1">
                <a:solidFill>
                  <a:schemeClr val="tx1"/>
                </a:solidFill>
                <a:latin typeface="+mj-lt"/>
              </a:rPr>
              <a:t>TOTAL CAPITAL IMPROVEMENT BUDGET</a:t>
            </a:r>
            <a:r>
              <a:rPr lang="en-US" sz="3800">
                <a:solidFill>
                  <a:schemeClr val="tx1"/>
                </a:solidFill>
                <a:latin typeface="+mj-lt"/>
              </a:rPr>
              <a:t> </a:t>
            </a:r>
            <a:r>
              <a:rPr lang="en-US" sz="3600">
                <a:solidFill>
                  <a:schemeClr val="tx1"/>
                </a:solidFill>
                <a:latin typeface="+mj-lt"/>
              </a:rPr>
              <a:t>- </a:t>
            </a:r>
            <a:r>
              <a:rPr lang="en-US" sz="3600" i="1">
                <a:solidFill>
                  <a:schemeClr val="tx1"/>
                </a:solidFill>
                <a:latin typeface="+mj-lt"/>
              </a:rPr>
              <a:t>All Funds</a:t>
            </a:r>
          </a:p>
        </p:txBody>
      </p:sp>
      <p:sp>
        <p:nvSpPr>
          <p:cNvPr id="814083" name="Rectangle 3"/>
          <p:cNvSpPr>
            <a:spLocks noGrp="1" noChangeArrowheads="1"/>
          </p:cNvSpPr>
          <p:nvPr>
            <p:ph type="body" idx="4294967295"/>
          </p:nvPr>
        </p:nvSpPr>
        <p:spPr>
          <a:xfrm>
            <a:off x="1066800" y="1981200"/>
            <a:ext cx="7696200" cy="4495800"/>
          </a:xfrm>
        </p:spPr>
        <p:txBody>
          <a:bodyPr/>
          <a:lstStyle/>
          <a:p>
            <a:pPr eaLnBrk="1" hangingPunct="1">
              <a:lnSpc>
                <a:spcPct val="200000"/>
              </a:lnSpc>
              <a:spcBef>
                <a:spcPct val="0"/>
              </a:spcBef>
              <a:buFont typeface="Wingdings" pitchFamily="2" charset="2"/>
              <a:buNone/>
              <a:defRPr/>
            </a:pPr>
            <a:r>
              <a:rPr lang="en-US" sz="4000" b="1" smtClean="0">
                <a:latin typeface="Tahoma" pitchFamily="34" charset="0"/>
              </a:rPr>
              <a:t>	</a:t>
            </a:r>
            <a:r>
              <a:rPr lang="en-US" sz="2400" b="1" smtClean="0">
                <a:latin typeface="Tahoma" pitchFamily="34" charset="0"/>
              </a:rPr>
              <a:t>Proposed FY 16-17		    $  10,915,727</a:t>
            </a:r>
          </a:p>
          <a:p>
            <a:pPr eaLnBrk="1" hangingPunct="1">
              <a:lnSpc>
                <a:spcPct val="200000"/>
              </a:lnSpc>
              <a:spcBef>
                <a:spcPct val="0"/>
              </a:spcBef>
              <a:buFont typeface="Wingdings" pitchFamily="2" charset="2"/>
              <a:buNone/>
              <a:defRPr/>
            </a:pPr>
            <a:r>
              <a:rPr lang="en-US" sz="2400" b="1" smtClean="0">
                <a:latin typeface="Tahoma" pitchFamily="34" charset="0"/>
              </a:rPr>
              <a:t>	Adopted FY 15-16	 	        29,824,920</a:t>
            </a:r>
          </a:p>
          <a:p>
            <a:pPr eaLnBrk="1" hangingPunct="1">
              <a:lnSpc>
                <a:spcPct val="200000"/>
              </a:lnSpc>
              <a:spcBef>
                <a:spcPct val="0"/>
              </a:spcBef>
              <a:buFont typeface="Wingdings" pitchFamily="2" charset="2"/>
              <a:buNone/>
              <a:defRPr/>
            </a:pPr>
            <a:r>
              <a:rPr lang="en-US" sz="2400" b="1" smtClean="0">
                <a:latin typeface="Tahoma" pitchFamily="34" charset="0"/>
              </a:rPr>
              <a:t>	Amount of Decrease                 $(18,909,193)</a:t>
            </a:r>
          </a:p>
          <a:p>
            <a:pPr eaLnBrk="1" hangingPunct="1">
              <a:lnSpc>
                <a:spcPct val="200000"/>
              </a:lnSpc>
              <a:spcBef>
                <a:spcPct val="0"/>
              </a:spcBef>
              <a:buFont typeface="Wingdings" pitchFamily="2" charset="2"/>
              <a:buNone/>
              <a:defRPr/>
            </a:pPr>
            <a:r>
              <a:rPr lang="en-US" sz="2400" b="1" smtClean="0">
                <a:latin typeface="Tahoma" pitchFamily="34" charset="0"/>
              </a:rPr>
              <a:t>	Percent Decrease 	                     -63.40 %</a:t>
            </a:r>
          </a:p>
        </p:txBody>
      </p:sp>
      <p:sp>
        <p:nvSpPr>
          <p:cNvPr id="31749" name="Line 4"/>
          <p:cNvSpPr>
            <a:spLocks noChangeShapeType="1"/>
          </p:cNvSpPr>
          <p:nvPr/>
        </p:nvSpPr>
        <p:spPr bwMode="auto">
          <a:xfrm>
            <a:off x="5943600" y="47244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31750" name="Line 5"/>
          <p:cNvSpPr>
            <a:spLocks noChangeShapeType="1"/>
          </p:cNvSpPr>
          <p:nvPr/>
        </p:nvSpPr>
        <p:spPr bwMode="auto">
          <a:xfrm>
            <a:off x="5943600" y="54864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31751" name="Line 6"/>
          <p:cNvSpPr>
            <a:spLocks noChangeShapeType="1"/>
          </p:cNvSpPr>
          <p:nvPr/>
        </p:nvSpPr>
        <p:spPr bwMode="auto">
          <a:xfrm>
            <a:off x="5867400" y="3962400"/>
            <a:ext cx="24384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31752"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2771" name="Rectangle 3"/>
          <p:cNvSpPr>
            <a:spLocks noGrp="1" noChangeArrowheads="1"/>
          </p:cNvSpPr>
          <p:nvPr>
            <p:ph type="body" idx="4294967295"/>
          </p:nvPr>
        </p:nvSpPr>
        <p:spPr>
          <a:noFill/>
        </p:spPr>
        <p:txBody>
          <a:bodyPr/>
          <a:lstStyle/>
          <a:p>
            <a:pPr>
              <a:lnSpc>
                <a:spcPct val="80000"/>
              </a:lnSpc>
            </a:pPr>
            <a:r>
              <a:rPr lang="en-US" sz="2300" b="1" smtClean="0">
                <a:effectLst/>
                <a:latin typeface="Tahoma" pitchFamily="34" charset="0"/>
              </a:rPr>
              <a:t>CIP Process</a:t>
            </a:r>
          </a:p>
          <a:p>
            <a:pPr>
              <a:lnSpc>
                <a:spcPct val="80000"/>
              </a:lnSpc>
              <a:buFont typeface="Wingdings" pitchFamily="2" charset="2"/>
              <a:buNone/>
            </a:pPr>
            <a:endParaRPr lang="en-US" sz="2300" b="1" smtClean="0">
              <a:effectLst/>
              <a:latin typeface="Tahoma" pitchFamily="34" charset="0"/>
            </a:endParaRPr>
          </a:p>
          <a:p>
            <a:pPr lvl="1">
              <a:lnSpc>
                <a:spcPct val="80000"/>
              </a:lnSpc>
            </a:pPr>
            <a:r>
              <a:rPr lang="en-US" sz="2200" smtClean="0">
                <a:effectLst/>
                <a:latin typeface="Tahoma" pitchFamily="34" charset="0"/>
              </a:rPr>
              <a:t>CIP project reviews began in Fall 2015</a:t>
            </a:r>
          </a:p>
          <a:p>
            <a:pPr lvl="1">
              <a:lnSpc>
                <a:spcPct val="80000"/>
              </a:lnSpc>
            </a:pPr>
            <a:r>
              <a:rPr lang="en-US" sz="2200" smtClean="0">
                <a:effectLst/>
                <a:latin typeface="Tahoma" pitchFamily="34" charset="0"/>
              </a:rPr>
              <a:t>Identified existing projects in the current year that had remaining appropriations that could be returned to reserves</a:t>
            </a:r>
            <a:r>
              <a:rPr lang="en-US" sz="2300" smtClean="0">
                <a:effectLst/>
                <a:latin typeface="Tahoma" pitchFamily="34" charset="0"/>
              </a:rPr>
              <a:t> </a:t>
            </a:r>
          </a:p>
          <a:p>
            <a:pPr lvl="1">
              <a:lnSpc>
                <a:spcPct val="80000"/>
              </a:lnSpc>
            </a:pPr>
            <a:r>
              <a:rPr lang="en-US" sz="2200" smtClean="0">
                <a:effectLst/>
                <a:latin typeface="Tahoma" pitchFamily="34" charset="0"/>
              </a:rPr>
              <a:t>Reviewed prioritization criteria and prioritized projects</a:t>
            </a:r>
          </a:p>
          <a:p>
            <a:pPr lvl="1">
              <a:lnSpc>
                <a:spcPct val="80000"/>
              </a:lnSpc>
            </a:pPr>
            <a:r>
              <a:rPr lang="en-US" sz="2200" smtClean="0">
                <a:effectLst/>
                <a:latin typeface="Tahoma" pitchFamily="34" charset="0"/>
              </a:rPr>
              <a:t>Reviewed current capacity - staff’s ability to start and complete projects as budgeted</a:t>
            </a:r>
          </a:p>
          <a:p>
            <a:pPr lvl="1">
              <a:lnSpc>
                <a:spcPct val="80000"/>
              </a:lnSpc>
            </a:pPr>
            <a:r>
              <a:rPr lang="en-US" sz="2200" smtClean="0">
                <a:effectLst/>
                <a:latin typeface="Tahoma" pitchFamily="34" charset="0"/>
              </a:rPr>
              <a:t>Staff meets to get input on the CIP Plan and discuss during departmental budget hearings</a:t>
            </a:r>
          </a:p>
          <a:p>
            <a:pPr>
              <a:lnSpc>
                <a:spcPct val="80000"/>
              </a:lnSpc>
            </a:pPr>
            <a:endParaRPr lang="en-US" sz="2800" smtClean="0">
              <a:effectLst/>
              <a:latin typeface="Tahoma" pitchFamily="34" charset="0"/>
            </a:endParaRPr>
          </a:p>
        </p:txBody>
      </p:sp>
      <p:pic>
        <p:nvPicPr>
          <p:cNvPr id="32772"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noFill/>
        </p:spPr>
        <p:txBody>
          <a:bodyPr/>
          <a:lstStyle/>
          <a:p>
            <a:r>
              <a:rPr lang="en-US" sz="3600" i="1" smtClean="0">
                <a:effectLst/>
                <a:latin typeface="Tahoma" pitchFamily="34" charset="0"/>
              </a:rPr>
              <a:t>FY 16-17  Budget document Format</a:t>
            </a:r>
          </a:p>
        </p:txBody>
      </p:sp>
      <p:sp>
        <p:nvSpPr>
          <p:cNvPr id="14339" name="Rectangle 3"/>
          <p:cNvSpPr>
            <a:spLocks noGrp="1" noChangeArrowheads="1"/>
          </p:cNvSpPr>
          <p:nvPr>
            <p:ph type="body" idx="4294967295"/>
          </p:nvPr>
        </p:nvSpPr>
        <p:spPr>
          <a:noFill/>
        </p:spPr>
        <p:txBody>
          <a:bodyPr/>
          <a:lstStyle/>
          <a:p>
            <a:pPr>
              <a:lnSpc>
                <a:spcPct val="80000"/>
              </a:lnSpc>
            </a:pPr>
            <a:r>
              <a:rPr lang="en-US" sz="2400" smtClean="0">
                <a:effectLst/>
                <a:latin typeface="Tahoma" pitchFamily="34" charset="0"/>
              </a:rPr>
              <a:t>Continued implementation of “Best Practices Approach” (Multi-year process)</a:t>
            </a:r>
          </a:p>
          <a:p>
            <a:pPr>
              <a:lnSpc>
                <a:spcPct val="80000"/>
              </a:lnSpc>
            </a:pPr>
            <a:r>
              <a:rPr lang="en-US" sz="2400" smtClean="0">
                <a:effectLst/>
                <a:latin typeface="Tahoma" pitchFamily="34" charset="0"/>
              </a:rPr>
              <a:t>Goal: Increase transparency and understandability of budget document</a:t>
            </a:r>
          </a:p>
          <a:p>
            <a:pPr>
              <a:lnSpc>
                <a:spcPct val="80000"/>
              </a:lnSpc>
            </a:pPr>
            <a:r>
              <a:rPr lang="en-US" sz="2400" smtClean="0">
                <a:effectLst/>
                <a:latin typeface="Tahoma" pitchFamily="34" charset="0"/>
              </a:rPr>
              <a:t>Key changes this year:</a:t>
            </a:r>
          </a:p>
          <a:p>
            <a:pPr lvl="1">
              <a:lnSpc>
                <a:spcPct val="80000"/>
              </a:lnSpc>
              <a:buFontTx/>
              <a:buChar char="-"/>
            </a:pPr>
            <a:r>
              <a:rPr lang="en-US" sz="2000" smtClean="0">
                <a:effectLst/>
                <a:latin typeface="Tahoma" pitchFamily="34" charset="0"/>
              </a:rPr>
              <a:t>Performance Measure/Workoad Indicators</a:t>
            </a:r>
          </a:p>
          <a:p>
            <a:pPr lvl="1">
              <a:lnSpc>
                <a:spcPct val="80000"/>
              </a:lnSpc>
              <a:buFontTx/>
              <a:buChar char="-"/>
            </a:pPr>
            <a:r>
              <a:rPr lang="en-US" sz="2000" smtClean="0">
                <a:effectLst/>
                <a:latin typeface="Tahoma" pitchFamily="34" charset="0"/>
              </a:rPr>
              <a:t>Adding narrative/fund descriptions</a:t>
            </a:r>
          </a:p>
          <a:p>
            <a:pPr lvl="1">
              <a:lnSpc>
                <a:spcPct val="80000"/>
              </a:lnSpc>
              <a:buFontTx/>
              <a:buChar char="-"/>
            </a:pPr>
            <a:r>
              <a:rPr lang="en-US" sz="2000" smtClean="0">
                <a:effectLst/>
                <a:latin typeface="Tahoma" pitchFamily="34" charset="0"/>
              </a:rPr>
              <a:t>Received GFOA Distinguished Budget Presentation Award for the second time</a:t>
            </a:r>
          </a:p>
          <a:p>
            <a:pPr lvl="1">
              <a:lnSpc>
                <a:spcPct val="80000"/>
              </a:lnSpc>
              <a:buFontTx/>
              <a:buChar char="-"/>
            </a:pPr>
            <a:r>
              <a:rPr lang="en-US" sz="2000" smtClean="0">
                <a:effectLst/>
                <a:latin typeface="Tahoma" pitchFamily="34" charset="0"/>
              </a:rPr>
              <a:t>Received CSMFO Operating Budget Excellence Award</a:t>
            </a:r>
          </a:p>
          <a:p>
            <a:pPr lvl="1">
              <a:lnSpc>
                <a:spcPct val="80000"/>
              </a:lnSpc>
              <a:buFontTx/>
              <a:buChar char="-"/>
            </a:pPr>
            <a:r>
              <a:rPr lang="en-US" sz="2000" smtClean="0">
                <a:effectLst/>
                <a:latin typeface="Tahoma" pitchFamily="34" charset="0"/>
              </a:rPr>
              <a:t>Only City in High Desert to Receive these Awards</a:t>
            </a:r>
          </a:p>
          <a:p>
            <a:pPr lvl="1">
              <a:lnSpc>
                <a:spcPct val="80000"/>
              </a:lnSpc>
              <a:buFontTx/>
              <a:buChar char="-"/>
            </a:pPr>
            <a:r>
              <a:rPr lang="en-US" sz="2000" smtClean="0">
                <a:effectLst/>
                <a:latin typeface="Tahoma" pitchFamily="34" charset="0"/>
              </a:rPr>
              <a:t>In top 1.1% of local government agencies nationwide</a:t>
            </a:r>
          </a:p>
        </p:txBody>
      </p:sp>
      <p:pic>
        <p:nvPicPr>
          <p:cNvPr id="14340"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914400" y="304800"/>
            <a:ext cx="7543800" cy="1431925"/>
          </a:xfrm>
          <a:noFill/>
        </p:spPr>
        <p:txBody>
          <a:bodyPr/>
          <a:lstStyle/>
          <a:p>
            <a:r>
              <a:rPr lang="en-US" sz="3800" smtClean="0">
                <a:effectLst/>
                <a:latin typeface="Tahoma" pitchFamily="34" charset="0"/>
              </a:rPr>
              <a:t>Capital Improvement Projects</a:t>
            </a:r>
          </a:p>
        </p:txBody>
      </p:sp>
      <p:sp>
        <p:nvSpPr>
          <p:cNvPr id="33795" name="Rectangle 3"/>
          <p:cNvSpPr>
            <a:spLocks noGrp="1" noChangeArrowheads="1"/>
          </p:cNvSpPr>
          <p:nvPr>
            <p:ph type="body" idx="4294967295"/>
          </p:nvPr>
        </p:nvSpPr>
        <p:spPr>
          <a:noFill/>
        </p:spPr>
        <p:txBody>
          <a:bodyPr/>
          <a:lstStyle/>
          <a:p>
            <a:r>
              <a:rPr lang="en-US" smtClean="0">
                <a:effectLst/>
                <a:latin typeface="Tahoma" pitchFamily="34" charset="0"/>
              </a:rPr>
              <a:t> Highlights of Projects Proposed for   Funding in FY 16/17:</a:t>
            </a:r>
          </a:p>
          <a:p>
            <a:pPr lvl="1"/>
            <a:endParaRPr lang="en-US" sz="3200" smtClean="0">
              <a:effectLst/>
              <a:latin typeface="Tahoma" pitchFamily="34" charset="0"/>
            </a:endParaRPr>
          </a:p>
          <a:p>
            <a:pPr lvl="1"/>
            <a:r>
              <a:rPr lang="en-US" smtClean="0">
                <a:effectLst/>
                <a:latin typeface="Tahoma" pitchFamily="34" charset="0"/>
              </a:rPr>
              <a:t>25 Projects planned for design and construction</a:t>
            </a:r>
          </a:p>
          <a:p>
            <a:pPr lvl="1"/>
            <a:r>
              <a:rPr lang="en-US" smtClean="0">
                <a:effectLst/>
                <a:latin typeface="Tahoma" pitchFamily="34" charset="0"/>
              </a:rPr>
              <a:t>Total CIP Budget for FY 16-17 - $10.9m</a:t>
            </a:r>
          </a:p>
        </p:txBody>
      </p:sp>
      <p:pic>
        <p:nvPicPr>
          <p:cNvPr id="33796"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4819" name="Rectangle 3"/>
          <p:cNvSpPr>
            <a:spLocks noGrp="1" noChangeArrowheads="1"/>
          </p:cNvSpPr>
          <p:nvPr>
            <p:ph type="body" sz="half" idx="4294967295"/>
          </p:nvPr>
        </p:nvSpPr>
        <p:spPr>
          <a:xfrm>
            <a:off x="1066800" y="1981200"/>
            <a:ext cx="7543800" cy="1981200"/>
          </a:xfrm>
          <a:noFill/>
        </p:spPr>
        <p:txBody>
          <a:bodyPr/>
          <a:lstStyle/>
          <a:p>
            <a:r>
              <a:rPr lang="en-US" sz="2800" smtClean="0">
                <a:effectLst/>
              </a:rPr>
              <a:t>Yucca Loma Bridge Construction - $370,000</a:t>
            </a:r>
          </a:p>
          <a:p>
            <a:pPr lvl="1"/>
            <a:r>
              <a:rPr lang="en-US" sz="2400" smtClean="0">
                <a:solidFill>
                  <a:srgbClr val="FF0000"/>
                </a:solidFill>
                <a:effectLst/>
              </a:rPr>
              <a:t>Bridge Structure is Completed!</a:t>
            </a:r>
          </a:p>
          <a:p>
            <a:pPr lvl="1"/>
            <a:r>
              <a:rPr lang="en-US" sz="2400" smtClean="0">
                <a:effectLst/>
              </a:rPr>
              <a:t>Construction activities related to restoration area maintenance and bridge’s art work are ongoing.</a:t>
            </a:r>
          </a:p>
          <a:p>
            <a:endParaRPr lang="en-US" sz="2800" smtClean="0">
              <a:effectLst/>
            </a:endParaRPr>
          </a:p>
        </p:txBody>
      </p:sp>
      <p:pic>
        <p:nvPicPr>
          <p:cNvPr id="34820" name="Picture 2" descr="Yucca_Loma_Bridge_After Looking South.jpg"/>
          <p:cNvPicPr>
            <a:picLocks noChangeAspect="1"/>
          </p:cNvPicPr>
          <p:nvPr>
            <p:ph sz="half" idx="4294967295"/>
          </p:nvPr>
        </p:nvPicPr>
        <p:blipFill>
          <a:blip r:embed="rId3" cstate="print"/>
          <a:srcRect/>
          <a:stretch>
            <a:fillRect/>
          </a:stretch>
        </p:blipFill>
        <p:spPr>
          <a:xfrm>
            <a:off x="2209800" y="4122738"/>
            <a:ext cx="5278438" cy="1973262"/>
          </a:xfrm>
          <a:noFill/>
        </p:spPr>
      </p:pic>
    </p:spTree>
    <p:custDataLst>
      <p:tags r:id="rId1"/>
    </p:custData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5843" name="Rectangle 3"/>
          <p:cNvSpPr>
            <a:spLocks noGrp="1" noChangeArrowheads="1"/>
          </p:cNvSpPr>
          <p:nvPr>
            <p:ph type="body" idx="4294967295"/>
          </p:nvPr>
        </p:nvSpPr>
        <p:spPr>
          <a:noFill/>
        </p:spPr>
        <p:txBody>
          <a:bodyPr/>
          <a:lstStyle/>
          <a:p>
            <a:r>
              <a:rPr lang="en-US" smtClean="0">
                <a:effectLst/>
              </a:rPr>
              <a:t>Yucca Loma Road widening (from bridge to Apple Valley Road) - $5.3m</a:t>
            </a:r>
          </a:p>
          <a:p>
            <a:pPr>
              <a:buFont typeface="Wingdings" pitchFamily="2" charset="2"/>
              <a:buNone/>
            </a:pPr>
            <a:endParaRPr lang="en-US" smtClean="0">
              <a:effectLst/>
            </a:endParaRPr>
          </a:p>
          <a:p>
            <a:pPr>
              <a:buFont typeface="Wingdings" pitchFamily="2" charset="2"/>
              <a:buNone/>
            </a:pPr>
            <a:endParaRPr lang="en-US" smtClean="0">
              <a:effectLst/>
            </a:endParaRPr>
          </a:p>
        </p:txBody>
      </p:sp>
      <p:pic>
        <p:nvPicPr>
          <p:cNvPr id="35844" name="Picture 3" descr="FirefoxScreenSnapz002.png"/>
          <p:cNvPicPr>
            <a:picLocks noChangeAspect="1"/>
          </p:cNvPicPr>
          <p:nvPr/>
        </p:nvPicPr>
        <p:blipFill>
          <a:blip r:embed="rId3" cstate="print"/>
          <a:srcRect/>
          <a:stretch>
            <a:fillRect/>
          </a:stretch>
        </p:blipFill>
        <p:spPr bwMode="auto">
          <a:xfrm>
            <a:off x="1295400" y="3429000"/>
            <a:ext cx="6858000" cy="2257425"/>
          </a:xfrm>
          <a:prstGeom prst="rect">
            <a:avLst/>
          </a:prstGeom>
          <a:noFill/>
          <a:ln w="9525">
            <a:noFill/>
            <a:miter lim="800000"/>
            <a:headEnd/>
            <a:tailEnd/>
          </a:ln>
        </p:spPr>
      </p:pic>
    </p:spTree>
    <p:custDataLst>
      <p:tags r:id="rId1"/>
    </p:custData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6867" name="Rectangle 3"/>
          <p:cNvSpPr>
            <a:spLocks noGrp="1" noChangeArrowheads="1"/>
          </p:cNvSpPr>
          <p:nvPr>
            <p:ph type="body" idx="4294967295"/>
          </p:nvPr>
        </p:nvSpPr>
        <p:spPr>
          <a:noFill/>
        </p:spPr>
        <p:txBody>
          <a:bodyPr/>
          <a:lstStyle/>
          <a:p>
            <a:r>
              <a:rPr lang="en-US" smtClean="0">
                <a:effectLst/>
              </a:rPr>
              <a:t>Bear Valley Bridge rehabilitation design work - 		              $480k</a:t>
            </a:r>
          </a:p>
          <a:p>
            <a:pPr lvl="1"/>
            <a:r>
              <a:rPr lang="en-US" sz="2400" smtClean="0">
                <a:effectLst/>
              </a:rPr>
              <a:t>Will consist of six east/west travel lanes, center median, shoulders and class 1 bikeway.</a:t>
            </a:r>
            <a:r>
              <a:rPr lang="en-US" smtClean="0">
                <a:effectLst/>
              </a:rPr>
              <a:t> </a:t>
            </a:r>
          </a:p>
        </p:txBody>
      </p:sp>
      <p:pic>
        <p:nvPicPr>
          <p:cNvPr id="36868" name="22998258-8b32-49a3-8c7e-3ae1a719fcad" descr="E570AE20-EB4F-48A1-9B23-EB1BC083B728@private"/>
          <p:cNvPicPr>
            <a:picLocks noChangeAspect="1" noChangeArrowheads="1"/>
          </p:cNvPicPr>
          <p:nvPr/>
        </p:nvPicPr>
        <p:blipFill>
          <a:blip r:embed="rId3" cstate="print"/>
          <a:srcRect/>
          <a:stretch>
            <a:fillRect/>
          </a:stretch>
        </p:blipFill>
        <p:spPr bwMode="auto">
          <a:xfrm>
            <a:off x="1219200" y="4038600"/>
            <a:ext cx="7134225" cy="2028825"/>
          </a:xfrm>
          <a:prstGeom prst="rect">
            <a:avLst/>
          </a:prstGeom>
          <a:noFill/>
          <a:ln w="9525">
            <a:noFill/>
            <a:miter lim="800000"/>
            <a:headEnd/>
            <a:tailEnd/>
          </a:ln>
        </p:spPr>
      </p:pic>
    </p:spTree>
    <p:custDataLst>
      <p:tags r:id="rId1"/>
    </p:custData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7891" name="Rectangle 3"/>
          <p:cNvSpPr>
            <a:spLocks noGrp="1" noChangeArrowheads="1"/>
          </p:cNvSpPr>
          <p:nvPr>
            <p:ph type="body" idx="4294967295"/>
          </p:nvPr>
        </p:nvSpPr>
        <p:spPr>
          <a:noFill/>
        </p:spPr>
        <p:txBody>
          <a:bodyPr/>
          <a:lstStyle/>
          <a:p>
            <a:pPr>
              <a:lnSpc>
                <a:spcPct val="80000"/>
              </a:lnSpc>
            </a:pPr>
            <a:endParaRPr lang="en-US" sz="2800" smtClean="0">
              <a:effectLst/>
            </a:endParaRPr>
          </a:p>
          <a:p>
            <a:pPr>
              <a:lnSpc>
                <a:spcPct val="80000"/>
              </a:lnSpc>
            </a:pPr>
            <a:r>
              <a:rPr lang="en-US" sz="2800" smtClean="0">
                <a:effectLst/>
              </a:rPr>
              <a:t>Apple Valley/Tuscola Signal                $380k</a:t>
            </a:r>
          </a:p>
          <a:p>
            <a:pPr>
              <a:lnSpc>
                <a:spcPct val="80000"/>
              </a:lnSpc>
            </a:pPr>
            <a:r>
              <a:rPr lang="en-US" sz="2800" smtClean="0">
                <a:effectLst/>
              </a:rPr>
              <a:t>Bear Valley bikepath -                          $196k</a:t>
            </a:r>
          </a:p>
          <a:p>
            <a:pPr>
              <a:lnSpc>
                <a:spcPct val="80000"/>
              </a:lnSpc>
            </a:pPr>
            <a:r>
              <a:rPr lang="en-US" sz="2800" smtClean="0">
                <a:effectLst/>
              </a:rPr>
              <a:t>Mojave Riverwalk South                      $923k</a:t>
            </a:r>
          </a:p>
          <a:p>
            <a:pPr>
              <a:lnSpc>
                <a:spcPct val="80000"/>
              </a:lnSpc>
            </a:pPr>
            <a:r>
              <a:rPr lang="en-US" sz="2800" smtClean="0">
                <a:effectLst/>
              </a:rPr>
              <a:t>Dale Evans/Waalew Realign.*             $280k</a:t>
            </a:r>
          </a:p>
          <a:p>
            <a:pPr>
              <a:lnSpc>
                <a:spcPct val="80000"/>
              </a:lnSpc>
            </a:pPr>
            <a:r>
              <a:rPr lang="en-US" sz="2800" smtClean="0">
                <a:effectLst/>
              </a:rPr>
              <a:t>Yucca Loma Elem. SRTS                    $424k</a:t>
            </a:r>
          </a:p>
          <a:p>
            <a:pPr>
              <a:lnSpc>
                <a:spcPct val="80000"/>
              </a:lnSpc>
            </a:pPr>
            <a:r>
              <a:rPr lang="en-US" sz="2800" smtClean="0">
                <a:effectLst/>
              </a:rPr>
              <a:t>Lafayette St.(Dale Evans to </a:t>
            </a:r>
          </a:p>
          <a:p>
            <a:pPr>
              <a:lnSpc>
                <a:spcPct val="80000"/>
              </a:lnSpc>
              <a:buFont typeface="Wingdings" pitchFamily="2" charset="2"/>
              <a:buNone/>
            </a:pPr>
            <a:r>
              <a:rPr lang="en-US" sz="2800" smtClean="0">
                <a:effectLst/>
              </a:rPr>
              <a:t>	Navajo)		      	                           $1.0m</a:t>
            </a:r>
          </a:p>
          <a:p>
            <a:pPr>
              <a:lnSpc>
                <a:spcPct val="80000"/>
              </a:lnSpc>
              <a:buFont typeface="Wingdings" pitchFamily="2" charset="2"/>
              <a:buNone/>
            </a:pPr>
            <a:endParaRPr lang="en-US" sz="2800" smtClean="0">
              <a:effectLst/>
            </a:endParaRPr>
          </a:p>
          <a:p>
            <a:pPr>
              <a:lnSpc>
                <a:spcPct val="80000"/>
              </a:lnSpc>
              <a:buFont typeface="Wingdings" pitchFamily="2" charset="2"/>
              <a:buNone/>
            </a:pPr>
            <a:endParaRPr lang="en-US" sz="800" smtClean="0">
              <a:effectLst/>
            </a:endParaRPr>
          </a:p>
          <a:p>
            <a:pPr>
              <a:lnSpc>
                <a:spcPct val="80000"/>
              </a:lnSpc>
              <a:buFont typeface="Wingdings" pitchFamily="2" charset="2"/>
              <a:buNone/>
            </a:pPr>
            <a:r>
              <a:rPr lang="en-US" sz="1600" smtClean="0">
                <a:effectLst/>
              </a:rPr>
              <a:t>*Design only</a:t>
            </a:r>
          </a:p>
          <a:p>
            <a:pPr>
              <a:lnSpc>
                <a:spcPct val="80000"/>
              </a:lnSpc>
            </a:pPr>
            <a:endParaRPr lang="en-US" sz="2800" smtClean="0">
              <a:effectLst/>
            </a:endParaRPr>
          </a:p>
        </p:txBody>
      </p:sp>
    </p:spTree>
    <p:custDataLst>
      <p:tags r:id="rId1"/>
    </p:custData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8915" name="Rectangle 3"/>
          <p:cNvSpPr>
            <a:spLocks noGrp="1" noChangeArrowheads="1"/>
          </p:cNvSpPr>
          <p:nvPr>
            <p:ph type="body" sz="half" idx="4294967295"/>
          </p:nvPr>
        </p:nvSpPr>
        <p:spPr>
          <a:xfrm>
            <a:off x="1066800" y="4114800"/>
            <a:ext cx="7543800" cy="1981200"/>
          </a:xfrm>
          <a:noFill/>
        </p:spPr>
        <p:txBody>
          <a:bodyPr/>
          <a:lstStyle/>
          <a:p>
            <a:pPr>
              <a:lnSpc>
                <a:spcPct val="80000"/>
              </a:lnSpc>
            </a:pPr>
            <a:endParaRPr lang="en-US" sz="2000" smtClean="0">
              <a:effectLst/>
            </a:endParaRPr>
          </a:p>
          <a:p>
            <a:pPr>
              <a:lnSpc>
                <a:spcPct val="80000"/>
              </a:lnSpc>
            </a:pPr>
            <a:endParaRPr lang="en-US" sz="2000" smtClean="0">
              <a:effectLst/>
            </a:endParaRPr>
          </a:p>
          <a:p>
            <a:pPr>
              <a:lnSpc>
                <a:spcPct val="80000"/>
              </a:lnSpc>
            </a:pPr>
            <a:endParaRPr lang="en-US" sz="2000" smtClean="0">
              <a:effectLst/>
            </a:endParaRPr>
          </a:p>
          <a:p>
            <a:pPr lvl="1">
              <a:lnSpc>
                <a:spcPct val="80000"/>
              </a:lnSpc>
              <a:buFontTx/>
              <a:buNone/>
            </a:pPr>
            <a:r>
              <a:rPr lang="en-US" sz="1800" smtClean="0">
                <a:effectLst/>
              </a:rPr>
              <a:t>               Town-wide Paving Priorities per PMS - $1m</a:t>
            </a:r>
          </a:p>
          <a:p>
            <a:pPr>
              <a:lnSpc>
                <a:spcPct val="80000"/>
              </a:lnSpc>
              <a:buFont typeface="Wingdings" pitchFamily="2" charset="2"/>
              <a:buNone/>
            </a:pPr>
            <a:endParaRPr lang="en-US" sz="2000" smtClean="0">
              <a:effectLst/>
            </a:endParaRPr>
          </a:p>
          <a:p>
            <a:pPr>
              <a:lnSpc>
                <a:spcPct val="80000"/>
              </a:lnSpc>
              <a:buFont typeface="Wingdings" pitchFamily="2" charset="2"/>
              <a:buNone/>
            </a:pPr>
            <a:r>
              <a:rPr lang="en-US" sz="2000" smtClean="0">
                <a:effectLst/>
              </a:rPr>
              <a:t>	             FY16-17 CIP - 25 projects totaling $10.9m </a:t>
            </a:r>
          </a:p>
        </p:txBody>
      </p:sp>
      <p:pic>
        <p:nvPicPr>
          <p:cNvPr id="1127" name="Picture 2" descr="H:\Everyone\Budget\Proposed FY 12-13\FY 12-13\CIP Only\z - PavingPMS.JPG"/>
          <p:cNvPicPr>
            <a:picLocks noGrp="1" noChangeAspect="1" noChangeArrowheads="1"/>
          </p:cNvPicPr>
          <p:nvPr>
            <p:ph sz="half" idx="4294967295"/>
          </p:nvPr>
        </p:nvPicPr>
        <p:blipFill>
          <a:blip r:embed="rId3" cstate="print"/>
          <a:srcRect/>
          <a:stretch>
            <a:fillRect/>
          </a:stretch>
        </p:blipFill>
        <p:spPr>
          <a:xfrm>
            <a:off x="2895600" y="1981200"/>
            <a:ext cx="3810000" cy="2857500"/>
          </a:xfrm>
          <a:effectLst>
            <a:outerShdw algn="tl" rotWithShape="0">
              <a:srgbClr val="000000">
                <a:alpha val="70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34F14C85-8660-4D54-9F17-A3C7B452BB46}" type="slidenum">
              <a:rPr lang="en-US" sz="1000">
                <a:effectLst>
                  <a:outerShdw blurRad="38100" dist="38100" dir="2700000" algn="tl">
                    <a:srgbClr val="000000"/>
                  </a:outerShdw>
                </a:effectLst>
                <a:cs typeface="+mn-cs"/>
              </a:rPr>
              <a:pPr algn="r">
                <a:defRPr/>
              </a:pPr>
              <a:t>36</a:t>
            </a:fld>
            <a:endParaRPr lang="en-US" sz="1000">
              <a:effectLst>
                <a:outerShdw blurRad="38100" dist="38100" dir="2700000" algn="tl">
                  <a:srgbClr val="000000"/>
                </a:outerShdw>
              </a:effectLst>
              <a:cs typeface="+mn-cs"/>
            </a:endParaRPr>
          </a:p>
        </p:txBody>
      </p:sp>
      <p:sp>
        <p:nvSpPr>
          <p:cNvPr id="864258" name="Rectangle 2"/>
          <p:cNvSpPr>
            <a:spLocks noGrp="1" noChangeArrowheads="1"/>
          </p:cNvSpPr>
          <p:nvPr>
            <p:ph type="title" idx="4294967295"/>
          </p:nvPr>
        </p:nvSpPr>
        <p:spPr>
          <a:xfrm>
            <a:off x="990600" y="304800"/>
            <a:ext cx="7543800" cy="1431925"/>
          </a:xfrm>
        </p:spPr>
        <p:txBody>
          <a:bodyPr/>
          <a:lstStyle/>
          <a:p>
            <a:pPr eaLnBrk="1" hangingPunct="1">
              <a:defRPr/>
            </a:pPr>
            <a:r>
              <a:rPr lang="en-US" sz="4000" i="1" smtClean="0">
                <a:latin typeface="Tahoma" pitchFamily="34" charset="0"/>
              </a:rPr>
              <a:t>CIP FUNDING: Ten</a:t>
            </a:r>
            <a:r>
              <a:rPr lang="en-US" sz="3600" i="1" smtClean="0">
                <a:latin typeface="Tahoma" pitchFamily="34" charset="0"/>
              </a:rPr>
              <a:t>-Year Historical Comparison</a:t>
            </a:r>
          </a:p>
        </p:txBody>
      </p:sp>
      <p:graphicFrame>
        <p:nvGraphicFramePr>
          <p:cNvPr id="9218" name="Object 4"/>
          <p:cNvGraphicFramePr>
            <a:graphicFrameLocks noChangeAspect="1"/>
          </p:cNvGraphicFramePr>
          <p:nvPr/>
        </p:nvGraphicFramePr>
        <p:xfrm>
          <a:off x="304800" y="1663700"/>
          <a:ext cx="8531225" cy="4660900"/>
        </p:xfrm>
        <a:graphic>
          <a:graphicData uri="http://schemas.openxmlformats.org/presentationml/2006/ole">
            <p:oleObj spid="_x0000_s9218" r:id="rId4" imgW="0" imgH="0" progId="PowerPlugsChart.Document">
              <p:embed/>
            </p:oleObj>
          </a:graphicData>
        </a:graphic>
      </p:graphicFrame>
      <p:pic>
        <p:nvPicPr>
          <p:cNvPr id="9222"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0"/>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a:defRPr/>
            </a:pPr>
            <a:fld id="{A175DBF6-D065-4403-9062-0B522EA4CF3D}" type="slidenum">
              <a:rPr lang="en-US" sz="1000">
                <a:effectLst>
                  <a:outerShdw blurRad="38100" dist="38100" dir="2700000" algn="tl">
                    <a:srgbClr val="000000"/>
                  </a:outerShdw>
                </a:effectLst>
                <a:cs typeface="+mn-cs"/>
              </a:rPr>
              <a:pPr algn="r">
                <a:defRPr/>
              </a:pPr>
              <a:t>37</a:t>
            </a:fld>
            <a:endParaRPr lang="en-US" sz="1000">
              <a:effectLst>
                <a:outerShdw blurRad="38100" dist="38100" dir="2700000" algn="tl">
                  <a:srgbClr val="000000"/>
                </a:outerShdw>
              </a:effectLst>
              <a:cs typeface="+mn-cs"/>
            </a:endParaRPr>
          </a:p>
        </p:txBody>
      </p:sp>
      <p:sp>
        <p:nvSpPr>
          <p:cNvPr id="4103" name="Rectangle 7"/>
          <p:cNvSpPr>
            <a:spLocks noGrp="1" noChangeArrowheads="1"/>
          </p:cNvSpPr>
          <p:nvPr>
            <p:ph type="subTitle" idx="4294967295"/>
          </p:nvPr>
        </p:nvSpPr>
        <p:spPr>
          <a:xfrm>
            <a:off x="1608138" y="2193925"/>
            <a:ext cx="6662737" cy="1346200"/>
          </a:xfrm>
        </p:spPr>
        <p:txBody>
          <a:bodyPr/>
          <a:lstStyle/>
          <a:p>
            <a:pPr marL="0" indent="0" algn="ctr" eaLnBrk="1" hangingPunct="1">
              <a:spcBef>
                <a:spcPct val="60000"/>
              </a:spcBef>
              <a:buFont typeface="Wingdings" pitchFamily="2" charset="2"/>
              <a:buNone/>
              <a:defRPr/>
            </a:pPr>
            <a:r>
              <a:rPr lang="en-US" i="1" smtClean="0">
                <a:latin typeface="Tahoma" pitchFamily="34" charset="0"/>
              </a:rPr>
              <a:t>DEPARTMENT/PROGRAM</a:t>
            </a:r>
            <a:br>
              <a:rPr lang="en-US" i="1" smtClean="0">
                <a:latin typeface="Tahoma" pitchFamily="34" charset="0"/>
              </a:rPr>
            </a:br>
            <a:r>
              <a:rPr lang="en-US" i="1" smtClean="0">
                <a:latin typeface="Tahoma" pitchFamily="34" charset="0"/>
              </a:rPr>
              <a:t>HIGHLIGHTS</a:t>
            </a:r>
          </a:p>
        </p:txBody>
      </p:sp>
      <p:sp>
        <p:nvSpPr>
          <p:cNvPr id="393220" name="Rectangle 4"/>
          <p:cNvSpPr>
            <a:spLocks noGrp="1" noChangeArrowheads="1"/>
          </p:cNvSpPr>
          <p:nvPr>
            <p:ph type="ctrTitle" idx="4294967295"/>
          </p:nvPr>
        </p:nvSpPr>
        <p:spPr>
          <a:xfrm>
            <a:off x="914400" y="381000"/>
            <a:ext cx="7467600" cy="1295400"/>
          </a:xfrm>
        </p:spPr>
        <p:txBody>
          <a:bodyPr anchor="b"/>
          <a:lstStyle/>
          <a:p>
            <a:pPr eaLnBrk="1" hangingPunct="1">
              <a:defRPr/>
            </a:pPr>
            <a:r>
              <a:rPr lang="en-US" sz="3600" i="1" smtClean="0">
                <a:latin typeface="Tahoma" pitchFamily="34" charset="0"/>
              </a:rPr>
              <a:t>Fiscal Year 2016-2017</a:t>
            </a:r>
            <a:br>
              <a:rPr lang="en-US" sz="3600" i="1" smtClean="0">
                <a:latin typeface="Tahoma" pitchFamily="34" charset="0"/>
              </a:rPr>
            </a:br>
            <a:r>
              <a:rPr lang="en-US" sz="3600" i="1" smtClean="0">
                <a:latin typeface="Tahoma" pitchFamily="34" charset="0"/>
              </a:rPr>
              <a:t>Proposed Budget</a:t>
            </a:r>
          </a:p>
        </p:txBody>
      </p:sp>
      <p:pic>
        <p:nvPicPr>
          <p:cNvPr id="39941" name="Picture 1"/>
          <p:cNvPicPr>
            <a:picLocks noChangeAspect="1" noChangeArrowheads="1"/>
          </p:cNvPicPr>
          <p:nvPr/>
        </p:nvPicPr>
        <p:blipFill>
          <a:blip r:embed="rId4" cstate="print"/>
          <a:srcRect/>
          <a:stretch>
            <a:fillRect/>
          </a:stretch>
        </p:blipFill>
        <p:spPr bwMode="auto">
          <a:xfrm>
            <a:off x="3429000" y="3429000"/>
            <a:ext cx="2667000" cy="21336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E9DEF8A-07FD-4911-B9A2-AE6DFC3D266B}" type="slidenum">
              <a:rPr lang="en-US"/>
              <a:pPr>
                <a:defRPr/>
              </a:pPr>
              <a:t>38</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Town Council</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245,396</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228,777</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Increase 		      $       16,619</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Increase 		                7.3%</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a:t>
            </a:r>
            <a:r>
              <a:rPr lang="en-US" sz="1600" b="1" dirty="0" smtClean="0">
                <a:latin typeface="Tahoma" pitchFamily="34" charset="0"/>
              </a:rPr>
              <a:t>Key changes: Increased benefit contract costs</a:t>
            </a:r>
          </a:p>
          <a:p>
            <a:pPr eaLnBrk="1" hangingPunct="1">
              <a:lnSpc>
                <a:spcPct val="80000"/>
              </a:lnSpc>
              <a:buFont typeface="Wingdings" pitchFamily="2" charset="2"/>
              <a:buNone/>
              <a:defRPr/>
            </a:pPr>
            <a:endParaRPr lang="en-US" sz="2200" b="1" dirty="0" smtClean="0">
              <a:latin typeface="Tahoma" pitchFamily="34" charset="0"/>
            </a:endParaRPr>
          </a:p>
        </p:txBody>
      </p:sp>
      <p:sp>
        <p:nvSpPr>
          <p:cNvPr id="40965"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40966"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40967"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40968"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HIGHLIGHTS/GOALS</a:t>
            </a:r>
          </a:p>
        </p:txBody>
      </p:sp>
      <p:sp>
        <p:nvSpPr>
          <p:cNvPr id="41987" name="Rectangle 3"/>
          <p:cNvSpPr>
            <a:spLocks noGrp="1" noChangeArrowheads="1"/>
          </p:cNvSpPr>
          <p:nvPr>
            <p:ph type="body" idx="4294967295"/>
          </p:nvPr>
        </p:nvSpPr>
        <p:spPr>
          <a:noFill/>
        </p:spPr>
        <p:txBody>
          <a:bodyPr/>
          <a:lstStyle/>
          <a:p>
            <a:pPr>
              <a:lnSpc>
                <a:spcPct val="80000"/>
              </a:lnSpc>
            </a:pPr>
            <a:r>
              <a:rPr lang="en-US" sz="2000" smtClean="0">
                <a:effectLst/>
                <a:latin typeface="Tahoma" pitchFamily="34" charset="0"/>
              </a:rPr>
              <a:t>Council:</a:t>
            </a:r>
          </a:p>
          <a:p>
            <a:pPr lvl="1">
              <a:lnSpc>
                <a:spcPct val="80000"/>
              </a:lnSpc>
            </a:pPr>
            <a:r>
              <a:rPr lang="en-US" sz="1800" smtClean="0">
                <a:effectLst/>
                <a:latin typeface="Tahoma" pitchFamily="34" charset="0"/>
              </a:rPr>
              <a:t>Apple Valley named Best City to live in High Desert fifth year in a row</a:t>
            </a:r>
          </a:p>
          <a:p>
            <a:pPr lvl="1">
              <a:lnSpc>
                <a:spcPct val="80000"/>
              </a:lnSpc>
            </a:pPr>
            <a:r>
              <a:rPr lang="en-US" sz="1800" smtClean="0">
                <a:effectLst/>
                <a:latin typeface="Tahoma" pitchFamily="34" charset="0"/>
              </a:rPr>
              <a:t>Secured Federal grant funding towards acquisition of the Hilltop House and closed on sale. Site to be used for Legacy Trail Parkland</a:t>
            </a:r>
          </a:p>
          <a:p>
            <a:pPr lvl="1">
              <a:lnSpc>
                <a:spcPct val="80000"/>
              </a:lnSpc>
            </a:pPr>
            <a:r>
              <a:rPr lang="en-US" sz="1800" smtClean="0">
                <a:effectLst/>
                <a:latin typeface="Tahoma" pitchFamily="34" charset="0"/>
              </a:rPr>
              <a:t>Participated in third multi-agency federal legislative advocacy collaboration</a:t>
            </a:r>
          </a:p>
          <a:p>
            <a:pPr lvl="1">
              <a:lnSpc>
                <a:spcPct val="80000"/>
              </a:lnSpc>
            </a:pPr>
            <a:r>
              <a:rPr lang="en-US" sz="1800" smtClean="0">
                <a:effectLst/>
                <a:latin typeface="Tahoma" pitchFamily="34" charset="0"/>
              </a:rPr>
              <a:t>Presented second annual Mayor’s Youth Leadership Summit</a:t>
            </a:r>
          </a:p>
          <a:p>
            <a:pPr lvl="1">
              <a:lnSpc>
                <a:spcPct val="80000"/>
              </a:lnSpc>
            </a:pPr>
            <a:r>
              <a:rPr lang="en-US" sz="1800" smtClean="0">
                <a:effectLst/>
                <a:latin typeface="Tahoma" pitchFamily="34" charset="0"/>
              </a:rPr>
              <a:t>Presented second Mayor’s Weight Loss Challenge</a:t>
            </a:r>
          </a:p>
          <a:p>
            <a:pPr lvl="1">
              <a:lnSpc>
                <a:spcPct val="80000"/>
              </a:lnSpc>
            </a:pPr>
            <a:r>
              <a:rPr lang="en-US" sz="1800" smtClean="0">
                <a:effectLst/>
                <a:latin typeface="Tahoma" pitchFamily="34" charset="0"/>
              </a:rPr>
              <a:t>Received the League of Ca Cities – Desert Mountain Division Larry Chimbole Award</a:t>
            </a:r>
          </a:p>
          <a:p>
            <a:pPr lvl="1">
              <a:lnSpc>
                <a:spcPct val="80000"/>
              </a:lnSpc>
            </a:pPr>
            <a:r>
              <a:rPr lang="en-US" sz="1800" smtClean="0">
                <a:effectLst/>
                <a:latin typeface="Tahoma" pitchFamily="34" charset="0"/>
              </a:rPr>
              <a:t>Served on League of CA Cities Executive Board and participated in Annual Conference and various quarterly policy committee assignments</a:t>
            </a:r>
          </a:p>
          <a:p>
            <a:pPr lvl="1">
              <a:lnSpc>
                <a:spcPct val="80000"/>
              </a:lnSpc>
            </a:pPr>
            <a:r>
              <a:rPr lang="en-US" sz="1800" smtClean="0">
                <a:effectLst/>
                <a:latin typeface="Tahoma" pitchFamily="34" charset="0"/>
              </a:rPr>
              <a:t>Served on several state-wide, regional, joint powers authorities, committees and commissions</a:t>
            </a:r>
          </a:p>
        </p:txBody>
      </p:sp>
      <p:pic>
        <p:nvPicPr>
          <p:cNvPr id="4198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9266" name="Rectangle 2"/>
          <p:cNvSpPr>
            <a:spLocks noGrp="1" noChangeArrowheads="1"/>
          </p:cNvSpPr>
          <p:nvPr>
            <p:ph type="title" idx="4294967295"/>
          </p:nvPr>
        </p:nvSpPr>
        <p:spPr>
          <a:xfrm>
            <a:off x="1408113" y="304800"/>
            <a:ext cx="6888162" cy="658813"/>
          </a:xfrm>
        </p:spPr>
        <p:txBody>
          <a:bodyPr/>
          <a:lstStyle/>
          <a:p>
            <a:pPr algn="ctr" eaLnBrk="1" hangingPunct="1">
              <a:defRPr/>
            </a:pPr>
            <a:r>
              <a:rPr lang="en-US" sz="3600" i="1" smtClean="0">
                <a:solidFill>
                  <a:schemeClr val="tx1"/>
                </a:solidFill>
                <a:latin typeface="Tahoma" pitchFamily="34" charset="0"/>
              </a:rPr>
              <a:t>FY 16-17 BUDGET PROCESS</a:t>
            </a:r>
          </a:p>
        </p:txBody>
      </p:sp>
      <p:sp>
        <p:nvSpPr>
          <p:cNvPr id="15363" name="Rectangle 3"/>
          <p:cNvSpPr>
            <a:spLocks noChangeArrowheads="1"/>
          </p:cNvSpPr>
          <p:nvPr/>
        </p:nvSpPr>
        <p:spPr bwMode="auto">
          <a:xfrm>
            <a:off x="990600" y="1981200"/>
            <a:ext cx="14478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600" b="1">
                <a:solidFill>
                  <a:srgbClr val="000000"/>
                </a:solidFill>
                <a:latin typeface="Arial" charset="0"/>
              </a:rPr>
              <a:t>BUDGET</a:t>
            </a:r>
          </a:p>
          <a:p>
            <a:pPr algn="ctr"/>
            <a:r>
              <a:rPr lang="en-US" sz="1600" b="1">
                <a:solidFill>
                  <a:srgbClr val="000000"/>
                </a:solidFill>
                <a:latin typeface="Arial" charset="0"/>
              </a:rPr>
              <a:t>KICK-OFF</a:t>
            </a:r>
          </a:p>
        </p:txBody>
      </p:sp>
      <p:sp>
        <p:nvSpPr>
          <p:cNvPr id="15364" name="Text Box 4"/>
          <p:cNvSpPr txBox="1">
            <a:spLocks noChangeArrowheads="1"/>
          </p:cNvSpPr>
          <p:nvPr/>
        </p:nvSpPr>
        <p:spPr bwMode="auto">
          <a:xfrm>
            <a:off x="990600" y="1600200"/>
            <a:ext cx="14478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December</a:t>
            </a:r>
          </a:p>
        </p:txBody>
      </p:sp>
      <p:sp>
        <p:nvSpPr>
          <p:cNvPr id="779269" name="Rectangle 5"/>
          <p:cNvSpPr>
            <a:spLocks noChangeArrowheads="1"/>
          </p:cNvSpPr>
          <p:nvPr/>
        </p:nvSpPr>
        <p:spPr bwMode="auto">
          <a:xfrm>
            <a:off x="3200400" y="1295400"/>
            <a:ext cx="2133600" cy="6858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Finance</a:t>
            </a:r>
          </a:p>
          <a:p>
            <a:pPr algn="ctr"/>
            <a:r>
              <a:rPr lang="en-US" sz="1400" b="1">
                <a:solidFill>
                  <a:srgbClr val="000000"/>
                </a:solidFill>
                <a:latin typeface="Arial" charset="0"/>
              </a:rPr>
              <a:t>Analyze &amp; Project </a:t>
            </a:r>
          </a:p>
          <a:p>
            <a:pPr algn="ctr"/>
            <a:r>
              <a:rPr lang="en-US" sz="1400" b="1">
                <a:solidFill>
                  <a:srgbClr val="000000"/>
                </a:solidFill>
                <a:latin typeface="Arial" charset="0"/>
              </a:rPr>
              <a:t>Revenue Estimates</a:t>
            </a:r>
          </a:p>
        </p:txBody>
      </p:sp>
      <p:sp>
        <p:nvSpPr>
          <p:cNvPr id="779270" name="Text Box 6"/>
          <p:cNvSpPr txBox="1">
            <a:spLocks noChangeArrowheads="1"/>
          </p:cNvSpPr>
          <p:nvPr/>
        </p:nvSpPr>
        <p:spPr bwMode="auto">
          <a:xfrm>
            <a:off x="3581400" y="882650"/>
            <a:ext cx="13716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January</a:t>
            </a:r>
          </a:p>
        </p:txBody>
      </p:sp>
      <p:sp>
        <p:nvSpPr>
          <p:cNvPr id="779271" name="Rectangle 7"/>
          <p:cNvSpPr>
            <a:spLocks noChangeArrowheads="1"/>
          </p:cNvSpPr>
          <p:nvPr/>
        </p:nvSpPr>
        <p:spPr bwMode="auto">
          <a:xfrm>
            <a:off x="5715000" y="1295400"/>
            <a:ext cx="2286000" cy="8382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400" b="1">
                <a:solidFill>
                  <a:srgbClr val="000000"/>
                </a:solidFill>
                <a:latin typeface="Arial" charset="0"/>
              </a:rPr>
              <a:t>Council provides input </a:t>
            </a:r>
          </a:p>
          <a:p>
            <a:pPr algn="ctr"/>
            <a:r>
              <a:rPr lang="en-US" sz="1400" b="1">
                <a:solidFill>
                  <a:srgbClr val="000000"/>
                </a:solidFill>
                <a:latin typeface="Arial" charset="0"/>
              </a:rPr>
              <a:t>to staff on Council’s</a:t>
            </a:r>
          </a:p>
          <a:p>
            <a:pPr algn="ctr"/>
            <a:r>
              <a:rPr lang="en-US" sz="1400" b="1">
                <a:solidFill>
                  <a:srgbClr val="000000"/>
                </a:solidFill>
                <a:latin typeface="Arial" charset="0"/>
              </a:rPr>
              <a:t> priorities for </a:t>
            </a:r>
          </a:p>
          <a:p>
            <a:pPr algn="ctr"/>
            <a:r>
              <a:rPr lang="en-US" sz="1400" b="1">
                <a:solidFill>
                  <a:srgbClr val="000000"/>
                </a:solidFill>
                <a:latin typeface="Arial" charset="0"/>
              </a:rPr>
              <a:t>FY16-17 Budget</a:t>
            </a:r>
          </a:p>
        </p:txBody>
      </p:sp>
      <p:sp>
        <p:nvSpPr>
          <p:cNvPr id="779272" name="Rectangle 8"/>
          <p:cNvSpPr>
            <a:spLocks noChangeArrowheads="1"/>
          </p:cNvSpPr>
          <p:nvPr/>
        </p:nvSpPr>
        <p:spPr bwMode="auto">
          <a:xfrm>
            <a:off x="6324600" y="882650"/>
            <a:ext cx="1052513"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b="1">
                <a:latin typeface="Arial" charset="0"/>
              </a:rPr>
              <a:t>February</a:t>
            </a:r>
          </a:p>
        </p:txBody>
      </p:sp>
      <p:sp>
        <p:nvSpPr>
          <p:cNvPr id="779273" name="Rectangle 9"/>
          <p:cNvSpPr>
            <a:spLocks noChangeArrowheads="1"/>
          </p:cNvSpPr>
          <p:nvPr/>
        </p:nvSpPr>
        <p:spPr bwMode="auto">
          <a:xfrm>
            <a:off x="5791200" y="2438400"/>
            <a:ext cx="2209800" cy="8382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400" b="1">
                <a:solidFill>
                  <a:srgbClr val="000000"/>
                </a:solidFill>
                <a:latin typeface="Arial" charset="0"/>
              </a:rPr>
              <a:t>Finance analyzes </a:t>
            </a:r>
          </a:p>
          <a:p>
            <a:pPr algn="ctr"/>
            <a:r>
              <a:rPr lang="en-US" sz="1400" b="1">
                <a:solidFill>
                  <a:srgbClr val="000000"/>
                </a:solidFill>
                <a:latin typeface="Arial" charset="0"/>
              </a:rPr>
              <a:t> Budget Requests/Finalize </a:t>
            </a:r>
          </a:p>
          <a:p>
            <a:pPr algn="ctr"/>
            <a:r>
              <a:rPr lang="en-US" sz="1400" b="1">
                <a:solidFill>
                  <a:srgbClr val="000000"/>
                </a:solidFill>
                <a:latin typeface="Arial" charset="0"/>
              </a:rPr>
              <a:t>Revenue Projections/</a:t>
            </a:r>
          </a:p>
          <a:p>
            <a:pPr algn="ctr"/>
            <a:r>
              <a:rPr lang="en-US" sz="1400" b="1">
                <a:solidFill>
                  <a:srgbClr val="000000"/>
                </a:solidFill>
                <a:latin typeface="Arial" charset="0"/>
              </a:rPr>
              <a:t> Mid-Year Budget Review</a:t>
            </a:r>
          </a:p>
        </p:txBody>
      </p:sp>
      <p:sp>
        <p:nvSpPr>
          <p:cNvPr id="779274" name="Text Box 10"/>
          <p:cNvSpPr txBox="1">
            <a:spLocks noChangeArrowheads="1"/>
          </p:cNvSpPr>
          <p:nvPr/>
        </p:nvSpPr>
        <p:spPr bwMode="auto">
          <a:xfrm>
            <a:off x="5943600" y="2133600"/>
            <a:ext cx="20574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February/March</a:t>
            </a:r>
          </a:p>
        </p:txBody>
      </p:sp>
      <p:sp>
        <p:nvSpPr>
          <p:cNvPr id="779275" name="Rectangle 11"/>
          <p:cNvSpPr>
            <a:spLocks noChangeArrowheads="1"/>
          </p:cNvSpPr>
          <p:nvPr/>
        </p:nvSpPr>
        <p:spPr bwMode="auto">
          <a:xfrm>
            <a:off x="3200400" y="2438400"/>
            <a:ext cx="21336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Departments</a:t>
            </a:r>
          </a:p>
          <a:p>
            <a:pPr algn="ctr"/>
            <a:r>
              <a:rPr lang="en-US" sz="1400" b="1">
                <a:solidFill>
                  <a:srgbClr val="000000"/>
                </a:solidFill>
                <a:latin typeface="Arial" charset="0"/>
              </a:rPr>
              <a:t>Submit Budget</a:t>
            </a:r>
          </a:p>
          <a:p>
            <a:pPr algn="ctr"/>
            <a:r>
              <a:rPr lang="en-US" sz="1400" b="1">
                <a:solidFill>
                  <a:srgbClr val="000000"/>
                </a:solidFill>
                <a:latin typeface="Arial" charset="0"/>
              </a:rPr>
              <a:t>Requests to Finance</a:t>
            </a:r>
          </a:p>
        </p:txBody>
      </p:sp>
      <p:sp>
        <p:nvSpPr>
          <p:cNvPr id="779276" name="Text Box 12"/>
          <p:cNvSpPr txBox="1">
            <a:spLocks noChangeArrowheads="1"/>
          </p:cNvSpPr>
          <p:nvPr/>
        </p:nvSpPr>
        <p:spPr bwMode="auto">
          <a:xfrm>
            <a:off x="3352800" y="2133600"/>
            <a:ext cx="1905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January/February</a:t>
            </a:r>
          </a:p>
        </p:txBody>
      </p:sp>
      <p:sp>
        <p:nvSpPr>
          <p:cNvPr id="779277" name="Rectangle 13"/>
          <p:cNvSpPr>
            <a:spLocks noChangeArrowheads="1"/>
          </p:cNvSpPr>
          <p:nvPr/>
        </p:nvSpPr>
        <p:spPr bwMode="auto">
          <a:xfrm>
            <a:off x="5791200" y="3886200"/>
            <a:ext cx="23622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Finance Staff</a:t>
            </a:r>
          </a:p>
          <a:p>
            <a:pPr algn="ctr"/>
            <a:r>
              <a:rPr lang="en-US" sz="1400" b="1">
                <a:solidFill>
                  <a:srgbClr val="000000"/>
                </a:solidFill>
                <a:latin typeface="Arial" charset="0"/>
              </a:rPr>
              <a:t> Prepares Proposed Budget</a:t>
            </a:r>
          </a:p>
        </p:txBody>
      </p:sp>
      <p:sp>
        <p:nvSpPr>
          <p:cNvPr id="779278" name="Rectangle 14"/>
          <p:cNvSpPr>
            <a:spLocks noChangeArrowheads="1"/>
          </p:cNvSpPr>
          <p:nvPr/>
        </p:nvSpPr>
        <p:spPr bwMode="auto">
          <a:xfrm>
            <a:off x="3124200" y="3886200"/>
            <a:ext cx="22098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Proposed Capital </a:t>
            </a:r>
          </a:p>
          <a:p>
            <a:pPr algn="ctr"/>
            <a:r>
              <a:rPr lang="en-US" sz="1500" b="1">
                <a:solidFill>
                  <a:srgbClr val="000000"/>
                </a:solidFill>
                <a:latin typeface="Arial" charset="0"/>
              </a:rPr>
              <a:t>Improvement Program</a:t>
            </a:r>
          </a:p>
          <a:p>
            <a:pPr algn="ctr"/>
            <a:r>
              <a:rPr lang="en-US" sz="1500" b="1">
                <a:solidFill>
                  <a:srgbClr val="000000"/>
                </a:solidFill>
                <a:latin typeface="Arial" charset="0"/>
              </a:rPr>
              <a:t>Finalized </a:t>
            </a:r>
            <a:endParaRPr lang="en-US" sz="1400" b="1">
              <a:solidFill>
                <a:srgbClr val="000000"/>
              </a:solidFill>
              <a:latin typeface="Arial" charset="0"/>
            </a:endParaRPr>
          </a:p>
        </p:txBody>
      </p:sp>
      <p:sp>
        <p:nvSpPr>
          <p:cNvPr id="779279" name="Text Box 15"/>
          <p:cNvSpPr txBox="1">
            <a:spLocks noChangeArrowheads="1"/>
          </p:cNvSpPr>
          <p:nvPr/>
        </p:nvSpPr>
        <p:spPr bwMode="auto">
          <a:xfrm>
            <a:off x="6400800" y="35052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April</a:t>
            </a:r>
          </a:p>
        </p:txBody>
      </p:sp>
      <p:sp>
        <p:nvSpPr>
          <p:cNvPr id="779280" name="Text Box 16"/>
          <p:cNvSpPr txBox="1">
            <a:spLocks noChangeArrowheads="1"/>
          </p:cNvSpPr>
          <p:nvPr/>
        </p:nvSpPr>
        <p:spPr bwMode="auto">
          <a:xfrm>
            <a:off x="3733800" y="35052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April</a:t>
            </a:r>
          </a:p>
        </p:txBody>
      </p:sp>
      <p:sp>
        <p:nvSpPr>
          <p:cNvPr id="779281" name="Rectangle 17"/>
          <p:cNvSpPr>
            <a:spLocks noChangeArrowheads="1"/>
          </p:cNvSpPr>
          <p:nvPr/>
        </p:nvSpPr>
        <p:spPr bwMode="auto">
          <a:xfrm>
            <a:off x="609600" y="3886200"/>
            <a:ext cx="20574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Town Manager holds</a:t>
            </a:r>
          </a:p>
          <a:p>
            <a:pPr algn="ctr"/>
            <a:r>
              <a:rPr lang="en-US" sz="1400" b="1">
                <a:solidFill>
                  <a:srgbClr val="000000"/>
                </a:solidFill>
                <a:latin typeface="Arial" charset="0"/>
              </a:rPr>
              <a:t>Budget Hearings</a:t>
            </a:r>
          </a:p>
          <a:p>
            <a:pPr algn="ctr"/>
            <a:r>
              <a:rPr lang="en-US" sz="1400" b="1">
                <a:solidFill>
                  <a:srgbClr val="000000"/>
                </a:solidFill>
                <a:latin typeface="Arial" charset="0"/>
              </a:rPr>
              <a:t>with Departments</a:t>
            </a:r>
          </a:p>
        </p:txBody>
      </p:sp>
      <p:sp>
        <p:nvSpPr>
          <p:cNvPr id="779282" name="Text Box 18"/>
          <p:cNvSpPr txBox="1">
            <a:spLocks noChangeArrowheads="1"/>
          </p:cNvSpPr>
          <p:nvPr/>
        </p:nvSpPr>
        <p:spPr bwMode="auto">
          <a:xfrm>
            <a:off x="1066800" y="35052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March</a:t>
            </a:r>
          </a:p>
        </p:txBody>
      </p:sp>
      <p:sp>
        <p:nvSpPr>
          <p:cNvPr id="779283" name="Rectangle 19"/>
          <p:cNvSpPr>
            <a:spLocks noChangeArrowheads="1"/>
          </p:cNvSpPr>
          <p:nvPr/>
        </p:nvSpPr>
        <p:spPr bwMode="auto">
          <a:xfrm>
            <a:off x="533400" y="5334000"/>
            <a:ext cx="2209800" cy="8382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Town Manager</a:t>
            </a:r>
          </a:p>
          <a:p>
            <a:pPr algn="ctr"/>
            <a:r>
              <a:rPr lang="en-US" sz="1400" b="1">
                <a:solidFill>
                  <a:srgbClr val="000000"/>
                </a:solidFill>
                <a:latin typeface="Arial" charset="0"/>
              </a:rPr>
              <a:t>Submits Proposed Budget</a:t>
            </a:r>
          </a:p>
          <a:p>
            <a:pPr algn="ctr"/>
            <a:r>
              <a:rPr lang="en-US" sz="1400" b="1">
                <a:solidFill>
                  <a:srgbClr val="000000"/>
                </a:solidFill>
                <a:latin typeface="Arial" charset="0"/>
              </a:rPr>
              <a:t>To Town Council</a:t>
            </a:r>
          </a:p>
        </p:txBody>
      </p:sp>
      <p:sp>
        <p:nvSpPr>
          <p:cNvPr id="779284" name="Text Box 20"/>
          <p:cNvSpPr txBox="1">
            <a:spLocks noChangeArrowheads="1"/>
          </p:cNvSpPr>
          <p:nvPr/>
        </p:nvSpPr>
        <p:spPr bwMode="auto">
          <a:xfrm>
            <a:off x="1066800" y="48768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May</a:t>
            </a:r>
          </a:p>
        </p:txBody>
      </p:sp>
      <p:sp>
        <p:nvSpPr>
          <p:cNvPr id="779285" name="Rectangle 21"/>
          <p:cNvSpPr>
            <a:spLocks noChangeArrowheads="1"/>
          </p:cNvSpPr>
          <p:nvPr/>
        </p:nvSpPr>
        <p:spPr bwMode="auto">
          <a:xfrm>
            <a:off x="3200400" y="5257800"/>
            <a:ext cx="2286000" cy="1143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Council/Town Manager</a:t>
            </a:r>
          </a:p>
          <a:p>
            <a:pPr algn="ctr"/>
            <a:r>
              <a:rPr lang="en-US" sz="1400" b="1">
                <a:solidFill>
                  <a:srgbClr val="000000"/>
                </a:solidFill>
                <a:latin typeface="Arial" charset="0"/>
              </a:rPr>
              <a:t>Conduct Budget Study</a:t>
            </a:r>
          </a:p>
          <a:p>
            <a:pPr algn="ctr"/>
            <a:r>
              <a:rPr lang="en-US" sz="1400" b="1">
                <a:solidFill>
                  <a:srgbClr val="000000"/>
                </a:solidFill>
                <a:latin typeface="Arial" charset="0"/>
              </a:rPr>
              <a:t> Session &amp; Employee</a:t>
            </a:r>
          </a:p>
          <a:p>
            <a:pPr algn="ctr"/>
            <a:r>
              <a:rPr lang="en-US" sz="1400" b="1">
                <a:solidFill>
                  <a:srgbClr val="000000"/>
                </a:solidFill>
                <a:latin typeface="Arial" charset="0"/>
              </a:rPr>
              <a:t>Orientation Meeting</a:t>
            </a:r>
          </a:p>
          <a:p>
            <a:pPr algn="ctr"/>
            <a:r>
              <a:rPr lang="en-US" sz="1400" b="1">
                <a:solidFill>
                  <a:srgbClr val="000000"/>
                </a:solidFill>
                <a:latin typeface="Arial" charset="0"/>
              </a:rPr>
              <a:t>  </a:t>
            </a:r>
          </a:p>
        </p:txBody>
      </p:sp>
      <p:sp>
        <p:nvSpPr>
          <p:cNvPr id="779286" name="Text Box 22"/>
          <p:cNvSpPr txBox="1">
            <a:spLocks noChangeArrowheads="1"/>
          </p:cNvSpPr>
          <p:nvPr/>
        </p:nvSpPr>
        <p:spPr bwMode="auto">
          <a:xfrm>
            <a:off x="3810000" y="48768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June</a:t>
            </a:r>
          </a:p>
        </p:txBody>
      </p:sp>
      <p:sp>
        <p:nvSpPr>
          <p:cNvPr id="779287" name="Rectangle 23"/>
          <p:cNvSpPr>
            <a:spLocks noChangeArrowheads="1"/>
          </p:cNvSpPr>
          <p:nvPr/>
        </p:nvSpPr>
        <p:spPr bwMode="auto">
          <a:xfrm>
            <a:off x="5867400" y="5257800"/>
            <a:ext cx="2209800" cy="9906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Town Council</a:t>
            </a:r>
          </a:p>
          <a:p>
            <a:pPr algn="ctr"/>
            <a:r>
              <a:rPr lang="en-US" sz="1400" b="1">
                <a:solidFill>
                  <a:srgbClr val="000000"/>
                </a:solidFill>
                <a:latin typeface="Arial" charset="0"/>
              </a:rPr>
              <a:t>Holds Public Hearing</a:t>
            </a:r>
          </a:p>
          <a:p>
            <a:pPr algn="ctr"/>
            <a:r>
              <a:rPr lang="en-US" sz="1400" b="1">
                <a:solidFill>
                  <a:srgbClr val="000000"/>
                </a:solidFill>
                <a:latin typeface="Arial" charset="0"/>
              </a:rPr>
              <a:t>And Adopts Budget</a:t>
            </a:r>
          </a:p>
        </p:txBody>
      </p:sp>
      <p:sp>
        <p:nvSpPr>
          <p:cNvPr id="779288" name="Text Box 24"/>
          <p:cNvSpPr txBox="1">
            <a:spLocks noChangeArrowheads="1"/>
          </p:cNvSpPr>
          <p:nvPr/>
        </p:nvSpPr>
        <p:spPr bwMode="auto">
          <a:xfrm>
            <a:off x="6096000" y="4876800"/>
            <a:ext cx="1905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June 14</a:t>
            </a:r>
            <a:r>
              <a:rPr lang="en-US" sz="1600" b="1" baseline="30000">
                <a:latin typeface="Arial" charset="0"/>
              </a:rPr>
              <a:t>th</a:t>
            </a:r>
            <a:endParaRPr lang="en-US" sz="1600" b="1">
              <a:latin typeface="Arial" charset="0"/>
            </a:endParaRPr>
          </a:p>
        </p:txBody>
      </p:sp>
      <p:sp>
        <p:nvSpPr>
          <p:cNvPr id="15385" name="Line 25"/>
          <p:cNvSpPr>
            <a:spLocks noChangeShapeType="1"/>
          </p:cNvSpPr>
          <p:nvPr/>
        </p:nvSpPr>
        <p:spPr bwMode="auto">
          <a:xfrm flipV="1">
            <a:off x="2819400" y="1905000"/>
            <a:ext cx="228600" cy="22860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15386" name="Line 26"/>
          <p:cNvSpPr>
            <a:spLocks noChangeShapeType="1"/>
          </p:cNvSpPr>
          <p:nvPr/>
        </p:nvSpPr>
        <p:spPr bwMode="auto">
          <a:xfrm>
            <a:off x="2819400" y="2590800"/>
            <a:ext cx="228600" cy="22860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1" name="Line 27"/>
          <p:cNvSpPr>
            <a:spLocks noChangeShapeType="1"/>
          </p:cNvSpPr>
          <p:nvPr/>
        </p:nvSpPr>
        <p:spPr bwMode="auto">
          <a:xfrm>
            <a:off x="5410200" y="1600200"/>
            <a:ext cx="3048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2" name="Line 28"/>
          <p:cNvSpPr>
            <a:spLocks noChangeShapeType="1"/>
          </p:cNvSpPr>
          <p:nvPr/>
        </p:nvSpPr>
        <p:spPr bwMode="auto">
          <a:xfrm>
            <a:off x="5410200" y="2971800"/>
            <a:ext cx="3048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3" name="Line 29"/>
          <p:cNvSpPr>
            <a:spLocks noChangeShapeType="1"/>
          </p:cNvSpPr>
          <p:nvPr/>
        </p:nvSpPr>
        <p:spPr bwMode="auto">
          <a:xfrm>
            <a:off x="5486400" y="4419600"/>
            <a:ext cx="2286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4" name="Line 30"/>
          <p:cNvSpPr>
            <a:spLocks noChangeShapeType="1"/>
          </p:cNvSpPr>
          <p:nvPr/>
        </p:nvSpPr>
        <p:spPr bwMode="auto">
          <a:xfrm>
            <a:off x="2743200" y="4419600"/>
            <a:ext cx="3048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5" name="Line 31"/>
          <p:cNvSpPr>
            <a:spLocks noChangeShapeType="1"/>
          </p:cNvSpPr>
          <p:nvPr/>
        </p:nvSpPr>
        <p:spPr bwMode="auto">
          <a:xfrm>
            <a:off x="5562600" y="5791200"/>
            <a:ext cx="2286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6" name="Line 32"/>
          <p:cNvSpPr>
            <a:spLocks noChangeShapeType="1"/>
          </p:cNvSpPr>
          <p:nvPr/>
        </p:nvSpPr>
        <p:spPr bwMode="auto">
          <a:xfrm>
            <a:off x="2819400" y="5791200"/>
            <a:ext cx="3048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7" name="Line 33"/>
          <p:cNvSpPr>
            <a:spLocks noChangeShapeType="1"/>
          </p:cNvSpPr>
          <p:nvPr/>
        </p:nvSpPr>
        <p:spPr bwMode="auto">
          <a:xfrm>
            <a:off x="8001000" y="1524000"/>
            <a:ext cx="6096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298" name="Line 34"/>
          <p:cNvSpPr>
            <a:spLocks noChangeShapeType="1"/>
          </p:cNvSpPr>
          <p:nvPr/>
        </p:nvSpPr>
        <p:spPr bwMode="auto">
          <a:xfrm>
            <a:off x="8610600" y="1524000"/>
            <a:ext cx="0" cy="190500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299" name="Line 35"/>
          <p:cNvSpPr>
            <a:spLocks noChangeShapeType="1"/>
          </p:cNvSpPr>
          <p:nvPr/>
        </p:nvSpPr>
        <p:spPr bwMode="auto">
          <a:xfrm flipH="1">
            <a:off x="914400" y="3429000"/>
            <a:ext cx="7696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300" name="Line 36"/>
          <p:cNvSpPr>
            <a:spLocks noChangeShapeType="1"/>
          </p:cNvSpPr>
          <p:nvPr/>
        </p:nvSpPr>
        <p:spPr bwMode="auto">
          <a:xfrm>
            <a:off x="914400" y="3429000"/>
            <a:ext cx="0" cy="38100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301" name="Line 37"/>
          <p:cNvSpPr>
            <a:spLocks noChangeShapeType="1"/>
          </p:cNvSpPr>
          <p:nvPr/>
        </p:nvSpPr>
        <p:spPr bwMode="auto">
          <a:xfrm>
            <a:off x="8153400" y="4419600"/>
            <a:ext cx="457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302" name="Line 38"/>
          <p:cNvSpPr>
            <a:spLocks noChangeShapeType="1"/>
          </p:cNvSpPr>
          <p:nvPr/>
        </p:nvSpPr>
        <p:spPr bwMode="auto">
          <a:xfrm>
            <a:off x="8610600" y="4419600"/>
            <a:ext cx="0" cy="45720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303" name="Line 39"/>
          <p:cNvSpPr>
            <a:spLocks noChangeShapeType="1"/>
          </p:cNvSpPr>
          <p:nvPr/>
        </p:nvSpPr>
        <p:spPr bwMode="auto">
          <a:xfrm flipH="1">
            <a:off x="914400" y="4876800"/>
            <a:ext cx="7696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304" name="Line 40"/>
          <p:cNvSpPr>
            <a:spLocks noChangeShapeType="1"/>
          </p:cNvSpPr>
          <p:nvPr/>
        </p:nvSpPr>
        <p:spPr bwMode="auto">
          <a:xfrm>
            <a:off x="914400" y="4876800"/>
            <a:ext cx="0" cy="30480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305" name="Line 41"/>
          <p:cNvSpPr>
            <a:spLocks noChangeShapeType="1"/>
          </p:cNvSpPr>
          <p:nvPr/>
        </p:nvSpPr>
        <p:spPr bwMode="auto">
          <a:xfrm>
            <a:off x="8077200" y="2971800"/>
            <a:ext cx="457200" cy="0"/>
          </a:xfrm>
          <a:prstGeom prst="line">
            <a:avLst/>
          </a:prstGeom>
          <a:noFill/>
          <a:ln w="12700" cap="sq">
            <a:solidFill>
              <a:schemeClr val="tx1"/>
            </a:solidFill>
            <a:miter lim="800000"/>
            <a:headEnd type="none" w="sm" len="sm"/>
            <a:tailEnd type="triangle" w="sm" len="sm"/>
          </a:ln>
        </p:spPr>
        <p:txBody>
          <a:bodyPr wrap="none"/>
          <a:lstStyle/>
          <a:p>
            <a:endParaRPr lang="en-US"/>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9270"/>
                                        </p:tgtEl>
                                        <p:attrNameLst>
                                          <p:attrName>style.visibility</p:attrName>
                                        </p:attrNameLst>
                                      </p:cBhvr>
                                      <p:to>
                                        <p:strVal val="visible"/>
                                      </p:to>
                                    </p:set>
                                    <p:anim calcmode="lin" valueType="num">
                                      <p:cBhvr additive="base">
                                        <p:cTn id="7" dur="500" fill="hold"/>
                                        <p:tgtEl>
                                          <p:spTgt spid="779270"/>
                                        </p:tgtEl>
                                        <p:attrNameLst>
                                          <p:attrName>ppt_x</p:attrName>
                                        </p:attrNameLst>
                                      </p:cBhvr>
                                      <p:tavLst>
                                        <p:tav tm="0">
                                          <p:val>
                                            <p:strVal val="0-#ppt_w/2"/>
                                          </p:val>
                                        </p:tav>
                                        <p:tav tm="100000">
                                          <p:val>
                                            <p:strVal val="#ppt_x"/>
                                          </p:val>
                                        </p:tav>
                                      </p:tavLst>
                                    </p:anim>
                                    <p:anim calcmode="lin" valueType="num">
                                      <p:cBhvr additive="base">
                                        <p:cTn id="8" dur="500" fill="hold"/>
                                        <p:tgtEl>
                                          <p:spTgt spid="7792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79269"/>
                                        </p:tgtEl>
                                        <p:attrNameLst>
                                          <p:attrName>style.visibility</p:attrName>
                                        </p:attrNameLst>
                                      </p:cBhvr>
                                      <p:to>
                                        <p:strVal val="visible"/>
                                      </p:to>
                                    </p:set>
                                    <p:anim calcmode="lin" valueType="num">
                                      <p:cBhvr additive="base">
                                        <p:cTn id="12" dur="500" fill="hold"/>
                                        <p:tgtEl>
                                          <p:spTgt spid="779269"/>
                                        </p:tgtEl>
                                        <p:attrNameLst>
                                          <p:attrName>ppt_x</p:attrName>
                                        </p:attrNameLst>
                                      </p:cBhvr>
                                      <p:tavLst>
                                        <p:tav tm="0">
                                          <p:val>
                                            <p:strVal val="0-#ppt_w/2"/>
                                          </p:val>
                                        </p:tav>
                                        <p:tav tm="100000">
                                          <p:val>
                                            <p:strVal val="#ppt_x"/>
                                          </p:val>
                                        </p:tav>
                                      </p:tavLst>
                                    </p:anim>
                                    <p:anim calcmode="lin" valueType="num">
                                      <p:cBhvr additive="base">
                                        <p:cTn id="13" dur="500" fill="hold"/>
                                        <p:tgtEl>
                                          <p:spTgt spid="7792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79276"/>
                                        </p:tgtEl>
                                        <p:attrNameLst>
                                          <p:attrName>style.visibility</p:attrName>
                                        </p:attrNameLst>
                                      </p:cBhvr>
                                      <p:to>
                                        <p:strVal val="visible"/>
                                      </p:to>
                                    </p:set>
                                    <p:anim calcmode="lin" valueType="num">
                                      <p:cBhvr additive="base">
                                        <p:cTn id="17" dur="500" fill="hold"/>
                                        <p:tgtEl>
                                          <p:spTgt spid="779276"/>
                                        </p:tgtEl>
                                        <p:attrNameLst>
                                          <p:attrName>ppt_x</p:attrName>
                                        </p:attrNameLst>
                                      </p:cBhvr>
                                      <p:tavLst>
                                        <p:tav tm="0">
                                          <p:val>
                                            <p:strVal val="0-#ppt_w/2"/>
                                          </p:val>
                                        </p:tav>
                                        <p:tav tm="100000">
                                          <p:val>
                                            <p:strVal val="#ppt_x"/>
                                          </p:val>
                                        </p:tav>
                                      </p:tavLst>
                                    </p:anim>
                                    <p:anim calcmode="lin" valueType="num">
                                      <p:cBhvr additive="base">
                                        <p:cTn id="18" dur="500" fill="hold"/>
                                        <p:tgtEl>
                                          <p:spTgt spid="77927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79275"/>
                                        </p:tgtEl>
                                        <p:attrNameLst>
                                          <p:attrName>style.visibility</p:attrName>
                                        </p:attrNameLst>
                                      </p:cBhvr>
                                      <p:to>
                                        <p:strVal val="visible"/>
                                      </p:to>
                                    </p:set>
                                    <p:anim calcmode="lin" valueType="num">
                                      <p:cBhvr additive="base">
                                        <p:cTn id="22" dur="500" fill="hold"/>
                                        <p:tgtEl>
                                          <p:spTgt spid="779275"/>
                                        </p:tgtEl>
                                        <p:attrNameLst>
                                          <p:attrName>ppt_x</p:attrName>
                                        </p:attrNameLst>
                                      </p:cBhvr>
                                      <p:tavLst>
                                        <p:tav tm="0">
                                          <p:val>
                                            <p:strVal val="0-#ppt_w/2"/>
                                          </p:val>
                                        </p:tav>
                                        <p:tav tm="100000">
                                          <p:val>
                                            <p:strVal val="#ppt_x"/>
                                          </p:val>
                                        </p:tav>
                                      </p:tavLst>
                                    </p:anim>
                                    <p:anim calcmode="lin" valueType="num">
                                      <p:cBhvr additive="base">
                                        <p:cTn id="23" dur="500" fill="hold"/>
                                        <p:tgtEl>
                                          <p:spTgt spid="77927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79291"/>
                                        </p:tgtEl>
                                        <p:attrNameLst>
                                          <p:attrName>style.visibility</p:attrName>
                                        </p:attrNameLst>
                                      </p:cBhvr>
                                      <p:to>
                                        <p:strVal val="visible"/>
                                      </p:to>
                                    </p:set>
                                    <p:anim calcmode="lin" valueType="num">
                                      <p:cBhvr additive="base">
                                        <p:cTn id="27" dur="500" fill="hold"/>
                                        <p:tgtEl>
                                          <p:spTgt spid="779291"/>
                                        </p:tgtEl>
                                        <p:attrNameLst>
                                          <p:attrName>ppt_x</p:attrName>
                                        </p:attrNameLst>
                                      </p:cBhvr>
                                      <p:tavLst>
                                        <p:tav tm="0">
                                          <p:val>
                                            <p:strVal val="0-#ppt_w/2"/>
                                          </p:val>
                                        </p:tav>
                                        <p:tav tm="100000">
                                          <p:val>
                                            <p:strVal val="#ppt_x"/>
                                          </p:val>
                                        </p:tav>
                                      </p:tavLst>
                                    </p:anim>
                                    <p:anim calcmode="lin" valueType="num">
                                      <p:cBhvr additive="base">
                                        <p:cTn id="28" dur="500" fill="hold"/>
                                        <p:tgtEl>
                                          <p:spTgt spid="77929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79272"/>
                                        </p:tgtEl>
                                        <p:attrNameLst>
                                          <p:attrName>style.visibility</p:attrName>
                                        </p:attrNameLst>
                                      </p:cBhvr>
                                      <p:to>
                                        <p:strVal val="visible"/>
                                      </p:to>
                                    </p:set>
                                    <p:anim calcmode="lin" valueType="num">
                                      <p:cBhvr additive="base">
                                        <p:cTn id="32" dur="500" fill="hold"/>
                                        <p:tgtEl>
                                          <p:spTgt spid="779272"/>
                                        </p:tgtEl>
                                        <p:attrNameLst>
                                          <p:attrName>ppt_x</p:attrName>
                                        </p:attrNameLst>
                                      </p:cBhvr>
                                      <p:tavLst>
                                        <p:tav tm="0">
                                          <p:val>
                                            <p:strVal val="0-#ppt_w/2"/>
                                          </p:val>
                                        </p:tav>
                                        <p:tav tm="100000">
                                          <p:val>
                                            <p:strVal val="#ppt_x"/>
                                          </p:val>
                                        </p:tav>
                                      </p:tavLst>
                                    </p:anim>
                                    <p:anim calcmode="lin" valueType="num">
                                      <p:cBhvr additive="base">
                                        <p:cTn id="33" dur="500" fill="hold"/>
                                        <p:tgtEl>
                                          <p:spTgt spid="7792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779271"/>
                                        </p:tgtEl>
                                        <p:attrNameLst>
                                          <p:attrName>style.visibility</p:attrName>
                                        </p:attrNameLst>
                                      </p:cBhvr>
                                      <p:to>
                                        <p:strVal val="visible"/>
                                      </p:to>
                                    </p:set>
                                    <p:anim calcmode="lin" valueType="num">
                                      <p:cBhvr additive="base">
                                        <p:cTn id="37" dur="500" fill="hold"/>
                                        <p:tgtEl>
                                          <p:spTgt spid="779271"/>
                                        </p:tgtEl>
                                        <p:attrNameLst>
                                          <p:attrName>ppt_x</p:attrName>
                                        </p:attrNameLst>
                                      </p:cBhvr>
                                      <p:tavLst>
                                        <p:tav tm="0">
                                          <p:val>
                                            <p:strVal val="0-#ppt_w/2"/>
                                          </p:val>
                                        </p:tav>
                                        <p:tav tm="100000">
                                          <p:val>
                                            <p:strVal val="#ppt_x"/>
                                          </p:val>
                                        </p:tav>
                                      </p:tavLst>
                                    </p:anim>
                                    <p:anim calcmode="lin" valueType="num">
                                      <p:cBhvr additive="base">
                                        <p:cTn id="38" dur="500" fill="hold"/>
                                        <p:tgtEl>
                                          <p:spTgt spid="77927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779292"/>
                                        </p:tgtEl>
                                        <p:attrNameLst>
                                          <p:attrName>style.visibility</p:attrName>
                                        </p:attrNameLst>
                                      </p:cBhvr>
                                      <p:to>
                                        <p:strVal val="visible"/>
                                      </p:to>
                                    </p:set>
                                    <p:anim calcmode="lin" valueType="num">
                                      <p:cBhvr additive="base">
                                        <p:cTn id="42" dur="500" fill="hold"/>
                                        <p:tgtEl>
                                          <p:spTgt spid="779292"/>
                                        </p:tgtEl>
                                        <p:attrNameLst>
                                          <p:attrName>ppt_x</p:attrName>
                                        </p:attrNameLst>
                                      </p:cBhvr>
                                      <p:tavLst>
                                        <p:tav tm="0">
                                          <p:val>
                                            <p:strVal val="0-#ppt_w/2"/>
                                          </p:val>
                                        </p:tav>
                                        <p:tav tm="100000">
                                          <p:val>
                                            <p:strVal val="#ppt_x"/>
                                          </p:val>
                                        </p:tav>
                                      </p:tavLst>
                                    </p:anim>
                                    <p:anim calcmode="lin" valueType="num">
                                      <p:cBhvr additive="base">
                                        <p:cTn id="43" dur="500" fill="hold"/>
                                        <p:tgtEl>
                                          <p:spTgt spid="77929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779274"/>
                                        </p:tgtEl>
                                        <p:attrNameLst>
                                          <p:attrName>style.visibility</p:attrName>
                                        </p:attrNameLst>
                                      </p:cBhvr>
                                      <p:to>
                                        <p:strVal val="visible"/>
                                      </p:to>
                                    </p:set>
                                    <p:anim calcmode="lin" valueType="num">
                                      <p:cBhvr additive="base">
                                        <p:cTn id="47" dur="500" fill="hold"/>
                                        <p:tgtEl>
                                          <p:spTgt spid="779274"/>
                                        </p:tgtEl>
                                        <p:attrNameLst>
                                          <p:attrName>ppt_x</p:attrName>
                                        </p:attrNameLst>
                                      </p:cBhvr>
                                      <p:tavLst>
                                        <p:tav tm="0">
                                          <p:val>
                                            <p:strVal val="0-#ppt_w/2"/>
                                          </p:val>
                                        </p:tav>
                                        <p:tav tm="100000">
                                          <p:val>
                                            <p:strVal val="#ppt_x"/>
                                          </p:val>
                                        </p:tav>
                                      </p:tavLst>
                                    </p:anim>
                                    <p:anim calcmode="lin" valueType="num">
                                      <p:cBhvr additive="base">
                                        <p:cTn id="48" dur="500" fill="hold"/>
                                        <p:tgtEl>
                                          <p:spTgt spid="77927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779273"/>
                                        </p:tgtEl>
                                        <p:attrNameLst>
                                          <p:attrName>style.visibility</p:attrName>
                                        </p:attrNameLst>
                                      </p:cBhvr>
                                      <p:to>
                                        <p:strVal val="visible"/>
                                      </p:to>
                                    </p:set>
                                    <p:anim calcmode="lin" valueType="num">
                                      <p:cBhvr additive="base">
                                        <p:cTn id="52" dur="500" fill="hold"/>
                                        <p:tgtEl>
                                          <p:spTgt spid="779273"/>
                                        </p:tgtEl>
                                        <p:attrNameLst>
                                          <p:attrName>ppt_x</p:attrName>
                                        </p:attrNameLst>
                                      </p:cBhvr>
                                      <p:tavLst>
                                        <p:tav tm="0">
                                          <p:val>
                                            <p:strVal val="0-#ppt_w/2"/>
                                          </p:val>
                                        </p:tav>
                                        <p:tav tm="100000">
                                          <p:val>
                                            <p:strVal val="#ppt_x"/>
                                          </p:val>
                                        </p:tav>
                                      </p:tavLst>
                                    </p:anim>
                                    <p:anim calcmode="lin" valueType="num">
                                      <p:cBhvr additive="base">
                                        <p:cTn id="53" dur="500" fill="hold"/>
                                        <p:tgtEl>
                                          <p:spTgt spid="7792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779305"/>
                                        </p:tgtEl>
                                        <p:attrNameLst>
                                          <p:attrName>style.visibility</p:attrName>
                                        </p:attrNameLst>
                                      </p:cBhvr>
                                      <p:to>
                                        <p:strVal val="visible"/>
                                      </p:to>
                                    </p:set>
                                    <p:anim calcmode="lin" valueType="num">
                                      <p:cBhvr additive="base">
                                        <p:cTn id="57" dur="500" fill="hold"/>
                                        <p:tgtEl>
                                          <p:spTgt spid="779305"/>
                                        </p:tgtEl>
                                        <p:attrNameLst>
                                          <p:attrName>ppt_x</p:attrName>
                                        </p:attrNameLst>
                                      </p:cBhvr>
                                      <p:tavLst>
                                        <p:tav tm="0">
                                          <p:val>
                                            <p:strVal val="0-#ppt_w/2"/>
                                          </p:val>
                                        </p:tav>
                                        <p:tav tm="100000">
                                          <p:val>
                                            <p:strVal val="#ppt_x"/>
                                          </p:val>
                                        </p:tav>
                                      </p:tavLst>
                                    </p:anim>
                                    <p:anim calcmode="lin" valueType="num">
                                      <p:cBhvr additive="base">
                                        <p:cTn id="58" dur="500" fill="hold"/>
                                        <p:tgtEl>
                                          <p:spTgt spid="77930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779297"/>
                                        </p:tgtEl>
                                        <p:attrNameLst>
                                          <p:attrName>style.visibility</p:attrName>
                                        </p:attrNameLst>
                                      </p:cBhvr>
                                      <p:to>
                                        <p:strVal val="visible"/>
                                      </p:to>
                                    </p:set>
                                    <p:anim calcmode="lin" valueType="num">
                                      <p:cBhvr additive="base">
                                        <p:cTn id="62" dur="500" fill="hold"/>
                                        <p:tgtEl>
                                          <p:spTgt spid="779297"/>
                                        </p:tgtEl>
                                        <p:attrNameLst>
                                          <p:attrName>ppt_x</p:attrName>
                                        </p:attrNameLst>
                                      </p:cBhvr>
                                      <p:tavLst>
                                        <p:tav tm="0">
                                          <p:val>
                                            <p:strVal val="1+#ppt_w/2"/>
                                          </p:val>
                                        </p:tav>
                                        <p:tav tm="100000">
                                          <p:val>
                                            <p:strVal val="#ppt_x"/>
                                          </p:val>
                                        </p:tav>
                                      </p:tavLst>
                                    </p:anim>
                                    <p:anim calcmode="lin" valueType="num">
                                      <p:cBhvr additive="base">
                                        <p:cTn id="63" dur="500" fill="hold"/>
                                        <p:tgtEl>
                                          <p:spTgt spid="77929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779298"/>
                                        </p:tgtEl>
                                        <p:attrNameLst>
                                          <p:attrName>style.visibility</p:attrName>
                                        </p:attrNameLst>
                                      </p:cBhvr>
                                      <p:to>
                                        <p:strVal val="visible"/>
                                      </p:to>
                                    </p:set>
                                    <p:anim calcmode="lin" valueType="num">
                                      <p:cBhvr additive="base">
                                        <p:cTn id="67" dur="500" fill="hold"/>
                                        <p:tgtEl>
                                          <p:spTgt spid="779298"/>
                                        </p:tgtEl>
                                        <p:attrNameLst>
                                          <p:attrName>ppt_x</p:attrName>
                                        </p:attrNameLst>
                                      </p:cBhvr>
                                      <p:tavLst>
                                        <p:tav tm="0">
                                          <p:val>
                                            <p:strVal val="1+#ppt_w/2"/>
                                          </p:val>
                                        </p:tav>
                                        <p:tav tm="100000">
                                          <p:val>
                                            <p:strVal val="#ppt_x"/>
                                          </p:val>
                                        </p:tav>
                                      </p:tavLst>
                                    </p:anim>
                                    <p:anim calcmode="lin" valueType="num">
                                      <p:cBhvr additive="base">
                                        <p:cTn id="68" dur="500" fill="hold"/>
                                        <p:tgtEl>
                                          <p:spTgt spid="779298"/>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779299"/>
                                        </p:tgtEl>
                                        <p:attrNameLst>
                                          <p:attrName>style.visibility</p:attrName>
                                        </p:attrNameLst>
                                      </p:cBhvr>
                                      <p:to>
                                        <p:strVal val="visible"/>
                                      </p:to>
                                    </p:set>
                                    <p:anim calcmode="lin" valueType="num">
                                      <p:cBhvr additive="base">
                                        <p:cTn id="72" dur="500" fill="hold"/>
                                        <p:tgtEl>
                                          <p:spTgt spid="779299"/>
                                        </p:tgtEl>
                                        <p:attrNameLst>
                                          <p:attrName>ppt_x</p:attrName>
                                        </p:attrNameLst>
                                      </p:cBhvr>
                                      <p:tavLst>
                                        <p:tav tm="0">
                                          <p:val>
                                            <p:strVal val="1+#ppt_w/2"/>
                                          </p:val>
                                        </p:tav>
                                        <p:tav tm="100000">
                                          <p:val>
                                            <p:strVal val="#ppt_x"/>
                                          </p:val>
                                        </p:tav>
                                      </p:tavLst>
                                    </p:anim>
                                    <p:anim calcmode="lin" valueType="num">
                                      <p:cBhvr additive="base">
                                        <p:cTn id="73" dur="500" fill="hold"/>
                                        <p:tgtEl>
                                          <p:spTgt spid="779299"/>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stCondLst>
                                    <p:cond delay="0"/>
                                  </p:stCondLst>
                                  <p:childTnLst>
                                    <p:set>
                                      <p:cBhvr>
                                        <p:cTn id="76" dur="1" fill="hold">
                                          <p:stCondLst>
                                            <p:cond delay="0"/>
                                          </p:stCondLst>
                                        </p:cTn>
                                        <p:tgtEl>
                                          <p:spTgt spid="779300"/>
                                        </p:tgtEl>
                                        <p:attrNameLst>
                                          <p:attrName>style.visibility</p:attrName>
                                        </p:attrNameLst>
                                      </p:cBhvr>
                                      <p:to>
                                        <p:strVal val="visible"/>
                                      </p:to>
                                    </p:set>
                                    <p:anim calcmode="lin" valueType="num">
                                      <p:cBhvr additive="base">
                                        <p:cTn id="77" dur="500" fill="hold"/>
                                        <p:tgtEl>
                                          <p:spTgt spid="779300"/>
                                        </p:tgtEl>
                                        <p:attrNameLst>
                                          <p:attrName>ppt_x</p:attrName>
                                        </p:attrNameLst>
                                      </p:cBhvr>
                                      <p:tavLst>
                                        <p:tav tm="0">
                                          <p:val>
                                            <p:strVal val="0-#ppt_w/2"/>
                                          </p:val>
                                        </p:tav>
                                        <p:tav tm="100000">
                                          <p:val>
                                            <p:strVal val="#ppt_x"/>
                                          </p:val>
                                        </p:tav>
                                      </p:tavLst>
                                    </p:anim>
                                    <p:anim calcmode="lin" valueType="num">
                                      <p:cBhvr additive="base">
                                        <p:cTn id="78" dur="500" fill="hold"/>
                                        <p:tgtEl>
                                          <p:spTgt spid="779300"/>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779282"/>
                                        </p:tgtEl>
                                        <p:attrNameLst>
                                          <p:attrName>style.visibility</p:attrName>
                                        </p:attrNameLst>
                                      </p:cBhvr>
                                      <p:to>
                                        <p:strVal val="visible"/>
                                      </p:to>
                                    </p:set>
                                    <p:anim calcmode="lin" valueType="num">
                                      <p:cBhvr additive="base">
                                        <p:cTn id="82" dur="500" fill="hold"/>
                                        <p:tgtEl>
                                          <p:spTgt spid="779282"/>
                                        </p:tgtEl>
                                        <p:attrNameLst>
                                          <p:attrName>ppt_x</p:attrName>
                                        </p:attrNameLst>
                                      </p:cBhvr>
                                      <p:tavLst>
                                        <p:tav tm="0">
                                          <p:val>
                                            <p:strVal val="0-#ppt_w/2"/>
                                          </p:val>
                                        </p:tav>
                                        <p:tav tm="100000">
                                          <p:val>
                                            <p:strVal val="#ppt_x"/>
                                          </p:val>
                                        </p:tav>
                                      </p:tavLst>
                                    </p:anim>
                                    <p:anim calcmode="lin" valueType="num">
                                      <p:cBhvr additive="base">
                                        <p:cTn id="83" dur="500" fill="hold"/>
                                        <p:tgtEl>
                                          <p:spTgt spid="779282"/>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779281"/>
                                        </p:tgtEl>
                                        <p:attrNameLst>
                                          <p:attrName>style.visibility</p:attrName>
                                        </p:attrNameLst>
                                      </p:cBhvr>
                                      <p:to>
                                        <p:strVal val="visible"/>
                                      </p:to>
                                    </p:set>
                                    <p:anim calcmode="lin" valueType="num">
                                      <p:cBhvr additive="base">
                                        <p:cTn id="87" dur="500" fill="hold"/>
                                        <p:tgtEl>
                                          <p:spTgt spid="779281"/>
                                        </p:tgtEl>
                                        <p:attrNameLst>
                                          <p:attrName>ppt_x</p:attrName>
                                        </p:attrNameLst>
                                      </p:cBhvr>
                                      <p:tavLst>
                                        <p:tav tm="0">
                                          <p:val>
                                            <p:strVal val="0-#ppt_w/2"/>
                                          </p:val>
                                        </p:tav>
                                        <p:tav tm="100000">
                                          <p:val>
                                            <p:strVal val="#ppt_x"/>
                                          </p:val>
                                        </p:tav>
                                      </p:tavLst>
                                    </p:anim>
                                    <p:anim calcmode="lin" valueType="num">
                                      <p:cBhvr additive="base">
                                        <p:cTn id="88" dur="500" fill="hold"/>
                                        <p:tgtEl>
                                          <p:spTgt spid="779281"/>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grpId="0" nodeType="afterEffect">
                                  <p:stCondLst>
                                    <p:cond delay="0"/>
                                  </p:stCondLst>
                                  <p:childTnLst>
                                    <p:set>
                                      <p:cBhvr>
                                        <p:cTn id="91" dur="1" fill="hold">
                                          <p:stCondLst>
                                            <p:cond delay="0"/>
                                          </p:stCondLst>
                                        </p:cTn>
                                        <p:tgtEl>
                                          <p:spTgt spid="779294"/>
                                        </p:tgtEl>
                                        <p:attrNameLst>
                                          <p:attrName>style.visibility</p:attrName>
                                        </p:attrNameLst>
                                      </p:cBhvr>
                                      <p:to>
                                        <p:strVal val="visible"/>
                                      </p:to>
                                    </p:set>
                                    <p:anim calcmode="lin" valueType="num">
                                      <p:cBhvr additive="base">
                                        <p:cTn id="92" dur="500" fill="hold"/>
                                        <p:tgtEl>
                                          <p:spTgt spid="779294"/>
                                        </p:tgtEl>
                                        <p:attrNameLst>
                                          <p:attrName>ppt_x</p:attrName>
                                        </p:attrNameLst>
                                      </p:cBhvr>
                                      <p:tavLst>
                                        <p:tav tm="0">
                                          <p:val>
                                            <p:strVal val="0-#ppt_w/2"/>
                                          </p:val>
                                        </p:tav>
                                        <p:tav tm="100000">
                                          <p:val>
                                            <p:strVal val="#ppt_x"/>
                                          </p:val>
                                        </p:tav>
                                      </p:tavLst>
                                    </p:anim>
                                    <p:anim calcmode="lin" valueType="num">
                                      <p:cBhvr additive="base">
                                        <p:cTn id="93" dur="500" fill="hold"/>
                                        <p:tgtEl>
                                          <p:spTgt spid="779294"/>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779280"/>
                                        </p:tgtEl>
                                        <p:attrNameLst>
                                          <p:attrName>style.visibility</p:attrName>
                                        </p:attrNameLst>
                                      </p:cBhvr>
                                      <p:to>
                                        <p:strVal val="visible"/>
                                      </p:to>
                                    </p:set>
                                    <p:anim calcmode="lin" valueType="num">
                                      <p:cBhvr additive="base">
                                        <p:cTn id="97" dur="500" fill="hold"/>
                                        <p:tgtEl>
                                          <p:spTgt spid="779280"/>
                                        </p:tgtEl>
                                        <p:attrNameLst>
                                          <p:attrName>ppt_x</p:attrName>
                                        </p:attrNameLst>
                                      </p:cBhvr>
                                      <p:tavLst>
                                        <p:tav tm="0">
                                          <p:val>
                                            <p:strVal val="0-#ppt_w/2"/>
                                          </p:val>
                                        </p:tav>
                                        <p:tav tm="100000">
                                          <p:val>
                                            <p:strVal val="#ppt_x"/>
                                          </p:val>
                                        </p:tav>
                                      </p:tavLst>
                                    </p:anim>
                                    <p:anim calcmode="lin" valueType="num">
                                      <p:cBhvr additive="base">
                                        <p:cTn id="98" dur="500" fill="hold"/>
                                        <p:tgtEl>
                                          <p:spTgt spid="779280"/>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stCondLst>
                                    <p:cond delay="0"/>
                                  </p:stCondLst>
                                  <p:childTnLst>
                                    <p:set>
                                      <p:cBhvr>
                                        <p:cTn id="101" dur="1" fill="hold">
                                          <p:stCondLst>
                                            <p:cond delay="0"/>
                                          </p:stCondLst>
                                        </p:cTn>
                                        <p:tgtEl>
                                          <p:spTgt spid="779278"/>
                                        </p:tgtEl>
                                        <p:attrNameLst>
                                          <p:attrName>style.visibility</p:attrName>
                                        </p:attrNameLst>
                                      </p:cBhvr>
                                      <p:to>
                                        <p:strVal val="visible"/>
                                      </p:to>
                                    </p:set>
                                    <p:anim calcmode="lin" valueType="num">
                                      <p:cBhvr additive="base">
                                        <p:cTn id="102" dur="500" fill="hold"/>
                                        <p:tgtEl>
                                          <p:spTgt spid="779278"/>
                                        </p:tgtEl>
                                        <p:attrNameLst>
                                          <p:attrName>ppt_x</p:attrName>
                                        </p:attrNameLst>
                                      </p:cBhvr>
                                      <p:tavLst>
                                        <p:tav tm="0">
                                          <p:val>
                                            <p:strVal val="0-#ppt_w/2"/>
                                          </p:val>
                                        </p:tav>
                                        <p:tav tm="100000">
                                          <p:val>
                                            <p:strVal val="#ppt_x"/>
                                          </p:val>
                                        </p:tav>
                                      </p:tavLst>
                                    </p:anim>
                                    <p:anim calcmode="lin" valueType="num">
                                      <p:cBhvr additive="base">
                                        <p:cTn id="103" dur="500" fill="hold"/>
                                        <p:tgtEl>
                                          <p:spTgt spid="779278"/>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8" fill="hold" grpId="0" nodeType="afterEffect">
                                  <p:stCondLst>
                                    <p:cond delay="0"/>
                                  </p:stCondLst>
                                  <p:childTnLst>
                                    <p:set>
                                      <p:cBhvr>
                                        <p:cTn id="106" dur="1" fill="hold">
                                          <p:stCondLst>
                                            <p:cond delay="0"/>
                                          </p:stCondLst>
                                        </p:cTn>
                                        <p:tgtEl>
                                          <p:spTgt spid="779293"/>
                                        </p:tgtEl>
                                        <p:attrNameLst>
                                          <p:attrName>style.visibility</p:attrName>
                                        </p:attrNameLst>
                                      </p:cBhvr>
                                      <p:to>
                                        <p:strVal val="visible"/>
                                      </p:to>
                                    </p:set>
                                    <p:anim calcmode="lin" valueType="num">
                                      <p:cBhvr additive="base">
                                        <p:cTn id="107" dur="500" fill="hold"/>
                                        <p:tgtEl>
                                          <p:spTgt spid="779293"/>
                                        </p:tgtEl>
                                        <p:attrNameLst>
                                          <p:attrName>ppt_x</p:attrName>
                                        </p:attrNameLst>
                                      </p:cBhvr>
                                      <p:tavLst>
                                        <p:tav tm="0">
                                          <p:val>
                                            <p:strVal val="0-#ppt_w/2"/>
                                          </p:val>
                                        </p:tav>
                                        <p:tav tm="100000">
                                          <p:val>
                                            <p:strVal val="#ppt_x"/>
                                          </p:val>
                                        </p:tav>
                                      </p:tavLst>
                                    </p:anim>
                                    <p:anim calcmode="lin" valueType="num">
                                      <p:cBhvr additive="base">
                                        <p:cTn id="108" dur="500" fill="hold"/>
                                        <p:tgtEl>
                                          <p:spTgt spid="779293"/>
                                        </p:tgtEl>
                                        <p:attrNameLst>
                                          <p:attrName>ppt_y</p:attrName>
                                        </p:attrNameLst>
                                      </p:cBhvr>
                                      <p:tavLst>
                                        <p:tav tm="0">
                                          <p:val>
                                            <p:strVal val="#ppt_y"/>
                                          </p:val>
                                        </p:tav>
                                        <p:tav tm="100000">
                                          <p:val>
                                            <p:strVal val="#ppt_y"/>
                                          </p:val>
                                        </p:tav>
                                      </p:tavLst>
                                    </p:anim>
                                  </p:childTnLst>
                                </p:cTn>
                              </p:par>
                            </p:childTnLst>
                          </p:cTn>
                        </p:par>
                        <p:par>
                          <p:cTn id="109" fill="hold">
                            <p:stCondLst>
                              <p:cond delay="10500"/>
                            </p:stCondLst>
                            <p:childTnLst>
                              <p:par>
                                <p:cTn id="110" presetID="2" presetClass="entr" presetSubtype="8" fill="hold" grpId="0" nodeType="afterEffect">
                                  <p:stCondLst>
                                    <p:cond delay="0"/>
                                  </p:stCondLst>
                                  <p:childTnLst>
                                    <p:set>
                                      <p:cBhvr>
                                        <p:cTn id="111" dur="1" fill="hold">
                                          <p:stCondLst>
                                            <p:cond delay="0"/>
                                          </p:stCondLst>
                                        </p:cTn>
                                        <p:tgtEl>
                                          <p:spTgt spid="779279"/>
                                        </p:tgtEl>
                                        <p:attrNameLst>
                                          <p:attrName>style.visibility</p:attrName>
                                        </p:attrNameLst>
                                      </p:cBhvr>
                                      <p:to>
                                        <p:strVal val="visible"/>
                                      </p:to>
                                    </p:set>
                                    <p:anim calcmode="lin" valueType="num">
                                      <p:cBhvr additive="base">
                                        <p:cTn id="112" dur="500" fill="hold"/>
                                        <p:tgtEl>
                                          <p:spTgt spid="779279"/>
                                        </p:tgtEl>
                                        <p:attrNameLst>
                                          <p:attrName>ppt_x</p:attrName>
                                        </p:attrNameLst>
                                      </p:cBhvr>
                                      <p:tavLst>
                                        <p:tav tm="0">
                                          <p:val>
                                            <p:strVal val="0-#ppt_w/2"/>
                                          </p:val>
                                        </p:tav>
                                        <p:tav tm="100000">
                                          <p:val>
                                            <p:strVal val="#ppt_x"/>
                                          </p:val>
                                        </p:tav>
                                      </p:tavLst>
                                    </p:anim>
                                    <p:anim calcmode="lin" valueType="num">
                                      <p:cBhvr additive="base">
                                        <p:cTn id="113" dur="500" fill="hold"/>
                                        <p:tgtEl>
                                          <p:spTgt spid="779279"/>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 presetClass="entr" presetSubtype="8" fill="hold" grpId="0" nodeType="afterEffect">
                                  <p:stCondLst>
                                    <p:cond delay="0"/>
                                  </p:stCondLst>
                                  <p:childTnLst>
                                    <p:set>
                                      <p:cBhvr>
                                        <p:cTn id="116" dur="1" fill="hold">
                                          <p:stCondLst>
                                            <p:cond delay="0"/>
                                          </p:stCondLst>
                                        </p:cTn>
                                        <p:tgtEl>
                                          <p:spTgt spid="779277"/>
                                        </p:tgtEl>
                                        <p:attrNameLst>
                                          <p:attrName>style.visibility</p:attrName>
                                        </p:attrNameLst>
                                      </p:cBhvr>
                                      <p:to>
                                        <p:strVal val="visible"/>
                                      </p:to>
                                    </p:set>
                                    <p:anim calcmode="lin" valueType="num">
                                      <p:cBhvr additive="base">
                                        <p:cTn id="117" dur="500" fill="hold"/>
                                        <p:tgtEl>
                                          <p:spTgt spid="779277"/>
                                        </p:tgtEl>
                                        <p:attrNameLst>
                                          <p:attrName>ppt_x</p:attrName>
                                        </p:attrNameLst>
                                      </p:cBhvr>
                                      <p:tavLst>
                                        <p:tav tm="0">
                                          <p:val>
                                            <p:strVal val="0-#ppt_w/2"/>
                                          </p:val>
                                        </p:tav>
                                        <p:tav tm="100000">
                                          <p:val>
                                            <p:strVal val="#ppt_x"/>
                                          </p:val>
                                        </p:tav>
                                      </p:tavLst>
                                    </p:anim>
                                    <p:anim calcmode="lin" valueType="num">
                                      <p:cBhvr additive="base">
                                        <p:cTn id="118" dur="500" fill="hold"/>
                                        <p:tgtEl>
                                          <p:spTgt spid="779277"/>
                                        </p:tgtEl>
                                        <p:attrNameLst>
                                          <p:attrName>ppt_y</p:attrName>
                                        </p:attrNameLst>
                                      </p:cBhvr>
                                      <p:tavLst>
                                        <p:tav tm="0">
                                          <p:val>
                                            <p:strVal val="#ppt_y"/>
                                          </p:val>
                                        </p:tav>
                                        <p:tav tm="100000">
                                          <p:val>
                                            <p:strVal val="#ppt_y"/>
                                          </p:val>
                                        </p:tav>
                                      </p:tavLst>
                                    </p:anim>
                                  </p:childTnLst>
                                </p:cTn>
                              </p:par>
                            </p:childTnLst>
                          </p:cTn>
                        </p:par>
                        <p:par>
                          <p:cTn id="119" fill="hold">
                            <p:stCondLst>
                              <p:cond delay="11500"/>
                            </p:stCondLst>
                            <p:childTnLst>
                              <p:par>
                                <p:cTn id="120" presetID="2" presetClass="entr" presetSubtype="2" fill="hold" grpId="0" nodeType="afterEffect">
                                  <p:stCondLst>
                                    <p:cond delay="0"/>
                                  </p:stCondLst>
                                  <p:childTnLst>
                                    <p:set>
                                      <p:cBhvr>
                                        <p:cTn id="121" dur="1" fill="hold">
                                          <p:stCondLst>
                                            <p:cond delay="0"/>
                                          </p:stCondLst>
                                        </p:cTn>
                                        <p:tgtEl>
                                          <p:spTgt spid="779301"/>
                                        </p:tgtEl>
                                        <p:attrNameLst>
                                          <p:attrName>style.visibility</p:attrName>
                                        </p:attrNameLst>
                                      </p:cBhvr>
                                      <p:to>
                                        <p:strVal val="visible"/>
                                      </p:to>
                                    </p:set>
                                    <p:anim calcmode="lin" valueType="num">
                                      <p:cBhvr additive="base">
                                        <p:cTn id="122" dur="500" fill="hold"/>
                                        <p:tgtEl>
                                          <p:spTgt spid="779301"/>
                                        </p:tgtEl>
                                        <p:attrNameLst>
                                          <p:attrName>ppt_x</p:attrName>
                                        </p:attrNameLst>
                                      </p:cBhvr>
                                      <p:tavLst>
                                        <p:tav tm="0">
                                          <p:val>
                                            <p:strVal val="1+#ppt_w/2"/>
                                          </p:val>
                                        </p:tav>
                                        <p:tav tm="100000">
                                          <p:val>
                                            <p:strVal val="#ppt_x"/>
                                          </p:val>
                                        </p:tav>
                                      </p:tavLst>
                                    </p:anim>
                                    <p:anim calcmode="lin" valueType="num">
                                      <p:cBhvr additive="base">
                                        <p:cTn id="123" dur="500" fill="hold"/>
                                        <p:tgtEl>
                                          <p:spTgt spid="779301"/>
                                        </p:tgtEl>
                                        <p:attrNameLst>
                                          <p:attrName>ppt_y</p:attrName>
                                        </p:attrNameLst>
                                      </p:cBhvr>
                                      <p:tavLst>
                                        <p:tav tm="0">
                                          <p:val>
                                            <p:strVal val="#ppt_y"/>
                                          </p:val>
                                        </p:tav>
                                        <p:tav tm="100000">
                                          <p:val>
                                            <p:strVal val="#ppt_y"/>
                                          </p:val>
                                        </p:tav>
                                      </p:tavLst>
                                    </p:anim>
                                  </p:childTnLst>
                                </p:cTn>
                              </p:par>
                            </p:childTnLst>
                          </p:cTn>
                        </p:par>
                        <p:par>
                          <p:cTn id="124" fill="hold">
                            <p:stCondLst>
                              <p:cond delay="12000"/>
                            </p:stCondLst>
                            <p:childTnLst>
                              <p:par>
                                <p:cTn id="125" presetID="2" presetClass="entr" presetSubtype="2" fill="hold" grpId="0" nodeType="afterEffect">
                                  <p:stCondLst>
                                    <p:cond delay="0"/>
                                  </p:stCondLst>
                                  <p:childTnLst>
                                    <p:set>
                                      <p:cBhvr>
                                        <p:cTn id="126" dur="1" fill="hold">
                                          <p:stCondLst>
                                            <p:cond delay="0"/>
                                          </p:stCondLst>
                                        </p:cTn>
                                        <p:tgtEl>
                                          <p:spTgt spid="779302"/>
                                        </p:tgtEl>
                                        <p:attrNameLst>
                                          <p:attrName>style.visibility</p:attrName>
                                        </p:attrNameLst>
                                      </p:cBhvr>
                                      <p:to>
                                        <p:strVal val="visible"/>
                                      </p:to>
                                    </p:set>
                                    <p:anim calcmode="lin" valueType="num">
                                      <p:cBhvr additive="base">
                                        <p:cTn id="127" dur="500" fill="hold"/>
                                        <p:tgtEl>
                                          <p:spTgt spid="779302"/>
                                        </p:tgtEl>
                                        <p:attrNameLst>
                                          <p:attrName>ppt_x</p:attrName>
                                        </p:attrNameLst>
                                      </p:cBhvr>
                                      <p:tavLst>
                                        <p:tav tm="0">
                                          <p:val>
                                            <p:strVal val="1+#ppt_w/2"/>
                                          </p:val>
                                        </p:tav>
                                        <p:tav tm="100000">
                                          <p:val>
                                            <p:strVal val="#ppt_x"/>
                                          </p:val>
                                        </p:tav>
                                      </p:tavLst>
                                    </p:anim>
                                    <p:anim calcmode="lin" valueType="num">
                                      <p:cBhvr additive="base">
                                        <p:cTn id="128" dur="500" fill="hold"/>
                                        <p:tgtEl>
                                          <p:spTgt spid="779302"/>
                                        </p:tgtEl>
                                        <p:attrNameLst>
                                          <p:attrName>ppt_y</p:attrName>
                                        </p:attrNameLst>
                                      </p:cBhvr>
                                      <p:tavLst>
                                        <p:tav tm="0">
                                          <p:val>
                                            <p:strVal val="#ppt_y"/>
                                          </p:val>
                                        </p:tav>
                                        <p:tav tm="100000">
                                          <p:val>
                                            <p:strVal val="#ppt_y"/>
                                          </p:val>
                                        </p:tav>
                                      </p:tavLst>
                                    </p:anim>
                                  </p:childTnLst>
                                </p:cTn>
                              </p:par>
                            </p:childTnLst>
                          </p:cTn>
                        </p:par>
                        <p:par>
                          <p:cTn id="129" fill="hold">
                            <p:stCondLst>
                              <p:cond delay="12500"/>
                            </p:stCondLst>
                            <p:childTnLst>
                              <p:par>
                                <p:cTn id="130" presetID="2" presetClass="entr" presetSubtype="2" fill="hold" grpId="0" nodeType="afterEffect">
                                  <p:stCondLst>
                                    <p:cond delay="0"/>
                                  </p:stCondLst>
                                  <p:childTnLst>
                                    <p:set>
                                      <p:cBhvr>
                                        <p:cTn id="131" dur="1" fill="hold">
                                          <p:stCondLst>
                                            <p:cond delay="0"/>
                                          </p:stCondLst>
                                        </p:cTn>
                                        <p:tgtEl>
                                          <p:spTgt spid="779303"/>
                                        </p:tgtEl>
                                        <p:attrNameLst>
                                          <p:attrName>style.visibility</p:attrName>
                                        </p:attrNameLst>
                                      </p:cBhvr>
                                      <p:to>
                                        <p:strVal val="visible"/>
                                      </p:to>
                                    </p:set>
                                    <p:anim calcmode="lin" valueType="num">
                                      <p:cBhvr additive="base">
                                        <p:cTn id="132" dur="500" fill="hold"/>
                                        <p:tgtEl>
                                          <p:spTgt spid="779303"/>
                                        </p:tgtEl>
                                        <p:attrNameLst>
                                          <p:attrName>ppt_x</p:attrName>
                                        </p:attrNameLst>
                                      </p:cBhvr>
                                      <p:tavLst>
                                        <p:tav tm="0">
                                          <p:val>
                                            <p:strVal val="1+#ppt_w/2"/>
                                          </p:val>
                                        </p:tav>
                                        <p:tav tm="100000">
                                          <p:val>
                                            <p:strVal val="#ppt_x"/>
                                          </p:val>
                                        </p:tav>
                                      </p:tavLst>
                                    </p:anim>
                                    <p:anim calcmode="lin" valueType="num">
                                      <p:cBhvr additive="base">
                                        <p:cTn id="133" dur="500" fill="hold"/>
                                        <p:tgtEl>
                                          <p:spTgt spid="779303"/>
                                        </p:tgtEl>
                                        <p:attrNameLst>
                                          <p:attrName>ppt_y</p:attrName>
                                        </p:attrNameLst>
                                      </p:cBhvr>
                                      <p:tavLst>
                                        <p:tav tm="0">
                                          <p:val>
                                            <p:strVal val="#ppt_y"/>
                                          </p:val>
                                        </p:tav>
                                        <p:tav tm="100000">
                                          <p:val>
                                            <p:strVal val="#ppt_y"/>
                                          </p:val>
                                        </p:tav>
                                      </p:tavLst>
                                    </p:anim>
                                  </p:childTnLst>
                                </p:cTn>
                              </p:par>
                            </p:childTnLst>
                          </p:cTn>
                        </p:par>
                        <p:par>
                          <p:cTn id="134" fill="hold">
                            <p:stCondLst>
                              <p:cond delay="13000"/>
                            </p:stCondLst>
                            <p:childTnLst>
                              <p:par>
                                <p:cTn id="135" presetID="2" presetClass="entr" presetSubtype="8" fill="hold" grpId="0" nodeType="afterEffect">
                                  <p:stCondLst>
                                    <p:cond delay="0"/>
                                  </p:stCondLst>
                                  <p:childTnLst>
                                    <p:set>
                                      <p:cBhvr>
                                        <p:cTn id="136" dur="1" fill="hold">
                                          <p:stCondLst>
                                            <p:cond delay="0"/>
                                          </p:stCondLst>
                                        </p:cTn>
                                        <p:tgtEl>
                                          <p:spTgt spid="779304"/>
                                        </p:tgtEl>
                                        <p:attrNameLst>
                                          <p:attrName>style.visibility</p:attrName>
                                        </p:attrNameLst>
                                      </p:cBhvr>
                                      <p:to>
                                        <p:strVal val="visible"/>
                                      </p:to>
                                    </p:set>
                                    <p:anim calcmode="lin" valueType="num">
                                      <p:cBhvr additive="base">
                                        <p:cTn id="137" dur="500" fill="hold"/>
                                        <p:tgtEl>
                                          <p:spTgt spid="779304"/>
                                        </p:tgtEl>
                                        <p:attrNameLst>
                                          <p:attrName>ppt_x</p:attrName>
                                        </p:attrNameLst>
                                      </p:cBhvr>
                                      <p:tavLst>
                                        <p:tav tm="0">
                                          <p:val>
                                            <p:strVal val="0-#ppt_w/2"/>
                                          </p:val>
                                        </p:tav>
                                        <p:tav tm="100000">
                                          <p:val>
                                            <p:strVal val="#ppt_x"/>
                                          </p:val>
                                        </p:tav>
                                      </p:tavLst>
                                    </p:anim>
                                    <p:anim calcmode="lin" valueType="num">
                                      <p:cBhvr additive="base">
                                        <p:cTn id="138" dur="500" fill="hold"/>
                                        <p:tgtEl>
                                          <p:spTgt spid="779304"/>
                                        </p:tgtEl>
                                        <p:attrNameLst>
                                          <p:attrName>ppt_y</p:attrName>
                                        </p:attrNameLst>
                                      </p:cBhvr>
                                      <p:tavLst>
                                        <p:tav tm="0">
                                          <p:val>
                                            <p:strVal val="#ppt_y"/>
                                          </p:val>
                                        </p:tav>
                                        <p:tav tm="100000">
                                          <p:val>
                                            <p:strVal val="#ppt_y"/>
                                          </p:val>
                                        </p:tav>
                                      </p:tavLst>
                                    </p:anim>
                                  </p:childTnLst>
                                </p:cTn>
                              </p:par>
                            </p:childTnLst>
                          </p:cTn>
                        </p:par>
                        <p:par>
                          <p:cTn id="139" fill="hold">
                            <p:stCondLst>
                              <p:cond delay="13500"/>
                            </p:stCondLst>
                            <p:childTnLst>
                              <p:par>
                                <p:cTn id="140" presetID="2" presetClass="entr" presetSubtype="8" fill="hold" grpId="0" nodeType="afterEffect">
                                  <p:stCondLst>
                                    <p:cond delay="0"/>
                                  </p:stCondLst>
                                  <p:childTnLst>
                                    <p:set>
                                      <p:cBhvr>
                                        <p:cTn id="141" dur="1" fill="hold">
                                          <p:stCondLst>
                                            <p:cond delay="0"/>
                                          </p:stCondLst>
                                        </p:cTn>
                                        <p:tgtEl>
                                          <p:spTgt spid="779284"/>
                                        </p:tgtEl>
                                        <p:attrNameLst>
                                          <p:attrName>style.visibility</p:attrName>
                                        </p:attrNameLst>
                                      </p:cBhvr>
                                      <p:to>
                                        <p:strVal val="visible"/>
                                      </p:to>
                                    </p:set>
                                    <p:anim calcmode="lin" valueType="num">
                                      <p:cBhvr additive="base">
                                        <p:cTn id="142" dur="500" fill="hold"/>
                                        <p:tgtEl>
                                          <p:spTgt spid="779284"/>
                                        </p:tgtEl>
                                        <p:attrNameLst>
                                          <p:attrName>ppt_x</p:attrName>
                                        </p:attrNameLst>
                                      </p:cBhvr>
                                      <p:tavLst>
                                        <p:tav tm="0">
                                          <p:val>
                                            <p:strVal val="0-#ppt_w/2"/>
                                          </p:val>
                                        </p:tav>
                                        <p:tav tm="100000">
                                          <p:val>
                                            <p:strVal val="#ppt_x"/>
                                          </p:val>
                                        </p:tav>
                                      </p:tavLst>
                                    </p:anim>
                                    <p:anim calcmode="lin" valueType="num">
                                      <p:cBhvr additive="base">
                                        <p:cTn id="143" dur="500" fill="hold"/>
                                        <p:tgtEl>
                                          <p:spTgt spid="779284"/>
                                        </p:tgtEl>
                                        <p:attrNameLst>
                                          <p:attrName>ppt_y</p:attrName>
                                        </p:attrNameLst>
                                      </p:cBhvr>
                                      <p:tavLst>
                                        <p:tav tm="0">
                                          <p:val>
                                            <p:strVal val="#ppt_y"/>
                                          </p:val>
                                        </p:tav>
                                        <p:tav tm="100000">
                                          <p:val>
                                            <p:strVal val="#ppt_y"/>
                                          </p:val>
                                        </p:tav>
                                      </p:tavLst>
                                    </p:anim>
                                  </p:childTnLst>
                                </p:cTn>
                              </p:par>
                            </p:childTnLst>
                          </p:cTn>
                        </p:par>
                        <p:par>
                          <p:cTn id="144" fill="hold">
                            <p:stCondLst>
                              <p:cond delay="14000"/>
                            </p:stCondLst>
                            <p:childTnLst>
                              <p:par>
                                <p:cTn id="145" presetID="2" presetClass="entr" presetSubtype="8" fill="hold" grpId="0" nodeType="afterEffect">
                                  <p:stCondLst>
                                    <p:cond delay="0"/>
                                  </p:stCondLst>
                                  <p:childTnLst>
                                    <p:set>
                                      <p:cBhvr>
                                        <p:cTn id="146" dur="1" fill="hold">
                                          <p:stCondLst>
                                            <p:cond delay="0"/>
                                          </p:stCondLst>
                                        </p:cTn>
                                        <p:tgtEl>
                                          <p:spTgt spid="779283"/>
                                        </p:tgtEl>
                                        <p:attrNameLst>
                                          <p:attrName>style.visibility</p:attrName>
                                        </p:attrNameLst>
                                      </p:cBhvr>
                                      <p:to>
                                        <p:strVal val="visible"/>
                                      </p:to>
                                    </p:set>
                                    <p:anim calcmode="lin" valueType="num">
                                      <p:cBhvr additive="base">
                                        <p:cTn id="147" dur="500" fill="hold"/>
                                        <p:tgtEl>
                                          <p:spTgt spid="779283"/>
                                        </p:tgtEl>
                                        <p:attrNameLst>
                                          <p:attrName>ppt_x</p:attrName>
                                        </p:attrNameLst>
                                      </p:cBhvr>
                                      <p:tavLst>
                                        <p:tav tm="0">
                                          <p:val>
                                            <p:strVal val="0-#ppt_w/2"/>
                                          </p:val>
                                        </p:tav>
                                        <p:tav tm="100000">
                                          <p:val>
                                            <p:strVal val="#ppt_x"/>
                                          </p:val>
                                        </p:tav>
                                      </p:tavLst>
                                    </p:anim>
                                    <p:anim calcmode="lin" valueType="num">
                                      <p:cBhvr additive="base">
                                        <p:cTn id="148" dur="500" fill="hold"/>
                                        <p:tgtEl>
                                          <p:spTgt spid="779283"/>
                                        </p:tgtEl>
                                        <p:attrNameLst>
                                          <p:attrName>ppt_y</p:attrName>
                                        </p:attrNameLst>
                                      </p:cBhvr>
                                      <p:tavLst>
                                        <p:tav tm="0">
                                          <p:val>
                                            <p:strVal val="#ppt_y"/>
                                          </p:val>
                                        </p:tav>
                                        <p:tav tm="100000">
                                          <p:val>
                                            <p:strVal val="#ppt_y"/>
                                          </p:val>
                                        </p:tav>
                                      </p:tavLst>
                                    </p:anim>
                                  </p:childTnLst>
                                </p:cTn>
                              </p:par>
                            </p:childTnLst>
                          </p:cTn>
                        </p:par>
                        <p:par>
                          <p:cTn id="149" fill="hold">
                            <p:stCondLst>
                              <p:cond delay="14500"/>
                            </p:stCondLst>
                            <p:childTnLst>
                              <p:par>
                                <p:cTn id="150" presetID="2" presetClass="entr" presetSubtype="8" fill="hold" grpId="0" nodeType="afterEffect">
                                  <p:stCondLst>
                                    <p:cond delay="0"/>
                                  </p:stCondLst>
                                  <p:childTnLst>
                                    <p:set>
                                      <p:cBhvr>
                                        <p:cTn id="151" dur="1" fill="hold">
                                          <p:stCondLst>
                                            <p:cond delay="0"/>
                                          </p:stCondLst>
                                        </p:cTn>
                                        <p:tgtEl>
                                          <p:spTgt spid="779296"/>
                                        </p:tgtEl>
                                        <p:attrNameLst>
                                          <p:attrName>style.visibility</p:attrName>
                                        </p:attrNameLst>
                                      </p:cBhvr>
                                      <p:to>
                                        <p:strVal val="visible"/>
                                      </p:to>
                                    </p:set>
                                    <p:anim calcmode="lin" valueType="num">
                                      <p:cBhvr additive="base">
                                        <p:cTn id="152" dur="500" fill="hold"/>
                                        <p:tgtEl>
                                          <p:spTgt spid="779296"/>
                                        </p:tgtEl>
                                        <p:attrNameLst>
                                          <p:attrName>ppt_x</p:attrName>
                                        </p:attrNameLst>
                                      </p:cBhvr>
                                      <p:tavLst>
                                        <p:tav tm="0">
                                          <p:val>
                                            <p:strVal val="0-#ppt_w/2"/>
                                          </p:val>
                                        </p:tav>
                                        <p:tav tm="100000">
                                          <p:val>
                                            <p:strVal val="#ppt_x"/>
                                          </p:val>
                                        </p:tav>
                                      </p:tavLst>
                                    </p:anim>
                                    <p:anim calcmode="lin" valueType="num">
                                      <p:cBhvr additive="base">
                                        <p:cTn id="153" dur="500" fill="hold"/>
                                        <p:tgtEl>
                                          <p:spTgt spid="779296"/>
                                        </p:tgtEl>
                                        <p:attrNameLst>
                                          <p:attrName>ppt_y</p:attrName>
                                        </p:attrNameLst>
                                      </p:cBhvr>
                                      <p:tavLst>
                                        <p:tav tm="0">
                                          <p:val>
                                            <p:strVal val="#ppt_y"/>
                                          </p:val>
                                        </p:tav>
                                        <p:tav tm="100000">
                                          <p:val>
                                            <p:strVal val="#ppt_y"/>
                                          </p:val>
                                        </p:tav>
                                      </p:tavLst>
                                    </p:anim>
                                  </p:childTnLst>
                                </p:cTn>
                              </p:par>
                            </p:childTnLst>
                          </p:cTn>
                        </p:par>
                        <p:par>
                          <p:cTn id="154" fill="hold">
                            <p:stCondLst>
                              <p:cond delay="15000"/>
                            </p:stCondLst>
                            <p:childTnLst>
                              <p:par>
                                <p:cTn id="155" presetID="2" presetClass="entr" presetSubtype="8" fill="hold" grpId="0" nodeType="afterEffect">
                                  <p:stCondLst>
                                    <p:cond delay="0"/>
                                  </p:stCondLst>
                                  <p:childTnLst>
                                    <p:set>
                                      <p:cBhvr>
                                        <p:cTn id="156" dur="1" fill="hold">
                                          <p:stCondLst>
                                            <p:cond delay="0"/>
                                          </p:stCondLst>
                                        </p:cTn>
                                        <p:tgtEl>
                                          <p:spTgt spid="779286"/>
                                        </p:tgtEl>
                                        <p:attrNameLst>
                                          <p:attrName>style.visibility</p:attrName>
                                        </p:attrNameLst>
                                      </p:cBhvr>
                                      <p:to>
                                        <p:strVal val="visible"/>
                                      </p:to>
                                    </p:set>
                                    <p:anim calcmode="lin" valueType="num">
                                      <p:cBhvr additive="base">
                                        <p:cTn id="157" dur="500" fill="hold"/>
                                        <p:tgtEl>
                                          <p:spTgt spid="779286"/>
                                        </p:tgtEl>
                                        <p:attrNameLst>
                                          <p:attrName>ppt_x</p:attrName>
                                        </p:attrNameLst>
                                      </p:cBhvr>
                                      <p:tavLst>
                                        <p:tav tm="0">
                                          <p:val>
                                            <p:strVal val="0-#ppt_w/2"/>
                                          </p:val>
                                        </p:tav>
                                        <p:tav tm="100000">
                                          <p:val>
                                            <p:strVal val="#ppt_x"/>
                                          </p:val>
                                        </p:tav>
                                      </p:tavLst>
                                    </p:anim>
                                    <p:anim calcmode="lin" valueType="num">
                                      <p:cBhvr additive="base">
                                        <p:cTn id="158" dur="500" fill="hold"/>
                                        <p:tgtEl>
                                          <p:spTgt spid="779286"/>
                                        </p:tgtEl>
                                        <p:attrNameLst>
                                          <p:attrName>ppt_y</p:attrName>
                                        </p:attrNameLst>
                                      </p:cBhvr>
                                      <p:tavLst>
                                        <p:tav tm="0">
                                          <p:val>
                                            <p:strVal val="#ppt_y"/>
                                          </p:val>
                                        </p:tav>
                                        <p:tav tm="100000">
                                          <p:val>
                                            <p:strVal val="#ppt_y"/>
                                          </p:val>
                                        </p:tav>
                                      </p:tavLst>
                                    </p:anim>
                                  </p:childTnLst>
                                </p:cTn>
                              </p:par>
                            </p:childTnLst>
                          </p:cTn>
                        </p:par>
                        <p:par>
                          <p:cTn id="159" fill="hold">
                            <p:stCondLst>
                              <p:cond delay="15500"/>
                            </p:stCondLst>
                            <p:childTnLst>
                              <p:par>
                                <p:cTn id="160" presetID="2" presetClass="entr" presetSubtype="8" fill="hold" grpId="0" nodeType="afterEffect">
                                  <p:stCondLst>
                                    <p:cond delay="0"/>
                                  </p:stCondLst>
                                  <p:childTnLst>
                                    <p:set>
                                      <p:cBhvr>
                                        <p:cTn id="161" dur="1" fill="hold">
                                          <p:stCondLst>
                                            <p:cond delay="0"/>
                                          </p:stCondLst>
                                        </p:cTn>
                                        <p:tgtEl>
                                          <p:spTgt spid="779285"/>
                                        </p:tgtEl>
                                        <p:attrNameLst>
                                          <p:attrName>style.visibility</p:attrName>
                                        </p:attrNameLst>
                                      </p:cBhvr>
                                      <p:to>
                                        <p:strVal val="visible"/>
                                      </p:to>
                                    </p:set>
                                    <p:anim calcmode="lin" valueType="num">
                                      <p:cBhvr additive="base">
                                        <p:cTn id="162" dur="500" fill="hold"/>
                                        <p:tgtEl>
                                          <p:spTgt spid="779285"/>
                                        </p:tgtEl>
                                        <p:attrNameLst>
                                          <p:attrName>ppt_x</p:attrName>
                                        </p:attrNameLst>
                                      </p:cBhvr>
                                      <p:tavLst>
                                        <p:tav tm="0">
                                          <p:val>
                                            <p:strVal val="0-#ppt_w/2"/>
                                          </p:val>
                                        </p:tav>
                                        <p:tav tm="100000">
                                          <p:val>
                                            <p:strVal val="#ppt_x"/>
                                          </p:val>
                                        </p:tav>
                                      </p:tavLst>
                                    </p:anim>
                                    <p:anim calcmode="lin" valueType="num">
                                      <p:cBhvr additive="base">
                                        <p:cTn id="163" dur="500" fill="hold"/>
                                        <p:tgtEl>
                                          <p:spTgt spid="779285"/>
                                        </p:tgtEl>
                                        <p:attrNameLst>
                                          <p:attrName>ppt_y</p:attrName>
                                        </p:attrNameLst>
                                      </p:cBhvr>
                                      <p:tavLst>
                                        <p:tav tm="0">
                                          <p:val>
                                            <p:strVal val="#ppt_y"/>
                                          </p:val>
                                        </p:tav>
                                        <p:tav tm="100000">
                                          <p:val>
                                            <p:strVal val="#ppt_y"/>
                                          </p:val>
                                        </p:tav>
                                      </p:tavLst>
                                    </p:anim>
                                  </p:childTnLst>
                                </p:cTn>
                              </p:par>
                            </p:childTnLst>
                          </p:cTn>
                        </p:par>
                        <p:par>
                          <p:cTn id="164" fill="hold">
                            <p:stCondLst>
                              <p:cond delay="16000"/>
                            </p:stCondLst>
                            <p:childTnLst>
                              <p:par>
                                <p:cTn id="165" presetID="2" presetClass="entr" presetSubtype="8" fill="hold" grpId="0" nodeType="afterEffect">
                                  <p:stCondLst>
                                    <p:cond delay="0"/>
                                  </p:stCondLst>
                                  <p:childTnLst>
                                    <p:set>
                                      <p:cBhvr>
                                        <p:cTn id="166" dur="1" fill="hold">
                                          <p:stCondLst>
                                            <p:cond delay="0"/>
                                          </p:stCondLst>
                                        </p:cTn>
                                        <p:tgtEl>
                                          <p:spTgt spid="779295"/>
                                        </p:tgtEl>
                                        <p:attrNameLst>
                                          <p:attrName>style.visibility</p:attrName>
                                        </p:attrNameLst>
                                      </p:cBhvr>
                                      <p:to>
                                        <p:strVal val="visible"/>
                                      </p:to>
                                    </p:set>
                                    <p:anim calcmode="lin" valueType="num">
                                      <p:cBhvr additive="base">
                                        <p:cTn id="167" dur="500" fill="hold"/>
                                        <p:tgtEl>
                                          <p:spTgt spid="779295"/>
                                        </p:tgtEl>
                                        <p:attrNameLst>
                                          <p:attrName>ppt_x</p:attrName>
                                        </p:attrNameLst>
                                      </p:cBhvr>
                                      <p:tavLst>
                                        <p:tav tm="0">
                                          <p:val>
                                            <p:strVal val="0-#ppt_w/2"/>
                                          </p:val>
                                        </p:tav>
                                        <p:tav tm="100000">
                                          <p:val>
                                            <p:strVal val="#ppt_x"/>
                                          </p:val>
                                        </p:tav>
                                      </p:tavLst>
                                    </p:anim>
                                    <p:anim calcmode="lin" valueType="num">
                                      <p:cBhvr additive="base">
                                        <p:cTn id="168" dur="500" fill="hold"/>
                                        <p:tgtEl>
                                          <p:spTgt spid="779295"/>
                                        </p:tgtEl>
                                        <p:attrNameLst>
                                          <p:attrName>ppt_y</p:attrName>
                                        </p:attrNameLst>
                                      </p:cBhvr>
                                      <p:tavLst>
                                        <p:tav tm="0">
                                          <p:val>
                                            <p:strVal val="#ppt_y"/>
                                          </p:val>
                                        </p:tav>
                                        <p:tav tm="100000">
                                          <p:val>
                                            <p:strVal val="#ppt_y"/>
                                          </p:val>
                                        </p:tav>
                                      </p:tavLst>
                                    </p:anim>
                                  </p:childTnLst>
                                </p:cTn>
                              </p:par>
                            </p:childTnLst>
                          </p:cTn>
                        </p:par>
                        <p:par>
                          <p:cTn id="169" fill="hold">
                            <p:stCondLst>
                              <p:cond delay="16500"/>
                            </p:stCondLst>
                            <p:childTnLst>
                              <p:par>
                                <p:cTn id="170" presetID="2" presetClass="entr" presetSubtype="8" fill="hold" grpId="0" nodeType="afterEffect">
                                  <p:stCondLst>
                                    <p:cond delay="0"/>
                                  </p:stCondLst>
                                  <p:childTnLst>
                                    <p:set>
                                      <p:cBhvr>
                                        <p:cTn id="171" dur="1" fill="hold">
                                          <p:stCondLst>
                                            <p:cond delay="0"/>
                                          </p:stCondLst>
                                        </p:cTn>
                                        <p:tgtEl>
                                          <p:spTgt spid="779288"/>
                                        </p:tgtEl>
                                        <p:attrNameLst>
                                          <p:attrName>style.visibility</p:attrName>
                                        </p:attrNameLst>
                                      </p:cBhvr>
                                      <p:to>
                                        <p:strVal val="visible"/>
                                      </p:to>
                                    </p:set>
                                    <p:anim calcmode="lin" valueType="num">
                                      <p:cBhvr additive="base">
                                        <p:cTn id="172" dur="500" fill="hold"/>
                                        <p:tgtEl>
                                          <p:spTgt spid="779288"/>
                                        </p:tgtEl>
                                        <p:attrNameLst>
                                          <p:attrName>ppt_x</p:attrName>
                                        </p:attrNameLst>
                                      </p:cBhvr>
                                      <p:tavLst>
                                        <p:tav tm="0">
                                          <p:val>
                                            <p:strVal val="0-#ppt_w/2"/>
                                          </p:val>
                                        </p:tav>
                                        <p:tav tm="100000">
                                          <p:val>
                                            <p:strVal val="#ppt_x"/>
                                          </p:val>
                                        </p:tav>
                                      </p:tavLst>
                                    </p:anim>
                                    <p:anim calcmode="lin" valueType="num">
                                      <p:cBhvr additive="base">
                                        <p:cTn id="173" dur="500" fill="hold"/>
                                        <p:tgtEl>
                                          <p:spTgt spid="779288"/>
                                        </p:tgtEl>
                                        <p:attrNameLst>
                                          <p:attrName>ppt_y</p:attrName>
                                        </p:attrNameLst>
                                      </p:cBhvr>
                                      <p:tavLst>
                                        <p:tav tm="0">
                                          <p:val>
                                            <p:strVal val="#ppt_y"/>
                                          </p:val>
                                        </p:tav>
                                        <p:tav tm="100000">
                                          <p:val>
                                            <p:strVal val="#ppt_y"/>
                                          </p:val>
                                        </p:tav>
                                      </p:tavLst>
                                    </p:anim>
                                  </p:childTnLst>
                                </p:cTn>
                              </p:par>
                            </p:childTnLst>
                          </p:cTn>
                        </p:par>
                        <p:par>
                          <p:cTn id="174" fill="hold">
                            <p:stCondLst>
                              <p:cond delay="17000"/>
                            </p:stCondLst>
                            <p:childTnLst>
                              <p:par>
                                <p:cTn id="175" presetID="2" presetClass="entr" presetSubtype="8" fill="hold" grpId="0" nodeType="afterEffect">
                                  <p:stCondLst>
                                    <p:cond delay="0"/>
                                  </p:stCondLst>
                                  <p:childTnLst>
                                    <p:set>
                                      <p:cBhvr>
                                        <p:cTn id="176" dur="1" fill="hold">
                                          <p:stCondLst>
                                            <p:cond delay="0"/>
                                          </p:stCondLst>
                                        </p:cTn>
                                        <p:tgtEl>
                                          <p:spTgt spid="779287"/>
                                        </p:tgtEl>
                                        <p:attrNameLst>
                                          <p:attrName>style.visibility</p:attrName>
                                        </p:attrNameLst>
                                      </p:cBhvr>
                                      <p:to>
                                        <p:strVal val="visible"/>
                                      </p:to>
                                    </p:set>
                                    <p:anim calcmode="lin" valueType="num">
                                      <p:cBhvr additive="base">
                                        <p:cTn id="177" dur="500" fill="hold"/>
                                        <p:tgtEl>
                                          <p:spTgt spid="779287"/>
                                        </p:tgtEl>
                                        <p:attrNameLst>
                                          <p:attrName>ppt_x</p:attrName>
                                        </p:attrNameLst>
                                      </p:cBhvr>
                                      <p:tavLst>
                                        <p:tav tm="0">
                                          <p:val>
                                            <p:strVal val="0-#ppt_w/2"/>
                                          </p:val>
                                        </p:tav>
                                        <p:tav tm="100000">
                                          <p:val>
                                            <p:strVal val="#ppt_x"/>
                                          </p:val>
                                        </p:tav>
                                      </p:tavLst>
                                    </p:anim>
                                    <p:anim calcmode="lin" valueType="num">
                                      <p:cBhvr additive="base">
                                        <p:cTn id="178" dur="500" fill="hold"/>
                                        <p:tgtEl>
                                          <p:spTgt spid="77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9" grpId="0" animBg="1" autoUpdateAnimBg="0"/>
      <p:bldP spid="779270" grpId="0" autoUpdateAnimBg="0"/>
      <p:bldP spid="779271" grpId="0" animBg="1" autoUpdateAnimBg="0"/>
      <p:bldP spid="779272" grpId="0" autoUpdateAnimBg="0"/>
      <p:bldP spid="779273" grpId="0" animBg="1" autoUpdateAnimBg="0"/>
      <p:bldP spid="779274" grpId="0" autoUpdateAnimBg="0"/>
      <p:bldP spid="779275" grpId="0" animBg="1" autoUpdateAnimBg="0"/>
      <p:bldP spid="779276" grpId="0" autoUpdateAnimBg="0"/>
      <p:bldP spid="779277" grpId="0" animBg="1" autoUpdateAnimBg="0"/>
      <p:bldP spid="779278" grpId="0" animBg="1" autoUpdateAnimBg="0"/>
      <p:bldP spid="779279" grpId="0" autoUpdateAnimBg="0"/>
      <p:bldP spid="779280" grpId="0" autoUpdateAnimBg="0"/>
      <p:bldP spid="779281" grpId="0" animBg="1" autoUpdateAnimBg="0"/>
      <p:bldP spid="779282" grpId="0" autoUpdateAnimBg="0"/>
      <p:bldP spid="779283" grpId="0" animBg="1" autoUpdateAnimBg="0"/>
      <p:bldP spid="779284" grpId="0" autoUpdateAnimBg="0"/>
      <p:bldP spid="779285" grpId="0" animBg="1" autoUpdateAnimBg="0"/>
      <p:bldP spid="779286" grpId="0" autoUpdateAnimBg="0"/>
      <p:bldP spid="779287" grpId="0" animBg="1" autoUpdateAnimBg="0"/>
      <p:bldP spid="779288" grpId="0" autoUpdateAnimBg="0"/>
      <p:bldP spid="779291" grpId="0" animBg="1"/>
      <p:bldP spid="779292" grpId="0" animBg="1"/>
      <p:bldP spid="779293" grpId="0" animBg="1"/>
      <p:bldP spid="779294" grpId="0" animBg="1"/>
      <p:bldP spid="779295" grpId="0" animBg="1"/>
      <p:bldP spid="779296" grpId="0" animBg="1"/>
      <p:bldP spid="779297" grpId="0" animBg="1"/>
      <p:bldP spid="779298" grpId="0" animBg="1"/>
      <p:bldP spid="779299" grpId="0" animBg="1"/>
      <p:bldP spid="779300" grpId="0" animBg="1"/>
      <p:bldP spid="779301" grpId="0" animBg="1"/>
      <p:bldP spid="779302" grpId="0" animBg="1"/>
      <p:bldP spid="779303" grpId="0" animBg="1"/>
      <p:bldP spid="779304" grpId="0" animBg="1"/>
      <p:bldP spid="7793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6A8861A-20AF-4CBC-B2BE-B9DC0D8DD0CE}" type="slidenum">
              <a:rPr lang="en-US"/>
              <a:pPr>
                <a:defRPr/>
              </a:pPr>
              <a:t>40</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Town Manager</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602,194</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580,301</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Increase 		      $        21,893</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Increase 		                 3.8%</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a:t>
            </a:r>
          </a:p>
        </p:txBody>
      </p:sp>
      <p:sp>
        <p:nvSpPr>
          <p:cNvPr id="43013"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43014"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43015"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43016"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HIGHLIGHTS/GOALS</a:t>
            </a:r>
          </a:p>
        </p:txBody>
      </p:sp>
      <p:sp>
        <p:nvSpPr>
          <p:cNvPr id="44035" name="Rectangle 3"/>
          <p:cNvSpPr>
            <a:spLocks noGrp="1" noChangeArrowheads="1"/>
          </p:cNvSpPr>
          <p:nvPr>
            <p:ph type="body" idx="4294967295"/>
          </p:nvPr>
        </p:nvSpPr>
        <p:spPr>
          <a:noFill/>
        </p:spPr>
        <p:txBody>
          <a:bodyPr/>
          <a:lstStyle/>
          <a:p>
            <a:pPr>
              <a:lnSpc>
                <a:spcPct val="80000"/>
              </a:lnSpc>
            </a:pPr>
            <a:r>
              <a:rPr lang="en-US" sz="2800" smtClean="0">
                <a:effectLst/>
                <a:latin typeface="Tahoma" pitchFamily="34" charset="0"/>
              </a:rPr>
              <a:t>Town Manager:</a:t>
            </a:r>
          </a:p>
          <a:p>
            <a:pPr lvl="1">
              <a:lnSpc>
                <a:spcPct val="80000"/>
              </a:lnSpc>
            </a:pPr>
            <a:r>
              <a:rPr lang="en-US" sz="2400" smtClean="0">
                <a:effectLst/>
                <a:latin typeface="Tahoma" pitchFamily="34" charset="0"/>
              </a:rPr>
              <a:t>Secured third $75,000 in County Econ. Dev. grant funds for High Desert  regions first collaborative participation at 2015 ICSC conference</a:t>
            </a:r>
          </a:p>
          <a:p>
            <a:pPr lvl="1">
              <a:lnSpc>
                <a:spcPct val="80000"/>
              </a:lnSpc>
            </a:pPr>
            <a:r>
              <a:rPr lang="en-US" sz="2400" smtClean="0">
                <a:effectLst/>
                <a:latin typeface="Tahoma" pitchFamily="34" charset="0"/>
              </a:rPr>
              <a:t>Commenced submission of several State and Federal competitive grant applications resulting in $2.4 million in grant awards</a:t>
            </a:r>
          </a:p>
          <a:p>
            <a:pPr lvl="1">
              <a:lnSpc>
                <a:spcPct val="80000"/>
              </a:lnSpc>
            </a:pPr>
            <a:r>
              <a:rPr lang="en-US" sz="2400" smtClean="0">
                <a:effectLst/>
                <a:latin typeface="Tahoma" pitchFamily="34" charset="0"/>
              </a:rPr>
              <a:t>Participated in first annual High Desert Leadership Academy mentorship program</a:t>
            </a:r>
          </a:p>
          <a:p>
            <a:pPr lvl="1">
              <a:lnSpc>
                <a:spcPct val="80000"/>
              </a:lnSpc>
            </a:pPr>
            <a:r>
              <a:rPr lang="en-US" sz="2400" smtClean="0">
                <a:effectLst/>
                <a:latin typeface="Tahoma" pitchFamily="34" charset="0"/>
              </a:rPr>
              <a:t>Received the League of Ca Cities – Desert Mountain Division Larry Chimbole Award</a:t>
            </a:r>
          </a:p>
        </p:txBody>
      </p:sp>
      <p:pic>
        <p:nvPicPr>
          <p:cNvPr id="44036"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579D515-29FD-4C5E-802C-8D23D0EAC0F6}" type="slidenum">
              <a:rPr lang="en-US"/>
              <a:pPr>
                <a:defRPr/>
              </a:pPr>
              <a:t>42</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Town Clerk</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499,843</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441,754</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Increase 		      $       58,089</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Increase 		                13.1%</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 Presidential and Primary Election  </a:t>
            </a:r>
          </a:p>
          <a:p>
            <a:pPr eaLnBrk="1" hangingPunct="1">
              <a:lnSpc>
                <a:spcPct val="80000"/>
              </a:lnSpc>
              <a:buFont typeface="Wingdings" pitchFamily="2" charset="2"/>
              <a:buNone/>
              <a:defRPr/>
            </a:pPr>
            <a:endParaRPr lang="en-US" sz="2200" b="1" dirty="0" smtClean="0">
              <a:latin typeface="Tahoma" pitchFamily="34" charset="0"/>
            </a:endParaRPr>
          </a:p>
        </p:txBody>
      </p:sp>
      <p:sp>
        <p:nvSpPr>
          <p:cNvPr id="45061"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45062"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45063"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45064"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HIGHLIGHTS/GOALS</a:t>
            </a:r>
          </a:p>
        </p:txBody>
      </p:sp>
      <p:sp>
        <p:nvSpPr>
          <p:cNvPr id="46083"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Town Clerk:</a:t>
            </a:r>
          </a:p>
          <a:p>
            <a:pPr lvl="1">
              <a:lnSpc>
                <a:spcPct val="90000"/>
              </a:lnSpc>
            </a:pPr>
            <a:r>
              <a:rPr lang="en-US" sz="1900" smtClean="0">
                <a:effectLst/>
                <a:latin typeface="Tahoma" pitchFamily="34" charset="0"/>
              </a:rPr>
              <a:t>Codified 100% of Muni Code within 30 day timeframe</a:t>
            </a:r>
          </a:p>
          <a:p>
            <a:pPr lvl="1">
              <a:lnSpc>
                <a:spcPct val="90000"/>
              </a:lnSpc>
            </a:pPr>
            <a:r>
              <a:rPr lang="en-US" sz="1900" smtClean="0">
                <a:effectLst/>
                <a:latin typeface="Tahoma" pitchFamily="34" charset="0"/>
              </a:rPr>
              <a:t>Created viewing station for members of the public to view records manually and/or electronically</a:t>
            </a:r>
          </a:p>
          <a:p>
            <a:pPr lvl="1">
              <a:lnSpc>
                <a:spcPct val="90000"/>
              </a:lnSpc>
            </a:pPr>
            <a:r>
              <a:rPr lang="en-US" sz="1900" smtClean="0">
                <a:effectLst/>
                <a:latin typeface="Tahoma" pitchFamily="34" charset="0"/>
              </a:rPr>
              <a:t>Continued Internship Program in collaboration with local high schools</a:t>
            </a:r>
          </a:p>
          <a:p>
            <a:pPr lvl="1">
              <a:lnSpc>
                <a:spcPct val="90000"/>
              </a:lnSpc>
            </a:pPr>
            <a:r>
              <a:rPr lang="en-US" sz="1900" smtClean="0">
                <a:effectLst/>
                <a:latin typeface="Tahoma" pitchFamily="34" charset="0"/>
              </a:rPr>
              <a:t>Continued extended hours for passports processing services resulting in increased applications</a:t>
            </a:r>
          </a:p>
          <a:p>
            <a:pPr lvl="1">
              <a:lnSpc>
                <a:spcPct val="90000"/>
              </a:lnSpc>
            </a:pPr>
            <a:r>
              <a:rPr lang="en-US" sz="1900" smtClean="0">
                <a:effectLst/>
                <a:latin typeface="Tahoma" pitchFamily="34" charset="0"/>
              </a:rPr>
              <a:t>Imported all TOAV claims into claims tracking software</a:t>
            </a:r>
          </a:p>
          <a:p>
            <a:pPr lvl="1">
              <a:lnSpc>
                <a:spcPct val="90000"/>
              </a:lnSpc>
            </a:pPr>
            <a:r>
              <a:rPr lang="en-US" sz="1900" smtClean="0">
                <a:effectLst/>
                <a:latin typeface="Tahoma" pitchFamily="34" charset="0"/>
              </a:rPr>
              <a:t>Completed review of Town’s records based upon approved retention schedule</a:t>
            </a:r>
          </a:p>
          <a:p>
            <a:pPr lvl="1">
              <a:lnSpc>
                <a:spcPct val="90000"/>
              </a:lnSpc>
            </a:pPr>
            <a:r>
              <a:rPr lang="en-US" sz="1900" smtClean="0">
                <a:effectLst/>
                <a:latin typeface="Tahoma" pitchFamily="34" charset="0"/>
              </a:rPr>
              <a:t>Participating as an Early Voting Site</a:t>
            </a:r>
          </a:p>
          <a:p>
            <a:pPr lvl="1">
              <a:lnSpc>
                <a:spcPct val="90000"/>
              </a:lnSpc>
            </a:pPr>
            <a:r>
              <a:rPr lang="en-US" sz="1900" smtClean="0">
                <a:effectLst/>
                <a:latin typeface="Tahoma" pitchFamily="34" charset="0"/>
              </a:rPr>
              <a:t>Preparing for Successful Primary and General Elections</a:t>
            </a:r>
          </a:p>
        </p:txBody>
      </p:sp>
      <p:pic>
        <p:nvPicPr>
          <p:cNvPr id="46084"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3E13C0-FBB0-44FF-8B1F-947E3AD6AC58}" type="slidenum">
              <a:rPr lang="en-US"/>
              <a:pPr>
                <a:defRPr/>
              </a:pPr>
              <a:t>44</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Finance</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1,223,766</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1,212,265</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Increase 		      $       11,501</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Increase 		                0.9%</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endParaRPr lang="en-US" sz="2200" b="1" dirty="0" smtClean="0">
              <a:latin typeface="Tahoma" pitchFamily="34" charset="0"/>
            </a:endParaRPr>
          </a:p>
        </p:txBody>
      </p:sp>
      <p:sp>
        <p:nvSpPr>
          <p:cNvPr id="47109"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47110"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47111"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47112"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HIGHLIGHTS/GOALS</a:t>
            </a:r>
          </a:p>
        </p:txBody>
      </p:sp>
      <p:sp>
        <p:nvSpPr>
          <p:cNvPr id="48131" name="Rectangle 3"/>
          <p:cNvSpPr>
            <a:spLocks noGrp="1" noChangeArrowheads="1"/>
          </p:cNvSpPr>
          <p:nvPr>
            <p:ph type="body" idx="4294967295"/>
          </p:nvPr>
        </p:nvSpPr>
        <p:spPr>
          <a:noFill/>
        </p:spPr>
        <p:txBody>
          <a:bodyPr/>
          <a:lstStyle/>
          <a:p>
            <a:pPr>
              <a:lnSpc>
                <a:spcPct val="80000"/>
              </a:lnSpc>
            </a:pPr>
            <a:r>
              <a:rPr lang="en-US" sz="2000" smtClean="0">
                <a:effectLst/>
                <a:latin typeface="Tahoma" pitchFamily="34" charset="0"/>
              </a:rPr>
              <a:t>Finance department:</a:t>
            </a:r>
            <a:r>
              <a:rPr lang="en-US" sz="1600" smtClean="0">
                <a:effectLst/>
                <a:latin typeface="Tahoma" pitchFamily="34" charset="0"/>
              </a:rPr>
              <a:t> </a:t>
            </a:r>
          </a:p>
          <a:p>
            <a:pPr lvl="1">
              <a:lnSpc>
                <a:spcPct val="80000"/>
              </a:lnSpc>
            </a:pPr>
            <a:r>
              <a:rPr lang="en-US" sz="1700" smtClean="0">
                <a:effectLst/>
                <a:latin typeface="Tahoma" pitchFamily="34" charset="0"/>
              </a:rPr>
              <a:t>Received GFOA Certificate of Achievement for Excellence in financial reporting for 13</a:t>
            </a:r>
            <a:r>
              <a:rPr lang="en-US" sz="1700" baseline="30000" smtClean="0">
                <a:effectLst/>
                <a:latin typeface="Tahoma" pitchFamily="34" charset="0"/>
              </a:rPr>
              <a:t>th</a:t>
            </a:r>
            <a:r>
              <a:rPr lang="en-US" sz="1700" smtClean="0">
                <a:effectLst/>
                <a:latin typeface="Tahoma" pitchFamily="34" charset="0"/>
              </a:rPr>
              <a:t> consecutive year</a:t>
            </a:r>
          </a:p>
          <a:p>
            <a:pPr lvl="1">
              <a:lnSpc>
                <a:spcPct val="80000"/>
              </a:lnSpc>
            </a:pPr>
            <a:r>
              <a:rPr lang="en-US" sz="1700" smtClean="0">
                <a:effectLst/>
                <a:latin typeface="Tahoma" pitchFamily="34" charset="0"/>
              </a:rPr>
              <a:t>Received GFOA Distinguished Budget Presentation Award for 3rd time in Town’s history</a:t>
            </a:r>
          </a:p>
          <a:p>
            <a:pPr lvl="1">
              <a:lnSpc>
                <a:spcPct val="80000"/>
              </a:lnSpc>
            </a:pPr>
            <a:r>
              <a:rPr lang="en-US" sz="1700" smtClean="0">
                <a:effectLst/>
                <a:latin typeface="Tahoma" pitchFamily="34" charset="0"/>
              </a:rPr>
              <a:t>Received CSMFO Operating Budget Excellence Award for 2nd time</a:t>
            </a:r>
          </a:p>
          <a:p>
            <a:pPr lvl="1">
              <a:lnSpc>
                <a:spcPct val="80000"/>
              </a:lnSpc>
            </a:pPr>
            <a:r>
              <a:rPr lang="en-US" sz="1700" smtClean="0">
                <a:effectLst/>
                <a:latin typeface="Tahoma" pitchFamily="34" charset="0"/>
              </a:rPr>
              <a:t>Continued reformatting budget document to improve financial reporting practices and public disclosure of financial information</a:t>
            </a:r>
          </a:p>
          <a:p>
            <a:pPr lvl="1">
              <a:lnSpc>
                <a:spcPct val="80000"/>
              </a:lnSpc>
            </a:pPr>
            <a:r>
              <a:rPr lang="en-US" sz="1700" smtClean="0">
                <a:effectLst/>
                <a:latin typeface="Tahoma" pitchFamily="34" charset="0"/>
              </a:rPr>
              <a:t>Implemented new GASB accounting standards</a:t>
            </a:r>
          </a:p>
          <a:p>
            <a:pPr lvl="1">
              <a:lnSpc>
                <a:spcPct val="80000"/>
              </a:lnSpc>
            </a:pPr>
            <a:r>
              <a:rPr lang="en-US" sz="1700" smtClean="0">
                <a:effectLst/>
                <a:latin typeface="Tahoma" pitchFamily="34" charset="0"/>
              </a:rPr>
              <a:t>Completed 2 Recognized Obligation Payment Schedules and 2 Meet and Confer processes with the State Dept. of Finance re. RDA dissolution activities</a:t>
            </a:r>
          </a:p>
          <a:p>
            <a:pPr lvl="1">
              <a:lnSpc>
                <a:spcPct val="80000"/>
              </a:lnSpc>
            </a:pPr>
            <a:r>
              <a:rPr lang="en-US" sz="1700" smtClean="0">
                <a:effectLst/>
                <a:latin typeface="Tahoma" pitchFamily="34" charset="0"/>
              </a:rPr>
              <a:t>Continued to annually update user fees as part of Master Fee Resolution process and reformat Municipal Fee Schedule</a:t>
            </a:r>
          </a:p>
          <a:p>
            <a:pPr lvl="1">
              <a:lnSpc>
                <a:spcPct val="80000"/>
              </a:lnSpc>
            </a:pPr>
            <a:r>
              <a:rPr lang="en-US" sz="1700" smtClean="0">
                <a:effectLst/>
                <a:latin typeface="Tahoma" pitchFamily="34" charset="0"/>
              </a:rPr>
              <a:t>Applied for APTUS&amp;C Investment Policy Certification Award</a:t>
            </a:r>
          </a:p>
          <a:p>
            <a:pPr lvl="1">
              <a:lnSpc>
                <a:spcPct val="80000"/>
              </a:lnSpc>
              <a:buFontTx/>
              <a:buNone/>
            </a:pPr>
            <a:r>
              <a:rPr lang="en-US" sz="1200" smtClean="0">
                <a:effectLst/>
                <a:latin typeface="Tahoma" pitchFamily="34" charset="0"/>
              </a:rPr>
              <a:t> </a:t>
            </a:r>
          </a:p>
        </p:txBody>
      </p:sp>
      <p:pic>
        <p:nvPicPr>
          <p:cNvPr id="48132"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93219D6-7097-4DA9-9E79-0A2644CE1524}" type="slidenum">
              <a:rPr lang="en-US"/>
              <a:pPr>
                <a:defRPr/>
              </a:pPr>
              <a:t>46</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Public Information </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536,097</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549,910</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Decrease 		      $     (13,813)</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Decrease 		                -2.5%</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 various minor line item account reductions</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endParaRPr lang="en-US" sz="2200" b="1" dirty="0" smtClean="0">
              <a:latin typeface="Tahoma" pitchFamily="34" charset="0"/>
            </a:endParaRPr>
          </a:p>
        </p:txBody>
      </p:sp>
      <p:sp>
        <p:nvSpPr>
          <p:cNvPr id="49157"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49158"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49159"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49160"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HIGHLIGHTS/GOALS</a:t>
            </a:r>
          </a:p>
        </p:txBody>
      </p:sp>
      <p:sp>
        <p:nvSpPr>
          <p:cNvPr id="50179"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Public Information</a:t>
            </a:r>
          </a:p>
          <a:p>
            <a:pPr lvl="1">
              <a:lnSpc>
                <a:spcPct val="90000"/>
              </a:lnSpc>
            </a:pPr>
            <a:r>
              <a:rPr lang="en-US" sz="1800" smtClean="0">
                <a:effectLst/>
                <a:latin typeface="Tahoma" pitchFamily="34" charset="0"/>
              </a:rPr>
              <a:t>Issued 3rd AV Foundation Annual Report</a:t>
            </a:r>
          </a:p>
          <a:p>
            <a:pPr lvl="1">
              <a:lnSpc>
                <a:spcPct val="90000"/>
              </a:lnSpc>
            </a:pPr>
            <a:r>
              <a:rPr lang="en-US" sz="1800" smtClean="0">
                <a:effectLst/>
                <a:latin typeface="Tahoma" pitchFamily="34" charset="0"/>
              </a:rPr>
              <a:t>Launched redesigned and upgraded Town website </a:t>
            </a:r>
          </a:p>
          <a:p>
            <a:pPr lvl="1">
              <a:lnSpc>
                <a:spcPct val="90000"/>
              </a:lnSpc>
            </a:pPr>
            <a:r>
              <a:rPr lang="en-US" sz="1800" smtClean="0">
                <a:effectLst/>
                <a:latin typeface="Tahoma" pitchFamily="34" charset="0"/>
              </a:rPr>
              <a:t>Grew social media outreach by 109% - total across all platforms: 31,554 (Top ten Facebook posts reached over 122,000 people)</a:t>
            </a:r>
          </a:p>
          <a:p>
            <a:pPr lvl="1">
              <a:lnSpc>
                <a:spcPct val="90000"/>
              </a:lnSpc>
            </a:pPr>
            <a:r>
              <a:rPr lang="en-US" sz="1800" smtClean="0">
                <a:effectLst/>
                <a:latin typeface="Tahoma" pitchFamily="34" charset="0"/>
              </a:rPr>
              <a:t>Placed 40 print, radio and online ad campaigns for various programs and services</a:t>
            </a:r>
          </a:p>
          <a:p>
            <a:pPr lvl="1">
              <a:lnSpc>
                <a:spcPct val="90000"/>
              </a:lnSpc>
            </a:pPr>
            <a:r>
              <a:rPr lang="en-US" sz="1800" smtClean="0">
                <a:effectLst/>
                <a:latin typeface="Tahoma" pitchFamily="34" charset="0"/>
              </a:rPr>
              <a:t>SAVE campaign raised $70k plus in-kind donations of $45k</a:t>
            </a:r>
          </a:p>
          <a:p>
            <a:pPr lvl="1">
              <a:lnSpc>
                <a:spcPct val="90000"/>
              </a:lnSpc>
            </a:pPr>
            <a:r>
              <a:rPr lang="en-US" sz="1800" smtClean="0">
                <a:effectLst/>
                <a:latin typeface="Tahoma" pitchFamily="34" charset="0"/>
              </a:rPr>
              <a:t>Managed “H2Ours” outreach campaign for water system acquisition, reaching 70% approval rating</a:t>
            </a:r>
          </a:p>
          <a:p>
            <a:pPr lvl="1">
              <a:lnSpc>
                <a:spcPct val="90000"/>
              </a:lnSpc>
            </a:pPr>
            <a:r>
              <a:rPr lang="en-US" sz="1800" smtClean="0">
                <a:effectLst/>
                <a:latin typeface="Tahoma" pitchFamily="34" charset="0"/>
              </a:rPr>
              <a:t>Two clean up days resulted in removal of 71 tons of trash/recyclables</a:t>
            </a:r>
          </a:p>
          <a:p>
            <a:pPr lvl="1">
              <a:lnSpc>
                <a:spcPct val="90000"/>
              </a:lnSpc>
            </a:pPr>
            <a:r>
              <a:rPr lang="en-US" sz="1800" smtClean="0">
                <a:effectLst/>
                <a:latin typeface="Tahoma" pitchFamily="34" charset="0"/>
              </a:rPr>
              <a:t>Initiated implementation of PEG channel programming on Channels 187 for Charter and 25 for Frontier </a:t>
            </a:r>
          </a:p>
        </p:txBody>
      </p:sp>
      <p:pic>
        <p:nvPicPr>
          <p:cNvPr id="50180"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680EC55-FD2B-477B-A6DD-5DAFF2D81B27}" type="slidenum">
              <a:rPr lang="en-US"/>
              <a:pPr>
                <a:defRPr/>
              </a:pPr>
              <a:t>48</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Human Resources</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503,758</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475,531</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Increase 		      $       28,227</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Increase 		                5.9%</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endParaRPr lang="en-US" sz="2200" b="1" dirty="0" smtClean="0">
              <a:latin typeface="Tahoma" pitchFamily="34" charset="0"/>
            </a:endParaRPr>
          </a:p>
        </p:txBody>
      </p:sp>
      <p:sp>
        <p:nvSpPr>
          <p:cNvPr id="51205"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51206"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51207"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51208"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HIGHLIGHTS/GOALS</a:t>
            </a:r>
          </a:p>
        </p:txBody>
      </p:sp>
      <p:sp>
        <p:nvSpPr>
          <p:cNvPr id="52227"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Human Resources:</a:t>
            </a:r>
          </a:p>
          <a:p>
            <a:pPr lvl="1">
              <a:lnSpc>
                <a:spcPct val="90000"/>
              </a:lnSpc>
            </a:pPr>
            <a:r>
              <a:rPr lang="en-US" sz="1800" smtClean="0">
                <a:effectLst/>
                <a:latin typeface="Tahoma" pitchFamily="34" charset="0"/>
              </a:rPr>
              <a:t>Successfully negotiated costs savings in health care provider contracts </a:t>
            </a:r>
          </a:p>
          <a:p>
            <a:pPr lvl="1">
              <a:lnSpc>
                <a:spcPct val="90000"/>
              </a:lnSpc>
            </a:pPr>
            <a:r>
              <a:rPr lang="en-US" sz="1800" smtClean="0">
                <a:effectLst/>
                <a:latin typeface="Tahoma" pitchFamily="34" charset="0"/>
              </a:rPr>
              <a:t>Secured tuition discounts through Brandman and Redlands Univ. for employees seeking additional education </a:t>
            </a:r>
          </a:p>
          <a:p>
            <a:pPr lvl="1">
              <a:lnSpc>
                <a:spcPct val="90000"/>
              </a:lnSpc>
            </a:pPr>
            <a:r>
              <a:rPr lang="en-US" sz="1800" smtClean="0">
                <a:effectLst/>
                <a:latin typeface="Tahoma" pitchFamily="34" charset="0"/>
              </a:rPr>
              <a:t>Developed the Town’s Affordable Care Act tracking and reporting program </a:t>
            </a:r>
          </a:p>
          <a:p>
            <a:pPr lvl="1">
              <a:lnSpc>
                <a:spcPct val="90000"/>
              </a:lnSpc>
            </a:pPr>
            <a:r>
              <a:rPr lang="en-US" sz="1800" smtClean="0">
                <a:effectLst/>
                <a:latin typeface="Tahoma" pitchFamily="34" charset="0"/>
              </a:rPr>
              <a:t>Conducted extensive review of job descriptions and updated based upon core competencies</a:t>
            </a:r>
          </a:p>
          <a:p>
            <a:pPr lvl="1">
              <a:lnSpc>
                <a:spcPct val="90000"/>
              </a:lnSpc>
            </a:pPr>
            <a:r>
              <a:rPr lang="en-US" sz="1800" smtClean="0">
                <a:effectLst/>
                <a:latin typeface="Tahoma" pitchFamily="34" charset="0"/>
              </a:rPr>
              <a:t>Healthy workforce initiatives contributed to decreased liability for health insurance premiums through CJPIA</a:t>
            </a:r>
          </a:p>
          <a:p>
            <a:pPr lvl="1">
              <a:lnSpc>
                <a:spcPct val="90000"/>
              </a:lnSpc>
            </a:pPr>
            <a:r>
              <a:rPr lang="en-US" sz="1800" smtClean="0">
                <a:effectLst/>
                <a:latin typeface="Tahoma" pitchFamily="34" charset="0"/>
              </a:rPr>
              <a:t>Achieved significant reduction in workplace injuries through increased safety training </a:t>
            </a:r>
          </a:p>
          <a:p>
            <a:pPr lvl="1">
              <a:lnSpc>
                <a:spcPct val="90000"/>
              </a:lnSpc>
            </a:pPr>
            <a:r>
              <a:rPr lang="en-US" sz="1800" smtClean="0">
                <a:effectLst/>
                <a:latin typeface="Tahoma" pitchFamily="34" charset="0"/>
              </a:rPr>
              <a:t>Collaborated with SBC Sheriff’s dept to facilitate on-site active shooter training</a:t>
            </a:r>
          </a:p>
        </p:txBody>
      </p:sp>
      <p:pic>
        <p:nvPicPr>
          <p:cNvPr id="5222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noFill/>
        </p:spPr>
        <p:txBody>
          <a:bodyPr/>
          <a:lstStyle/>
          <a:p>
            <a:pPr algn="ctr"/>
            <a:r>
              <a:rPr lang="en-US" sz="3400" smtClean="0">
                <a:effectLst/>
                <a:latin typeface="Tahoma" pitchFamily="34" charset="0"/>
              </a:rPr>
              <a:t>FY16-17 Proposed Operating and Capital Improvement Budget</a:t>
            </a:r>
            <a:r>
              <a:rPr lang="en-US" smtClean="0">
                <a:effectLst/>
                <a:latin typeface="Tahoma" pitchFamily="34" charset="0"/>
              </a:rPr>
              <a:t> </a:t>
            </a:r>
          </a:p>
        </p:txBody>
      </p:sp>
      <p:sp>
        <p:nvSpPr>
          <p:cNvPr id="16387" name="Rectangle 3"/>
          <p:cNvSpPr>
            <a:spLocks noGrp="1" noChangeArrowheads="1"/>
          </p:cNvSpPr>
          <p:nvPr>
            <p:ph type="body" idx="4294967295"/>
          </p:nvPr>
        </p:nvSpPr>
        <p:spPr>
          <a:noFill/>
        </p:spPr>
        <p:txBody>
          <a:bodyPr/>
          <a:lstStyle/>
          <a:p>
            <a:r>
              <a:rPr lang="en-US" smtClean="0">
                <a:effectLst/>
                <a:latin typeface="Tahoma" pitchFamily="34" charset="0"/>
              </a:rPr>
              <a:t>Represents Management’s Recommended Budget to;</a:t>
            </a:r>
          </a:p>
          <a:p>
            <a:pPr>
              <a:buFont typeface="Wingdings" pitchFamily="2" charset="2"/>
              <a:buNone/>
            </a:pPr>
            <a:endParaRPr lang="en-US" sz="1000" smtClean="0">
              <a:effectLst/>
              <a:latin typeface="Tahoma" pitchFamily="34" charset="0"/>
            </a:endParaRPr>
          </a:p>
          <a:p>
            <a:pPr lvl="1"/>
            <a:r>
              <a:rPr lang="en-US" smtClean="0">
                <a:effectLst/>
                <a:latin typeface="Tahoma" pitchFamily="34" charset="0"/>
              </a:rPr>
              <a:t> Address Town Council’s priorities within</a:t>
            </a:r>
          </a:p>
          <a:p>
            <a:pPr lvl="1"/>
            <a:r>
              <a:rPr lang="en-US" smtClean="0">
                <a:effectLst/>
                <a:latin typeface="Tahoma" pitchFamily="34" charset="0"/>
              </a:rPr>
              <a:t>Existing Financial Constraints to</a:t>
            </a:r>
          </a:p>
          <a:p>
            <a:pPr lvl="1"/>
            <a:r>
              <a:rPr lang="en-US" smtClean="0">
                <a:effectLst/>
                <a:latin typeface="Tahoma" pitchFamily="34" charset="0"/>
              </a:rPr>
              <a:t>Fulfill the Service Requirements of the Community.</a:t>
            </a:r>
          </a:p>
        </p:txBody>
      </p:sp>
      <p:pic>
        <p:nvPicPr>
          <p:cNvPr id="1638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BFEFEC0-F271-4788-87A8-48177A4A5C70}" type="slidenum">
              <a:rPr lang="en-US"/>
              <a:pPr>
                <a:defRPr/>
              </a:pPr>
              <a:t>50</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Public Safety</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12,919,007</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12,571,868</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Increase 		      $       347,139</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Increase 		                2.8%</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County Sheriff contract costs</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endParaRPr lang="en-US" sz="2200" b="1" dirty="0" smtClean="0">
              <a:latin typeface="Tahoma" pitchFamily="34" charset="0"/>
            </a:endParaRPr>
          </a:p>
        </p:txBody>
      </p:sp>
      <p:sp>
        <p:nvSpPr>
          <p:cNvPr id="53253"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53254"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53255"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53256"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HIGHLIGHTS/GOALS</a:t>
            </a:r>
          </a:p>
        </p:txBody>
      </p:sp>
      <p:sp>
        <p:nvSpPr>
          <p:cNvPr id="54275" name="Rectangle 3"/>
          <p:cNvSpPr>
            <a:spLocks noGrp="1" noChangeArrowheads="1"/>
          </p:cNvSpPr>
          <p:nvPr>
            <p:ph type="body" idx="4294967295"/>
          </p:nvPr>
        </p:nvSpPr>
        <p:spPr>
          <a:noFill/>
        </p:spPr>
        <p:txBody>
          <a:bodyPr/>
          <a:lstStyle/>
          <a:p>
            <a:pPr>
              <a:lnSpc>
                <a:spcPct val="80000"/>
              </a:lnSpc>
            </a:pPr>
            <a:r>
              <a:rPr lang="en-US" sz="2000" smtClean="0">
                <a:effectLst/>
                <a:latin typeface="Tahoma" pitchFamily="34" charset="0"/>
              </a:rPr>
              <a:t>Public Safety</a:t>
            </a:r>
          </a:p>
          <a:p>
            <a:pPr lvl="1">
              <a:lnSpc>
                <a:spcPct val="80000"/>
              </a:lnSpc>
            </a:pPr>
            <a:r>
              <a:rPr lang="en-US" sz="1900" smtClean="0">
                <a:effectLst/>
                <a:latin typeface="Tahoma" pitchFamily="34" charset="0"/>
              </a:rPr>
              <a:t>Overall, crime reduced in 2015 by 7%</a:t>
            </a:r>
          </a:p>
          <a:p>
            <a:pPr lvl="1">
              <a:lnSpc>
                <a:spcPct val="80000"/>
              </a:lnSpc>
              <a:buFontTx/>
              <a:buNone/>
            </a:pPr>
            <a:r>
              <a:rPr lang="en-US" sz="1900" smtClean="0">
                <a:effectLst/>
                <a:latin typeface="Tahoma" pitchFamily="34" charset="0"/>
              </a:rPr>
              <a:t>	(5% increase in part 1 crimes, 14% reduction in part 2 crimes)</a:t>
            </a:r>
          </a:p>
          <a:p>
            <a:pPr lvl="1">
              <a:lnSpc>
                <a:spcPct val="80000"/>
              </a:lnSpc>
            </a:pPr>
            <a:r>
              <a:rPr lang="en-US" sz="1900" smtClean="0">
                <a:effectLst/>
                <a:latin typeface="Tahoma" pitchFamily="34" charset="0"/>
              </a:rPr>
              <a:t>Operated multiple grant funded sobriety checkpoints resulting in 16.5% increase in detected DUI offenses</a:t>
            </a:r>
          </a:p>
          <a:p>
            <a:pPr lvl="1">
              <a:lnSpc>
                <a:spcPct val="80000"/>
              </a:lnSpc>
            </a:pPr>
            <a:r>
              <a:rPr lang="en-US" sz="1900" smtClean="0">
                <a:effectLst/>
                <a:latin typeface="Tahoma" pitchFamily="34" charset="0"/>
              </a:rPr>
              <a:t>Deputies made 13% more arrests in 2015 compared to 2014 </a:t>
            </a:r>
          </a:p>
          <a:p>
            <a:pPr lvl="1">
              <a:lnSpc>
                <a:spcPct val="80000"/>
              </a:lnSpc>
            </a:pPr>
            <a:r>
              <a:rPr lang="en-US" sz="1900" smtClean="0">
                <a:effectLst/>
                <a:latin typeface="Tahoma" pitchFamily="34" charset="0"/>
              </a:rPr>
              <a:t>AVPD volunteers donated 13,796 hours resulting in</a:t>
            </a:r>
          </a:p>
          <a:p>
            <a:pPr lvl="1">
              <a:lnSpc>
                <a:spcPct val="80000"/>
              </a:lnSpc>
              <a:buFontTx/>
              <a:buNone/>
            </a:pPr>
            <a:r>
              <a:rPr lang="en-US" sz="1900" smtClean="0">
                <a:effectLst/>
                <a:latin typeface="Tahoma" pitchFamily="34" charset="0"/>
              </a:rPr>
              <a:t>	$584k in estimated cost savings</a:t>
            </a:r>
          </a:p>
          <a:p>
            <a:pPr lvl="1">
              <a:lnSpc>
                <a:spcPct val="80000"/>
              </a:lnSpc>
            </a:pPr>
            <a:r>
              <a:rPr lang="en-US" sz="1900" smtClean="0">
                <a:effectLst/>
                <a:latin typeface="Tahoma" pitchFamily="34" charset="0"/>
              </a:rPr>
              <a:t>Deputies recovered property totaling over $880,000 </a:t>
            </a:r>
          </a:p>
          <a:p>
            <a:pPr lvl="1">
              <a:lnSpc>
                <a:spcPct val="80000"/>
              </a:lnSpc>
            </a:pPr>
            <a:r>
              <a:rPr lang="en-US" sz="1900" smtClean="0">
                <a:effectLst/>
                <a:latin typeface="Tahoma" pitchFamily="34" charset="0"/>
              </a:rPr>
              <a:t>Deploy bicycle patrol for TOAV events</a:t>
            </a:r>
          </a:p>
          <a:p>
            <a:pPr lvl="1">
              <a:lnSpc>
                <a:spcPct val="80000"/>
              </a:lnSpc>
            </a:pPr>
            <a:r>
              <a:rPr lang="en-US" sz="1900" smtClean="0">
                <a:effectLst/>
                <a:latin typeface="Tahoma" pitchFamily="34" charset="0"/>
              </a:rPr>
              <a:t>Continued social media campaign using Facebook and Twitter to disseminate pertinent information to communities within the County </a:t>
            </a:r>
          </a:p>
        </p:txBody>
      </p:sp>
      <p:pic>
        <p:nvPicPr>
          <p:cNvPr id="54276"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029FB43-CA6E-4362-B34B-5CBD04E0784B}" type="slidenum">
              <a:rPr lang="en-US"/>
              <a:pPr>
                <a:defRPr/>
              </a:pPr>
              <a:t>52</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Animal Shelter</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1,980,176</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2,047,508</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Decrease 		      $      (67,332)</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Decrease 		               (3.3%)</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 reorganization and revision of staffing assignments/ complement  </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endParaRPr lang="en-US" sz="2200" b="1" dirty="0" smtClean="0">
              <a:latin typeface="Tahoma" pitchFamily="34" charset="0"/>
            </a:endParaRPr>
          </a:p>
        </p:txBody>
      </p:sp>
      <p:sp>
        <p:nvSpPr>
          <p:cNvPr id="55301"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55302"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55303"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55304"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HIGHLIGHTS/GOALS</a:t>
            </a:r>
          </a:p>
        </p:txBody>
      </p:sp>
      <p:sp>
        <p:nvSpPr>
          <p:cNvPr id="56323" name="Rectangle 3"/>
          <p:cNvSpPr>
            <a:spLocks noGrp="1" noChangeArrowheads="1"/>
          </p:cNvSpPr>
          <p:nvPr>
            <p:ph type="body" idx="4294967295"/>
          </p:nvPr>
        </p:nvSpPr>
        <p:spPr>
          <a:noFill/>
        </p:spPr>
        <p:txBody>
          <a:bodyPr/>
          <a:lstStyle/>
          <a:p>
            <a:pPr>
              <a:lnSpc>
                <a:spcPct val="80000"/>
              </a:lnSpc>
            </a:pPr>
            <a:r>
              <a:rPr lang="en-US" sz="2400" smtClean="0">
                <a:effectLst/>
                <a:latin typeface="Tahoma" pitchFamily="34" charset="0"/>
              </a:rPr>
              <a:t>Animal Shelter:</a:t>
            </a:r>
          </a:p>
          <a:p>
            <a:pPr lvl="1">
              <a:lnSpc>
                <a:spcPct val="80000"/>
              </a:lnSpc>
            </a:pPr>
            <a:r>
              <a:rPr lang="en-US" sz="1900" smtClean="0">
                <a:effectLst/>
                <a:latin typeface="Tahoma" pitchFamily="34" charset="0"/>
              </a:rPr>
              <a:t>Renegotiated Sheltering Agreement w/ County increasing operating and capital contributions $383k</a:t>
            </a:r>
          </a:p>
          <a:p>
            <a:pPr lvl="1">
              <a:lnSpc>
                <a:spcPct val="80000"/>
              </a:lnSpc>
            </a:pPr>
            <a:r>
              <a:rPr lang="en-US" sz="1900" smtClean="0">
                <a:effectLst/>
                <a:latin typeface="Tahoma" pitchFamily="34" charset="0"/>
              </a:rPr>
              <a:t>Took over annual inspection/permitting process for Animal related businesses from County – 136 Animal keeping permits issued</a:t>
            </a:r>
          </a:p>
          <a:p>
            <a:pPr lvl="1">
              <a:lnSpc>
                <a:spcPct val="80000"/>
              </a:lnSpc>
            </a:pPr>
            <a:r>
              <a:rPr lang="en-US" sz="1900" smtClean="0">
                <a:effectLst/>
                <a:latin typeface="Tahoma" pitchFamily="34" charset="0"/>
              </a:rPr>
              <a:t>Received 75,417 pounds of donated pet food saving approximately $26,400</a:t>
            </a:r>
          </a:p>
          <a:p>
            <a:pPr lvl="1">
              <a:lnSpc>
                <a:spcPct val="80000"/>
              </a:lnSpc>
            </a:pPr>
            <a:r>
              <a:rPr lang="en-US" sz="1900" smtClean="0">
                <a:effectLst/>
                <a:latin typeface="Tahoma" pitchFamily="34" charset="0"/>
              </a:rPr>
              <a:t>Partnered with local businesses and veterinarians to “save lives” by helping low income owners with spay/neuter raising over $21,000</a:t>
            </a:r>
          </a:p>
          <a:p>
            <a:pPr lvl="1">
              <a:lnSpc>
                <a:spcPct val="80000"/>
              </a:lnSpc>
            </a:pPr>
            <a:r>
              <a:rPr lang="en-US" sz="1900" smtClean="0">
                <a:effectLst/>
                <a:latin typeface="Tahoma" pitchFamily="34" charset="0"/>
              </a:rPr>
              <a:t>Attempted World Record for largest dog obedience lesson</a:t>
            </a:r>
          </a:p>
          <a:p>
            <a:pPr lvl="1">
              <a:lnSpc>
                <a:spcPct val="80000"/>
              </a:lnSpc>
            </a:pPr>
            <a:r>
              <a:rPr lang="en-US" sz="1900" smtClean="0">
                <a:effectLst/>
                <a:latin typeface="Tahoma" pitchFamily="34" charset="0"/>
              </a:rPr>
              <a:t>Received 75k pounds of food donations from Walmart distribution center saving over $26k</a:t>
            </a:r>
          </a:p>
          <a:p>
            <a:pPr lvl="1">
              <a:lnSpc>
                <a:spcPct val="80000"/>
              </a:lnSpc>
            </a:pPr>
            <a:endParaRPr lang="en-US" sz="2100" smtClean="0">
              <a:effectLst/>
              <a:latin typeface="Tahoma" pitchFamily="34" charset="0"/>
            </a:endParaRPr>
          </a:p>
        </p:txBody>
      </p:sp>
      <p:pic>
        <p:nvPicPr>
          <p:cNvPr id="56324"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2CC982A-C24B-4A40-99A5-192A7EBDD732}" type="slidenum">
              <a:rPr lang="en-US"/>
              <a:pPr>
                <a:defRPr/>
              </a:pPr>
              <a:t>54</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Environmental &amp; Transit Services</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380,140</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397,906</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Decrease 		      $      (17,766)</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Decrease 		                (4.5%)</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 various minor line item account reductions</a:t>
            </a:r>
          </a:p>
          <a:p>
            <a:pPr eaLnBrk="1" hangingPunct="1">
              <a:lnSpc>
                <a:spcPct val="80000"/>
              </a:lnSpc>
              <a:buFont typeface="Wingdings" pitchFamily="2" charset="2"/>
              <a:buNone/>
              <a:defRPr/>
            </a:pPr>
            <a:endParaRPr lang="en-US" sz="2200" b="1" dirty="0" smtClean="0">
              <a:latin typeface="Tahoma" pitchFamily="34" charset="0"/>
            </a:endParaRPr>
          </a:p>
        </p:txBody>
      </p:sp>
      <p:sp>
        <p:nvSpPr>
          <p:cNvPr id="57349"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57350"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57351"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57352"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a:t>
            </a:r>
          </a:p>
        </p:txBody>
      </p:sp>
      <p:sp>
        <p:nvSpPr>
          <p:cNvPr id="58371" name="Rectangle 3"/>
          <p:cNvSpPr>
            <a:spLocks noGrp="1" noChangeArrowheads="1"/>
          </p:cNvSpPr>
          <p:nvPr>
            <p:ph type="body" idx="4294967295"/>
          </p:nvPr>
        </p:nvSpPr>
        <p:spPr>
          <a:noFill/>
        </p:spPr>
        <p:txBody>
          <a:bodyPr/>
          <a:lstStyle/>
          <a:p>
            <a:pPr>
              <a:lnSpc>
                <a:spcPct val="90000"/>
              </a:lnSpc>
            </a:pPr>
            <a:r>
              <a:rPr lang="en-US" sz="2800" smtClean="0">
                <a:effectLst/>
                <a:latin typeface="Tahoma" pitchFamily="34" charset="0"/>
              </a:rPr>
              <a:t>Environmental &amp; Transit Services:</a:t>
            </a:r>
          </a:p>
          <a:p>
            <a:pPr lvl="1">
              <a:lnSpc>
                <a:spcPct val="90000"/>
              </a:lnSpc>
            </a:pPr>
            <a:r>
              <a:rPr lang="en-US" sz="2400" smtClean="0">
                <a:effectLst/>
                <a:latin typeface="Tahoma" pitchFamily="34" charset="0"/>
              </a:rPr>
              <a:t>Initiated creation of Community Choice Aggregation (CCA) program to decrease electrical costs for Town residents</a:t>
            </a:r>
          </a:p>
          <a:p>
            <a:pPr lvl="1">
              <a:lnSpc>
                <a:spcPct val="90000"/>
              </a:lnSpc>
            </a:pPr>
            <a:r>
              <a:rPr lang="en-US" sz="2400" smtClean="0">
                <a:effectLst/>
                <a:latin typeface="Tahoma" pitchFamily="34" charset="0"/>
              </a:rPr>
              <a:t>Operated a Shred-fest for Town residents serving 148 households shredding 384 boxes of documents</a:t>
            </a:r>
          </a:p>
          <a:p>
            <a:pPr lvl="1">
              <a:lnSpc>
                <a:spcPct val="90000"/>
              </a:lnSpc>
            </a:pPr>
            <a:r>
              <a:rPr lang="en-US" sz="2400" smtClean="0">
                <a:effectLst/>
                <a:latin typeface="Tahoma" pitchFamily="34" charset="0"/>
              </a:rPr>
              <a:t>Recognized two TOAV businesses for Green Spirit Award</a:t>
            </a:r>
          </a:p>
          <a:p>
            <a:pPr lvl="1">
              <a:lnSpc>
                <a:spcPct val="90000"/>
              </a:lnSpc>
            </a:pPr>
            <a:r>
              <a:rPr lang="en-US" sz="2400" smtClean="0">
                <a:effectLst/>
                <a:latin typeface="Tahoma" pitchFamily="34" charset="0"/>
              </a:rPr>
              <a:t>Sponsored Greener Way of Life program</a:t>
            </a:r>
          </a:p>
        </p:txBody>
      </p:sp>
      <p:pic>
        <p:nvPicPr>
          <p:cNvPr id="58372"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49B8B5D-98C0-43E1-A203-96A62B5AF94A}" type="slidenum">
              <a:rPr lang="en-US"/>
              <a:pPr>
                <a:defRPr/>
              </a:pPr>
              <a:t>56</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Code Enforcement</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1,045,454</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1,018,381</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Increase 		      $       27,073</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Increase 		                2.7%</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a:t>
            </a:r>
          </a:p>
          <a:p>
            <a:pPr eaLnBrk="1" hangingPunct="1">
              <a:lnSpc>
                <a:spcPct val="80000"/>
              </a:lnSpc>
              <a:buFont typeface="Wingdings" pitchFamily="2" charset="2"/>
              <a:buNone/>
              <a:defRPr/>
            </a:pPr>
            <a:endParaRPr lang="en-US" sz="2200" b="1" dirty="0" smtClean="0">
              <a:latin typeface="Tahoma" pitchFamily="34" charset="0"/>
            </a:endParaRPr>
          </a:p>
        </p:txBody>
      </p:sp>
      <p:sp>
        <p:nvSpPr>
          <p:cNvPr id="59397"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59398"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59399"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59400"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a:t>
            </a:r>
          </a:p>
        </p:txBody>
      </p:sp>
      <p:sp>
        <p:nvSpPr>
          <p:cNvPr id="60419" name="Rectangle 3"/>
          <p:cNvSpPr>
            <a:spLocks noGrp="1" noChangeArrowheads="1"/>
          </p:cNvSpPr>
          <p:nvPr>
            <p:ph type="body" idx="4294967295"/>
          </p:nvPr>
        </p:nvSpPr>
        <p:spPr>
          <a:noFill/>
        </p:spPr>
        <p:txBody>
          <a:bodyPr/>
          <a:lstStyle/>
          <a:p>
            <a:pPr>
              <a:lnSpc>
                <a:spcPct val="90000"/>
              </a:lnSpc>
            </a:pPr>
            <a:r>
              <a:rPr lang="en-US" sz="2800" smtClean="0">
                <a:effectLst/>
                <a:latin typeface="Tahoma" pitchFamily="34" charset="0"/>
              </a:rPr>
              <a:t>Code Enforcement:</a:t>
            </a:r>
          </a:p>
          <a:p>
            <a:pPr lvl="1">
              <a:lnSpc>
                <a:spcPct val="90000"/>
              </a:lnSpc>
            </a:pPr>
            <a:r>
              <a:rPr lang="en-US" sz="2000" smtClean="0">
                <a:effectLst/>
                <a:latin typeface="Tahoma" pitchFamily="34" charset="0"/>
              </a:rPr>
              <a:t>Achieved 72% reduction in graffiti over last five years </a:t>
            </a:r>
          </a:p>
          <a:p>
            <a:pPr lvl="1">
              <a:lnSpc>
                <a:spcPct val="90000"/>
              </a:lnSpc>
            </a:pPr>
            <a:r>
              <a:rPr lang="en-US" sz="2000" smtClean="0">
                <a:effectLst/>
                <a:latin typeface="Tahoma" pitchFamily="34" charset="0"/>
              </a:rPr>
              <a:t>Increased trash collected (178,740 pounds) at clean up events provided to residents at no cost</a:t>
            </a:r>
          </a:p>
          <a:p>
            <a:pPr lvl="1">
              <a:lnSpc>
                <a:spcPct val="90000"/>
              </a:lnSpc>
            </a:pPr>
            <a:r>
              <a:rPr lang="en-US" sz="2000" smtClean="0">
                <a:effectLst/>
                <a:latin typeface="Tahoma" pitchFamily="34" charset="0"/>
              </a:rPr>
              <a:t>Successfully implemented paperless processes reducing printed pages by 65-75,000</a:t>
            </a:r>
          </a:p>
          <a:p>
            <a:pPr lvl="1">
              <a:lnSpc>
                <a:spcPct val="90000"/>
              </a:lnSpc>
            </a:pPr>
            <a:r>
              <a:rPr lang="en-US" sz="2000" smtClean="0">
                <a:effectLst/>
                <a:latin typeface="Tahoma" pitchFamily="34" charset="0"/>
              </a:rPr>
              <a:t>5,750 cases opened, 71% proactively </a:t>
            </a:r>
          </a:p>
          <a:p>
            <a:pPr lvl="1">
              <a:lnSpc>
                <a:spcPct val="90000"/>
              </a:lnSpc>
            </a:pPr>
            <a:r>
              <a:rPr lang="en-US" sz="2000" smtClean="0">
                <a:effectLst/>
                <a:latin typeface="Tahoma" pitchFamily="34" charset="0"/>
              </a:rPr>
              <a:t>3,086 tires collected using Tire Amnesty and Tire Clean-up grants</a:t>
            </a:r>
          </a:p>
          <a:p>
            <a:pPr lvl="1">
              <a:lnSpc>
                <a:spcPct val="90000"/>
              </a:lnSpc>
            </a:pPr>
            <a:r>
              <a:rPr lang="en-US" sz="2000" smtClean="0">
                <a:effectLst/>
                <a:latin typeface="Tahoma" pitchFamily="34" charset="0"/>
              </a:rPr>
              <a:t>Work with property owners to obtain more voluntary compliance </a:t>
            </a:r>
          </a:p>
          <a:p>
            <a:pPr lvl="1">
              <a:lnSpc>
                <a:spcPct val="90000"/>
              </a:lnSpc>
            </a:pPr>
            <a:endParaRPr lang="en-US" sz="2400" smtClean="0">
              <a:effectLst/>
              <a:latin typeface="Tahoma" pitchFamily="34" charset="0"/>
            </a:endParaRPr>
          </a:p>
        </p:txBody>
      </p:sp>
      <p:pic>
        <p:nvPicPr>
          <p:cNvPr id="60420"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28639E0-A1DB-4D63-BA34-13F79B2217BB}" type="slidenum">
              <a:rPr lang="en-US"/>
              <a:pPr>
                <a:defRPr/>
              </a:pPr>
              <a:t>58</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Public Works</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$21,971,659</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21,362,409</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Increase 		      $     609,250</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Increase 		                2.9%</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 annual contract cost increases for tipping fees, sewage treatment. Includes appropriations for Street Maintenance Fund, Wastewater (Sewer) Fund, Waste Management (Solid Waste) Fund</a:t>
            </a:r>
          </a:p>
        </p:txBody>
      </p:sp>
      <p:sp>
        <p:nvSpPr>
          <p:cNvPr id="61445"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61446"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61447"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61448"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a:t>
            </a:r>
          </a:p>
        </p:txBody>
      </p:sp>
      <p:sp>
        <p:nvSpPr>
          <p:cNvPr id="62467"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Public Works:</a:t>
            </a:r>
          </a:p>
          <a:p>
            <a:pPr lvl="1">
              <a:lnSpc>
                <a:spcPct val="90000"/>
              </a:lnSpc>
            </a:pPr>
            <a:r>
              <a:rPr lang="en-US" sz="2000" smtClean="0">
                <a:effectLst/>
                <a:latin typeface="Tahoma" pitchFamily="34" charset="0"/>
              </a:rPr>
              <a:t>Performed wet-well bypassing and cleaning at all 9 lift stations</a:t>
            </a:r>
          </a:p>
          <a:p>
            <a:pPr lvl="1">
              <a:lnSpc>
                <a:spcPct val="90000"/>
              </a:lnSpc>
            </a:pPr>
            <a:r>
              <a:rPr lang="en-US" sz="2000" smtClean="0">
                <a:effectLst/>
                <a:latin typeface="Tahoma" pitchFamily="34" charset="0"/>
              </a:rPr>
              <a:t>Replaced or repaired 6 sections of roadway</a:t>
            </a:r>
          </a:p>
          <a:p>
            <a:pPr lvl="1">
              <a:lnSpc>
                <a:spcPct val="90000"/>
              </a:lnSpc>
            </a:pPr>
            <a:r>
              <a:rPr lang="en-US" sz="2000" smtClean="0">
                <a:effectLst/>
                <a:latin typeface="Tahoma" pitchFamily="34" charset="0"/>
              </a:rPr>
              <a:t>Continued sewer manhole rehabilitation project (yr3 of 7)</a:t>
            </a:r>
          </a:p>
          <a:p>
            <a:pPr lvl="1">
              <a:lnSpc>
                <a:spcPct val="90000"/>
              </a:lnSpc>
            </a:pPr>
            <a:r>
              <a:rPr lang="en-US" sz="2000" smtClean="0">
                <a:effectLst/>
                <a:latin typeface="Tahoma" pitchFamily="34" charset="0"/>
              </a:rPr>
              <a:t>Installed new motors at Kissel and AD# 3A2 sewer lift stations and repaired motor at AD# 3A1 station</a:t>
            </a:r>
          </a:p>
          <a:p>
            <a:pPr lvl="1">
              <a:lnSpc>
                <a:spcPct val="90000"/>
              </a:lnSpc>
            </a:pPr>
            <a:r>
              <a:rPr lang="en-US" sz="2000" smtClean="0">
                <a:effectLst/>
                <a:latin typeface="Tahoma" pitchFamily="34" charset="0"/>
              </a:rPr>
              <a:t>Conserved water at parks and landscape districts in compliance with State mandates</a:t>
            </a:r>
          </a:p>
          <a:p>
            <a:pPr lvl="1">
              <a:lnSpc>
                <a:spcPct val="90000"/>
              </a:lnSpc>
            </a:pPr>
            <a:r>
              <a:rPr lang="en-US" sz="2000" smtClean="0">
                <a:effectLst/>
                <a:latin typeface="Tahoma" pitchFamily="34" charset="0"/>
              </a:rPr>
              <a:t>Approx. 125 local drainage structures inspected and cleaned</a:t>
            </a:r>
          </a:p>
          <a:p>
            <a:pPr lvl="1">
              <a:lnSpc>
                <a:spcPct val="90000"/>
              </a:lnSpc>
            </a:pPr>
            <a:r>
              <a:rPr lang="en-US" sz="2000" smtClean="0">
                <a:effectLst/>
                <a:latin typeface="Tahoma" pitchFamily="34" charset="0"/>
              </a:rPr>
              <a:t>Approx. 150 roadway signs replaced/installed</a:t>
            </a:r>
          </a:p>
        </p:txBody>
      </p:sp>
      <p:pic>
        <p:nvPicPr>
          <p:cNvPr id="6246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noFill/>
        </p:spPr>
        <p:txBody>
          <a:bodyPr/>
          <a:lstStyle/>
          <a:p>
            <a:r>
              <a:rPr lang="en-US" sz="3400" smtClean="0">
                <a:effectLst/>
                <a:latin typeface="Tahoma" pitchFamily="34" charset="0"/>
              </a:rPr>
              <a:t>Challenges Faced in Developing FY16-17 Proposed Budget</a:t>
            </a:r>
          </a:p>
        </p:txBody>
      </p:sp>
      <p:sp>
        <p:nvSpPr>
          <p:cNvPr id="17411" name="Rectangle 3"/>
          <p:cNvSpPr>
            <a:spLocks noGrp="1" noChangeArrowheads="1"/>
          </p:cNvSpPr>
          <p:nvPr>
            <p:ph type="body" idx="4294967295"/>
          </p:nvPr>
        </p:nvSpPr>
        <p:spPr>
          <a:noFill/>
        </p:spPr>
        <p:txBody>
          <a:bodyPr/>
          <a:lstStyle/>
          <a:p>
            <a:pPr>
              <a:lnSpc>
                <a:spcPct val="90000"/>
              </a:lnSpc>
            </a:pPr>
            <a:r>
              <a:rPr lang="en-US" sz="2600" smtClean="0">
                <a:effectLst/>
                <a:latin typeface="Tahoma" pitchFamily="34" charset="0"/>
              </a:rPr>
              <a:t>Gap between community “expectations” and “financial reality” has gradually widened over past several years.</a:t>
            </a:r>
          </a:p>
          <a:p>
            <a:pPr lvl="1">
              <a:lnSpc>
                <a:spcPct val="90000"/>
              </a:lnSpc>
            </a:pPr>
            <a:r>
              <a:rPr lang="en-US" sz="2200" smtClean="0">
                <a:effectLst/>
                <a:latin typeface="Tahoma" pitchFamily="34" charset="0"/>
              </a:rPr>
              <a:t>New programs and services added annually over last ten years</a:t>
            </a:r>
          </a:p>
          <a:p>
            <a:pPr lvl="1">
              <a:lnSpc>
                <a:spcPct val="90000"/>
              </a:lnSpc>
            </a:pPr>
            <a:r>
              <a:rPr lang="en-US" sz="2200" smtClean="0">
                <a:effectLst/>
                <a:latin typeface="Tahoma" pitchFamily="34" charset="0"/>
              </a:rPr>
              <a:t>No new revenues to fund growth in services</a:t>
            </a:r>
          </a:p>
          <a:p>
            <a:pPr lvl="1">
              <a:lnSpc>
                <a:spcPct val="90000"/>
              </a:lnSpc>
            </a:pPr>
            <a:r>
              <a:rPr lang="en-US" sz="2200" smtClean="0">
                <a:effectLst/>
                <a:latin typeface="Tahoma" pitchFamily="34" charset="0"/>
              </a:rPr>
              <a:t>Coupled with annual inflationary increases in all other expenditures</a:t>
            </a:r>
          </a:p>
          <a:p>
            <a:pPr>
              <a:lnSpc>
                <a:spcPct val="90000"/>
              </a:lnSpc>
            </a:pPr>
            <a:r>
              <a:rPr lang="en-US" sz="2600" smtClean="0">
                <a:effectLst/>
                <a:latin typeface="Tahoma" pitchFamily="34" charset="0"/>
              </a:rPr>
              <a:t>Now in sustained period of slow growth – Revenues are growing but still not keeping pace with Expenditure increases</a:t>
            </a:r>
          </a:p>
        </p:txBody>
      </p:sp>
      <p:pic>
        <p:nvPicPr>
          <p:cNvPr id="17412"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AC4271-A7B1-4B25-8370-1DA9F569D38B}" type="slidenum">
              <a:rPr lang="en-US"/>
              <a:pPr>
                <a:defRPr/>
              </a:pPr>
              <a:t>60</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Parks and Recreation</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3,176,403</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3,220,538</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of decrease 		      $     (44,135)</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decrease 		               (1.4%)</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 various minor line item account decreases </a:t>
            </a:r>
          </a:p>
          <a:p>
            <a:pPr eaLnBrk="1" hangingPunct="1">
              <a:lnSpc>
                <a:spcPct val="80000"/>
              </a:lnSpc>
              <a:buFont typeface="Wingdings" pitchFamily="2" charset="2"/>
              <a:buNone/>
              <a:defRPr/>
            </a:pPr>
            <a:endParaRPr lang="en-US" sz="2200" b="1" dirty="0" smtClean="0">
              <a:latin typeface="Tahoma" pitchFamily="34" charset="0"/>
            </a:endParaRPr>
          </a:p>
        </p:txBody>
      </p:sp>
      <p:sp>
        <p:nvSpPr>
          <p:cNvPr id="63493"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63494"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63495"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63496"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a:t>
            </a:r>
          </a:p>
        </p:txBody>
      </p:sp>
      <p:sp>
        <p:nvSpPr>
          <p:cNvPr id="166915" name="Rectangle 3"/>
          <p:cNvSpPr>
            <a:spLocks noGrp="1" noChangeArrowheads="1"/>
          </p:cNvSpPr>
          <p:nvPr>
            <p:ph type="body" idx="4294967295"/>
          </p:nvPr>
        </p:nvSpPr>
        <p:spPr/>
        <p:txBody>
          <a:bodyPr/>
          <a:lstStyle/>
          <a:p>
            <a:pPr>
              <a:lnSpc>
                <a:spcPct val="80000"/>
              </a:lnSpc>
              <a:defRPr/>
            </a:pPr>
            <a:r>
              <a:rPr lang="en-US" sz="2800" dirty="0" smtClean="0">
                <a:effectLst/>
                <a:latin typeface="Tahoma" pitchFamily="34" charset="0"/>
              </a:rPr>
              <a:t>Parks and Recreation:</a:t>
            </a:r>
          </a:p>
          <a:p>
            <a:pPr lvl="1">
              <a:lnSpc>
                <a:spcPct val="80000"/>
              </a:lnSpc>
              <a:defRPr/>
            </a:pPr>
            <a:r>
              <a:rPr lang="en-US" sz="2250" dirty="0" smtClean="0"/>
              <a:t>Replaced lighting in mini-gym and main gymnasium.</a:t>
            </a:r>
          </a:p>
          <a:p>
            <a:pPr lvl="1">
              <a:lnSpc>
                <a:spcPct val="80000"/>
              </a:lnSpc>
              <a:defRPr/>
            </a:pPr>
            <a:r>
              <a:rPr lang="en-US" sz="2250" dirty="0" smtClean="0"/>
              <a:t>Hosted 6 large scale soccer tournaments at Lenny Brewster Sports Center.</a:t>
            </a:r>
          </a:p>
          <a:p>
            <a:pPr lvl="1">
              <a:lnSpc>
                <a:spcPct val="80000"/>
              </a:lnSpc>
              <a:defRPr/>
            </a:pPr>
            <a:r>
              <a:rPr lang="en-US" sz="2250" dirty="0" smtClean="0"/>
              <a:t>Installed outdoor exercise equipment and basketball court at Mendel Park. </a:t>
            </a:r>
          </a:p>
          <a:p>
            <a:pPr lvl="1">
              <a:lnSpc>
                <a:spcPct val="80000"/>
              </a:lnSpc>
              <a:defRPr/>
            </a:pPr>
            <a:r>
              <a:rPr lang="en-US" sz="2250" dirty="0" smtClean="0"/>
              <a:t>Continued increased participation in Teen Art Festival to include more than 400 entries</a:t>
            </a:r>
          </a:p>
          <a:p>
            <a:pPr lvl="1">
              <a:lnSpc>
                <a:spcPct val="80000"/>
              </a:lnSpc>
              <a:defRPr/>
            </a:pPr>
            <a:r>
              <a:rPr lang="en-US" sz="2250" dirty="0" smtClean="0"/>
              <a:t>Initiate implementation of online registration program.</a:t>
            </a:r>
          </a:p>
          <a:p>
            <a:pPr lvl="1">
              <a:lnSpc>
                <a:spcPct val="80000"/>
              </a:lnSpc>
              <a:defRPr/>
            </a:pPr>
            <a:r>
              <a:rPr lang="en-US" sz="2250" dirty="0" smtClean="0"/>
              <a:t>Partner with local non-profits to host multiple aquatic events</a:t>
            </a:r>
          </a:p>
        </p:txBody>
      </p:sp>
      <p:pic>
        <p:nvPicPr>
          <p:cNvPr id="64516"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3E7C8F0-878B-4F08-99EF-982C14E87C42}" type="slidenum">
              <a:rPr lang="en-US"/>
              <a:pPr>
                <a:defRPr/>
              </a:pPr>
              <a:t>62</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Community Development</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1,355,072</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1,441,379</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Decrease 		      $      (86,307)</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Decrease 		               (6.0%)</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 decreased grant funding</a:t>
            </a:r>
          </a:p>
          <a:p>
            <a:pPr eaLnBrk="1" hangingPunct="1">
              <a:lnSpc>
                <a:spcPct val="80000"/>
              </a:lnSpc>
              <a:buFont typeface="Wingdings" pitchFamily="2" charset="2"/>
              <a:buNone/>
              <a:defRPr/>
            </a:pPr>
            <a:endParaRPr lang="en-US" sz="2200" b="1" dirty="0" smtClean="0">
              <a:latin typeface="Tahoma" pitchFamily="34" charset="0"/>
            </a:endParaRPr>
          </a:p>
        </p:txBody>
      </p:sp>
      <p:sp>
        <p:nvSpPr>
          <p:cNvPr id="65541"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65542"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65543"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65544"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a:t>
            </a:r>
          </a:p>
        </p:txBody>
      </p:sp>
      <p:sp>
        <p:nvSpPr>
          <p:cNvPr id="66563"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Community Development:</a:t>
            </a:r>
          </a:p>
          <a:p>
            <a:pPr lvl="1">
              <a:lnSpc>
                <a:spcPct val="90000"/>
              </a:lnSpc>
            </a:pPr>
            <a:r>
              <a:rPr lang="en-US" sz="2000" smtClean="0">
                <a:effectLst/>
                <a:latin typeface="Tahoma" pitchFamily="34" charset="0"/>
              </a:rPr>
              <a:t>Entitled over 400 single-family residential lots</a:t>
            </a:r>
          </a:p>
          <a:p>
            <a:pPr lvl="1">
              <a:lnSpc>
                <a:spcPct val="90000"/>
              </a:lnSpc>
            </a:pPr>
            <a:r>
              <a:rPr lang="en-US" sz="2000" smtClean="0">
                <a:effectLst/>
                <a:latin typeface="Tahoma" pitchFamily="34" charset="0"/>
              </a:rPr>
              <a:t>Continuing update of Multi-species habitat conservation plan</a:t>
            </a:r>
          </a:p>
          <a:p>
            <a:pPr lvl="1">
              <a:lnSpc>
                <a:spcPct val="90000"/>
              </a:lnSpc>
            </a:pPr>
            <a:r>
              <a:rPr lang="en-US" sz="2000" smtClean="0">
                <a:effectLst/>
                <a:latin typeface="Tahoma" pitchFamily="34" charset="0"/>
              </a:rPr>
              <a:t>Provided assistance to 25 low-income individuals and families needing critical home repairs</a:t>
            </a:r>
          </a:p>
          <a:p>
            <a:pPr lvl="1">
              <a:lnSpc>
                <a:spcPct val="90000"/>
              </a:lnSpc>
            </a:pPr>
            <a:r>
              <a:rPr lang="en-US" sz="2000" smtClean="0">
                <a:effectLst/>
                <a:latin typeface="Tahoma" pitchFamily="34" charset="0"/>
              </a:rPr>
              <a:t>Continued pursuit of CEQA compliance for project Jupiter</a:t>
            </a:r>
          </a:p>
          <a:p>
            <a:pPr lvl="1">
              <a:lnSpc>
                <a:spcPct val="90000"/>
              </a:lnSpc>
            </a:pPr>
            <a:r>
              <a:rPr lang="en-US" sz="2000" smtClean="0">
                <a:effectLst/>
                <a:latin typeface="Tahoma" pitchFamily="34" charset="0"/>
              </a:rPr>
              <a:t>Completed CEQA process for Liberty acquistion</a:t>
            </a:r>
          </a:p>
          <a:p>
            <a:pPr lvl="1">
              <a:lnSpc>
                <a:spcPct val="90000"/>
              </a:lnSpc>
            </a:pPr>
            <a:r>
              <a:rPr lang="en-US" sz="2000" smtClean="0">
                <a:effectLst/>
                <a:latin typeface="Tahoma" pitchFamily="34" charset="0"/>
              </a:rPr>
              <a:t>Administered the servicing of 350 housing loans that assisted low income residents with home purchases or rehabilitation of owner-occupied homes</a:t>
            </a:r>
          </a:p>
          <a:p>
            <a:pPr lvl="1">
              <a:lnSpc>
                <a:spcPct val="90000"/>
              </a:lnSpc>
            </a:pPr>
            <a:endParaRPr lang="en-US" sz="2000" smtClean="0">
              <a:effectLst/>
              <a:latin typeface="Tahoma" pitchFamily="34" charset="0"/>
            </a:endParaRPr>
          </a:p>
        </p:txBody>
      </p:sp>
      <p:pic>
        <p:nvPicPr>
          <p:cNvPr id="66564"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EACE10-F55F-4E1F-9B9E-BD0515A98F1F}" type="slidenum">
              <a:rPr lang="en-US"/>
              <a:pPr>
                <a:defRPr/>
              </a:pPr>
              <a:t>64</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dirty="0" smtClean="0">
                <a:solidFill>
                  <a:schemeClr val="tx1"/>
                </a:solidFill>
                <a:latin typeface="+mj-lt"/>
              </a:rPr>
              <a:t>Department/Program</a:t>
            </a:r>
            <a:br>
              <a:rPr lang="en-US" sz="3600" i="1" dirty="0" smtClean="0">
                <a:solidFill>
                  <a:schemeClr val="tx1"/>
                </a:solidFill>
                <a:latin typeface="+mj-lt"/>
              </a:rPr>
            </a:br>
            <a:r>
              <a:rPr lang="en-US" sz="3600" i="1" dirty="0" smtClean="0">
                <a:solidFill>
                  <a:schemeClr val="tx1"/>
                </a:solidFill>
                <a:latin typeface="+mj-lt"/>
              </a:rPr>
              <a:t>Appropriations</a:t>
            </a:r>
            <a:endParaRPr lang="en-US" sz="3200" i="1" dirty="0">
              <a:solidFill>
                <a:schemeClr val="tx1"/>
              </a:solidFill>
              <a:latin typeface="+mj-lt"/>
            </a:endParaRP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dirty="0" smtClean="0">
              <a:latin typeface="Tahoma" pitchFamily="34" charset="0"/>
            </a:endParaRPr>
          </a:p>
          <a:p>
            <a:pPr eaLnBrk="1" hangingPunct="1">
              <a:lnSpc>
                <a:spcPct val="80000"/>
              </a:lnSpc>
              <a:buFont typeface="Wingdings" pitchFamily="2" charset="2"/>
              <a:buNone/>
              <a:defRPr/>
            </a:pPr>
            <a:r>
              <a:rPr lang="en-US" sz="2400" b="1" u="sng" dirty="0" smtClean="0">
                <a:latin typeface="Tahoma" pitchFamily="34" charset="0"/>
              </a:rPr>
              <a:t>Economic Development</a:t>
            </a:r>
            <a:r>
              <a:rPr lang="en-US" sz="20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FY 16-17 Appropriations	      $     105,750</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FY 15-16 Prop. </a:t>
            </a:r>
            <a:r>
              <a:rPr lang="en-US" sz="2200" b="1" dirty="0" err="1" smtClean="0">
                <a:latin typeface="Tahoma" pitchFamily="34" charset="0"/>
              </a:rPr>
              <a:t>Approp</a:t>
            </a:r>
            <a:r>
              <a:rPr lang="en-US" sz="2200" b="1" dirty="0" smtClean="0">
                <a:latin typeface="Tahoma" pitchFamily="34" charset="0"/>
              </a:rPr>
              <a:t>.	                        107,945</a:t>
            </a:r>
          </a:p>
          <a:p>
            <a:pPr eaLnBrk="1" hangingPunct="1">
              <a:lnSpc>
                <a:spcPct val="80000"/>
              </a:lnSpc>
              <a:buFont typeface="Wingdings" pitchFamily="2" charset="2"/>
              <a:buNone/>
              <a:defRPr/>
            </a:pPr>
            <a:r>
              <a:rPr lang="en-US" sz="2200" b="1" dirty="0" smtClean="0">
                <a:latin typeface="Tahoma" pitchFamily="34" charset="0"/>
              </a:rPr>
              <a:t>	</a:t>
            </a:r>
          </a:p>
          <a:p>
            <a:pPr eaLnBrk="1" hangingPunct="1">
              <a:lnSpc>
                <a:spcPct val="80000"/>
              </a:lnSpc>
              <a:buFont typeface="Wingdings" pitchFamily="2" charset="2"/>
              <a:buNone/>
              <a:defRPr/>
            </a:pPr>
            <a:r>
              <a:rPr lang="en-US" sz="2200" b="1" dirty="0" smtClean="0">
                <a:latin typeface="Tahoma" pitchFamily="34" charset="0"/>
              </a:rPr>
              <a:t>	Amount Decrease 		      $       (2,195)</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2200" b="1" dirty="0" smtClean="0">
                <a:latin typeface="Tahoma" pitchFamily="34" charset="0"/>
              </a:rPr>
              <a:t>	Percent  Decrease 		               (2.0%)</a:t>
            </a:r>
          </a:p>
          <a:p>
            <a:pPr eaLnBrk="1" hangingPunct="1">
              <a:lnSpc>
                <a:spcPct val="80000"/>
              </a:lnSpc>
              <a:buFont typeface="Wingdings" pitchFamily="2" charset="2"/>
              <a:buNone/>
              <a:defRPr/>
            </a:pPr>
            <a:endParaRPr lang="en-US" sz="2200" b="1" dirty="0" smtClean="0">
              <a:latin typeface="Tahoma" pitchFamily="34" charset="0"/>
            </a:endParaRPr>
          </a:p>
          <a:p>
            <a:pPr eaLnBrk="1" hangingPunct="1">
              <a:lnSpc>
                <a:spcPct val="80000"/>
              </a:lnSpc>
              <a:buFont typeface="Wingdings" pitchFamily="2" charset="2"/>
              <a:buNone/>
              <a:defRPr/>
            </a:pPr>
            <a:r>
              <a:rPr lang="en-US" sz="1600" b="1" dirty="0" smtClean="0">
                <a:latin typeface="Tahoma" pitchFamily="34" charset="0"/>
              </a:rPr>
              <a:t>Key changes: Increased benefit contract costs, various minor line item reductions</a:t>
            </a:r>
          </a:p>
          <a:p>
            <a:pPr eaLnBrk="1" hangingPunct="1">
              <a:lnSpc>
                <a:spcPct val="80000"/>
              </a:lnSpc>
              <a:buFont typeface="Wingdings" pitchFamily="2" charset="2"/>
              <a:buNone/>
              <a:defRPr/>
            </a:pPr>
            <a:endParaRPr lang="en-US" sz="2200" b="1" dirty="0" smtClean="0">
              <a:latin typeface="Tahoma" pitchFamily="34" charset="0"/>
            </a:endParaRPr>
          </a:p>
        </p:txBody>
      </p:sp>
      <p:sp>
        <p:nvSpPr>
          <p:cNvPr id="67589" name="Line 4"/>
          <p:cNvSpPr>
            <a:spLocks noChangeShapeType="1"/>
          </p:cNvSpPr>
          <p:nvPr/>
        </p:nvSpPr>
        <p:spPr bwMode="auto">
          <a:xfrm>
            <a:off x="6096000" y="38862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67590" name="Line 5"/>
          <p:cNvSpPr>
            <a:spLocks noChangeShapeType="1"/>
          </p:cNvSpPr>
          <p:nvPr/>
        </p:nvSpPr>
        <p:spPr bwMode="auto">
          <a:xfrm>
            <a:off x="6096000" y="45720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67591" name="Line 6"/>
          <p:cNvSpPr>
            <a:spLocks noChangeShapeType="1"/>
          </p:cNvSpPr>
          <p:nvPr/>
        </p:nvSpPr>
        <p:spPr bwMode="auto">
          <a:xfrm>
            <a:off x="6096000" y="5257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67592"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pPr>
              <a:defRPr/>
            </a:pPr>
            <a:r>
              <a:rPr lang="en-US" sz="3600" i="1" dirty="0" smtClean="0">
                <a:latin typeface="Tahoma" pitchFamily="34" charset="0"/>
              </a:rPr>
              <a:t>DEPARTMENT/PROGRAM HIGHLIGHTS</a:t>
            </a:r>
          </a:p>
        </p:txBody>
      </p:sp>
      <p:sp>
        <p:nvSpPr>
          <p:cNvPr id="68611"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Economic Development</a:t>
            </a:r>
            <a:r>
              <a:rPr lang="en-US" sz="2800" smtClean="0">
                <a:effectLst/>
                <a:latin typeface="Tahoma" pitchFamily="34" charset="0"/>
              </a:rPr>
              <a:t>:</a:t>
            </a:r>
          </a:p>
          <a:p>
            <a:pPr lvl="1">
              <a:lnSpc>
                <a:spcPct val="90000"/>
              </a:lnSpc>
            </a:pPr>
            <a:r>
              <a:rPr lang="en-US" sz="2000" smtClean="0">
                <a:effectLst/>
                <a:latin typeface="Tahoma" pitchFamily="34" charset="0"/>
              </a:rPr>
              <a:t>Successfully attracted 1.3 million square feet distribution center</a:t>
            </a:r>
          </a:p>
          <a:p>
            <a:pPr lvl="1">
              <a:lnSpc>
                <a:spcPct val="90000"/>
              </a:lnSpc>
            </a:pPr>
            <a:r>
              <a:rPr lang="en-US" sz="2000" smtClean="0">
                <a:effectLst/>
                <a:latin typeface="Tahoma" pitchFamily="34" charset="0"/>
              </a:rPr>
              <a:t>Approved funding agreement for regional street improvements adjacent to distribution center</a:t>
            </a:r>
          </a:p>
          <a:p>
            <a:pPr lvl="1">
              <a:lnSpc>
                <a:spcPct val="90000"/>
              </a:lnSpc>
            </a:pPr>
            <a:r>
              <a:rPr lang="en-US" sz="2000" smtClean="0">
                <a:effectLst/>
                <a:latin typeface="Tahoma" pitchFamily="34" charset="0"/>
              </a:rPr>
              <a:t>Promoted Apple Valley to key industrial site selectors via direct contact and site tours</a:t>
            </a:r>
          </a:p>
          <a:p>
            <a:pPr lvl="1">
              <a:lnSpc>
                <a:spcPct val="90000"/>
              </a:lnSpc>
            </a:pPr>
            <a:r>
              <a:rPr lang="en-US" sz="2000" smtClean="0">
                <a:effectLst/>
                <a:latin typeface="Tahoma" pitchFamily="34" charset="0"/>
              </a:rPr>
              <a:t>Helped attract new commercial retailers such as Jimmy John’s Subs, Salon 18 Suites, Off the Grid Brewery, etc. </a:t>
            </a:r>
          </a:p>
          <a:p>
            <a:pPr lvl="1">
              <a:lnSpc>
                <a:spcPct val="90000"/>
              </a:lnSpc>
            </a:pPr>
            <a:r>
              <a:rPr lang="en-US" sz="2000" smtClean="0">
                <a:effectLst/>
                <a:latin typeface="Tahoma" pitchFamily="34" charset="0"/>
              </a:rPr>
              <a:t>Started Business Visitation Program</a:t>
            </a:r>
          </a:p>
          <a:p>
            <a:pPr lvl="1">
              <a:lnSpc>
                <a:spcPct val="90000"/>
              </a:lnSpc>
            </a:pPr>
            <a:r>
              <a:rPr lang="en-US" sz="2000" smtClean="0">
                <a:effectLst/>
                <a:latin typeface="Tahoma" pitchFamily="34" charset="0"/>
              </a:rPr>
              <a:t>Developed leads from ICSC conference</a:t>
            </a:r>
          </a:p>
          <a:p>
            <a:pPr lvl="1">
              <a:lnSpc>
                <a:spcPct val="90000"/>
              </a:lnSpc>
            </a:pPr>
            <a:r>
              <a:rPr lang="en-US" sz="2000" smtClean="0">
                <a:effectLst/>
                <a:latin typeface="Tahoma" pitchFamily="34" charset="0"/>
              </a:rPr>
              <a:t>Helped lead marketing partnership Opportunity High Desert partnership  </a:t>
            </a:r>
          </a:p>
        </p:txBody>
      </p:sp>
      <p:pic>
        <p:nvPicPr>
          <p:cNvPr id="68612"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2DE1A88-3589-46BE-990B-412A8984ED44}" type="slidenum">
              <a:rPr lang="en-US"/>
              <a:pPr>
                <a:defRPr/>
              </a:pPr>
              <a:t>66</a:t>
            </a:fld>
            <a:endParaRPr lang="en-US"/>
          </a:p>
        </p:txBody>
      </p:sp>
      <p:sp>
        <p:nvSpPr>
          <p:cNvPr id="636930" name="Rectangle 2"/>
          <p:cNvSpPr>
            <a:spLocks noGrp="1" noChangeArrowheads="1"/>
          </p:cNvSpPr>
          <p:nvPr>
            <p:ph type="title" idx="4294967295"/>
          </p:nvPr>
        </p:nvSpPr>
        <p:spPr>
          <a:xfrm>
            <a:off x="990600" y="457200"/>
            <a:ext cx="7391400" cy="1295400"/>
          </a:xfrm>
        </p:spPr>
        <p:txBody>
          <a:bodyPr/>
          <a:lstStyle/>
          <a:p>
            <a:pPr eaLnBrk="1" hangingPunct="1">
              <a:defRPr/>
            </a:pPr>
            <a:r>
              <a:rPr lang="en-US" sz="3600" i="1" smtClean="0">
                <a:solidFill>
                  <a:schemeClr val="tx1"/>
                </a:solidFill>
                <a:latin typeface="Tahoma" pitchFamily="34" charset="0"/>
              </a:rPr>
              <a:t>FISCAL YEAR 2016-2017 </a:t>
            </a:r>
            <a:br>
              <a:rPr lang="en-US" sz="3600" i="1" smtClean="0">
                <a:solidFill>
                  <a:schemeClr val="tx1"/>
                </a:solidFill>
                <a:latin typeface="Tahoma" pitchFamily="34" charset="0"/>
              </a:rPr>
            </a:br>
            <a:r>
              <a:rPr lang="en-US" sz="3600" i="1" smtClean="0">
                <a:solidFill>
                  <a:schemeClr val="tx1"/>
                </a:solidFill>
                <a:latin typeface="Tahoma" pitchFamily="34" charset="0"/>
              </a:rPr>
              <a:t>PROPOSED BUDGET</a:t>
            </a:r>
          </a:p>
        </p:txBody>
      </p:sp>
      <p:sp>
        <p:nvSpPr>
          <p:cNvPr id="636932" name="Rectangle 4"/>
          <p:cNvSpPr>
            <a:spLocks noChangeArrowheads="1"/>
          </p:cNvSpPr>
          <p:nvPr/>
        </p:nvSpPr>
        <p:spPr bwMode="auto">
          <a:xfrm>
            <a:off x="990600" y="1905000"/>
            <a:ext cx="7772400" cy="4343400"/>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endParaRPr lang="en-US" sz="2400" u="sng">
              <a:effectLst>
                <a:outerShdw blurRad="38100" dist="38100" dir="2700000" algn="tl">
                  <a:srgbClr val="000000"/>
                </a:outerShdw>
              </a:effectLst>
            </a:endParaRPr>
          </a:p>
          <a:p>
            <a:pPr>
              <a:spcBef>
                <a:spcPct val="20000"/>
              </a:spcBef>
              <a:buClr>
                <a:schemeClr val="hlink"/>
              </a:buClr>
              <a:buSzPct val="75000"/>
              <a:buFont typeface="Wingdings" pitchFamily="2" charset="2"/>
              <a:buChar char="Ø"/>
              <a:defRPr/>
            </a:pPr>
            <a:r>
              <a:rPr lang="en-US" sz="2400">
                <a:effectLst>
                  <a:outerShdw blurRad="38100" dist="38100" dir="2700000" algn="tl">
                    <a:srgbClr val="000000"/>
                  </a:outerShdw>
                </a:effectLst>
              </a:rPr>
              <a:t> Copies available for Public Viewing at:</a:t>
            </a:r>
          </a:p>
          <a:p>
            <a:pPr>
              <a:spcBef>
                <a:spcPct val="20000"/>
              </a:spcBef>
              <a:buClr>
                <a:schemeClr val="hlink"/>
              </a:buClr>
              <a:buSzPct val="75000"/>
              <a:buFont typeface="Wingdings" pitchFamily="2" charset="2"/>
              <a:buNone/>
              <a:defRPr/>
            </a:pPr>
            <a:r>
              <a:rPr lang="en-US" sz="2400">
                <a:effectLst>
                  <a:outerShdw blurRad="38100" dist="38100" dir="2700000" algn="tl">
                    <a:srgbClr val="000000"/>
                  </a:outerShdw>
                </a:effectLst>
              </a:rPr>
              <a:t>	- Town Clerk’s Office at 14955 Dale Evans 	Parkway (Town Hall)</a:t>
            </a:r>
          </a:p>
          <a:p>
            <a:pPr>
              <a:spcBef>
                <a:spcPct val="20000"/>
              </a:spcBef>
              <a:buClr>
                <a:schemeClr val="hlink"/>
              </a:buClr>
              <a:buSzPct val="75000"/>
              <a:buFont typeface="Wingdings" pitchFamily="2" charset="2"/>
              <a:buNone/>
              <a:defRPr/>
            </a:pPr>
            <a:endParaRPr lang="en-US" sz="2400">
              <a:effectLst>
                <a:outerShdw blurRad="38100" dist="38100" dir="2700000" algn="tl">
                  <a:srgbClr val="000000"/>
                </a:outerShdw>
              </a:effectLst>
            </a:endParaRPr>
          </a:p>
          <a:p>
            <a:pPr>
              <a:spcBef>
                <a:spcPct val="20000"/>
              </a:spcBef>
              <a:buClr>
                <a:schemeClr val="hlink"/>
              </a:buClr>
              <a:buSzPct val="75000"/>
              <a:buFont typeface="Wingdings" pitchFamily="2" charset="2"/>
              <a:buNone/>
              <a:defRPr/>
            </a:pPr>
            <a:r>
              <a:rPr lang="en-US" sz="2400">
                <a:effectLst>
                  <a:outerShdw blurRad="38100" dist="38100" dir="2700000" algn="tl">
                    <a:srgbClr val="000000"/>
                  </a:outerShdw>
                </a:effectLst>
              </a:rPr>
              <a:t>	- Town’s Website:  www.</a:t>
            </a:r>
            <a:r>
              <a:rPr lang="en-US" sz="2400" u="sng">
                <a:effectLst>
                  <a:outerShdw blurRad="38100" dist="38100" dir="2700000" algn="tl">
                    <a:srgbClr val="000000"/>
                  </a:outerShdw>
                </a:effectLst>
              </a:rPr>
              <a:t>applevalley.org</a:t>
            </a:r>
            <a:r>
              <a:rPr lang="en-US" sz="2400"/>
              <a:t> </a:t>
            </a:r>
          </a:p>
          <a:p>
            <a:pPr>
              <a:spcBef>
                <a:spcPct val="20000"/>
              </a:spcBef>
              <a:buClr>
                <a:schemeClr val="hlink"/>
              </a:buClr>
              <a:buSzPct val="75000"/>
              <a:buFont typeface="Wingdings" pitchFamily="2" charset="2"/>
              <a:buNone/>
              <a:defRPr/>
            </a:pPr>
            <a:endParaRPr lang="en-US" sz="2400"/>
          </a:p>
          <a:p>
            <a:pPr>
              <a:spcBef>
                <a:spcPct val="20000"/>
              </a:spcBef>
              <a:buClr>
                <a:schemeClr val="hlink"/>
              </a:buClr>
              <a:buSzPct val="75000"/>
              <a:buFont typeface="Wingdings" pitchFamily="2" charset="2"/>
              <a:buNone/>
              <a:defRPr/>
            </a:pPr>
            <a:r>
              <a:rPr lang="en-US" sz="2400">
                <a:effectLst>
                  <a:outerShdw blurRad="38100" dist="38100" dir="2700000" algn="tl">
                    <a:srgbClr val="000000"/>
                  </a:outerShdw>
                </a:effectLst>
              </a:rPr>
              <a:t>Additional information contact 760-240-7000</a:t>
            </a:r>
          </a:p>
        </p:txBody>
      </p:sp>
      <p:pic>
        <p:nvPicPr>
          <p:cNvPr id="69637"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36932"/>
                                        </p:tgtEl>
                                        <p:attrNameLst>
                                          <p:attrName>style.visibility</p:attrName>
                                        </p:attrNameLst>
                                      </p:cBhvr>
                                      <p:to>
                                        <p:strVal val="visible"/>
                                      </p:to>
                                    </p:set>
                                    <p:anim calcmode="lin" valueType="num">
                                      <p:cBhvr additive="base">
                                        <p:cTn id="7" dur="500" fill="hold"/>
                                        <p:tgtEl>
                                          <p:spTgt spid="636932"/>
                                        </p:tgtEl>
                                        <p:attrNameLst>
                                          <p:attrName>ppt_x</p:attrName>
                                        </p:attrNameLst>
                                      </p:cBhvr>
                                      <p:tavLst>
                                        <p:tav tm="0">
                                          <p:val>
                                            <p:strVal val="0-#ppt_w/2"/>
                                          </p:val>
                                        </p:tav>
                                        <p:tav tm="100000">
                                          <p:val>
                                            <p:strVal val="#ppt_x"/>
                                          </p:val>
                                        </p:tav>
                                      </p:tavLst>
                                    </p:anim>
                                    <p:anim calcmode="lin" valueType="num">
                                      <p:cBhvr additive="base">
                                        <p:cTn id="8" dur="500" fill="hold"/>
                                        <p:tgtEl>
                                          <p:spTgt spid="6369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9DCD95F8-1E6C-42A0-B550-DC4C7646D50C}" type="slidenum">
              <a:rPr lang="en-US"/>
              <a:pPr>
                <a:defRPr/>
              </a:pPr>
              <a:t>67</a:t>
            </a:fld>
            <a:endParaRPr lang="en-US"/>
          </a:p>
        </p:txBody>
      </p:sp>
      <p:sp>
        <p:nvSpPr>
          <p:cNvPr id="643074" name="Rectangle 2"/>
          <p:cNvSpPr>
            <a:spLocks noGrp="1" noChangeArrowheads="1"/>
          </p:cNvSpPr>
          <p:nvPr>
            <p:ph type="title" idx="4294967295"/>
          </p:nvPr>
        </p:nvSpPr>
        <p:spPr>
          <a:xfrm>
            <a:off x="990600" y="381000"/>
            <a:ext cx="7848600" cy="1447800"/>
          </a:xfrm>
        </p:spPr>
        <p:txBody>
          <a:bodyPr/>
          <a:lstStyle/>
          <a:p>
            <a:pPr eaLnBrk="1" hangingPunct="1">
              <a:defRPr/>
            </a:pPr>
            <a:r>
              <a:rPr lang="en-US" sz="3600" i="1" smtClean="0">
                <a:solidFill>
                  <a:schemeClr val="tx1"/>
                </a:solidFill>
                <a:latin typeface="Tahoma" pitchFamily="34" charset="0"/>
              </a:rPr>
              <a:t>FISCAL YEAR 2016-2017 </a:t>
            </a:r>
            <a:br>
              <a:rPr lang="en-US" sz="3600" i="1" smtClean="0">
                <a:solidFill>
                  <a:schemeClr val="tx1"/>
                </a:solidFill>
                <a:latin typeface="Tahoma" pitchFamily="34" charset="0"/>
              </a:rPr>
            </a:br>
            <a:r>
              <a:rPr lang="en-US" sz="3600" i="1" smtClean="0">
                <a:solidFill>
                  <a:schemeClr val="tx1"/>
                </a:solidFill>
                <a:latin typeface="Tahoma" pitchFamily="34" charset="0"/>
              </a:rPr>
              <a:t>PROPOSED BUDGET</a:t>
            </a:r>
          </a:p>
        </p:txBody>
      </p:sp>
      <p:sp>
        <p:nvSpPr>
          <p:cNvPr id="643076" name="Rectangle 4"/>
          <p:cNvSpPr>
            <a:spLocks noGrp="1" noChangeArrowheads="1"/>
          </p:cNvSpPr>
          <p:nvPr>
            <p:ph type="body" sz="half" idx="4294967295"/>
          </p:nvPr>
        </p:nvSpPr>
        <p:spPr>
          <a:xfrm>
            <a:off x="1674813" y="2193925"/>
            <a:ext cx="6076950" cy="3411538"/>
          </a:xfrm>
        </p:spPr>
        <p:txBody>
          <a:bodyPr/>
          <a:lstStyle/>
          <a:p>
            <a:pPr eaLnBrk="1" hangingPunct="1">
              <a:lnSpc>
                <a:spcPct val="90000"/>
              </a:lnSpc>
              <a:buSzPct val="90000"/>
              <a:buFont typeface="Wingdings" pitchFamily="2" charset="2"/>
              <a:buNone/>
              <a:defRPr/>
            </a:pPr>
            <a:endParaRPr lang="en-US" sz="2000" smtClean="0">
              <a:latin typeface="Tahoma" pitchFamily="34" charset="0"/>
            </a:endParaRPr>
          </a:p>
          <a:p>
            <a:pPr eaLnBrk="1" hangingPunct="1">
              <a:lnSpc>
                <a:spcPct val="90000"/>
              </a:lnSpc>
              <a:buSzPct val="90000"/>
              <a:buFont typeface="Wingdings" pitchFamily="2" charset="2"/>
              <a:buNone/>
              <a:defRPr/>
            </a:pPr>
            <a:endParaRPr lang="en-US" sz="2000" smtClean="0">
              <a:latin typeface="Tahoma" pitchFamily="34" charset="0"/>
            </a:endParaRPr>
          </a:p>
          <a:p>
            <a:pPr eaLnBrk="1" hangingPunct="1">
              <a:lnSpc>
                <a:spcPct val="90000"/>
              </a:lnSpc>
              <a:buSzPct val="90000"/>
              <a:buFont typeface="Wingdings" pitchFamily="2" charset="2"/>
              <a:buChar char="§"/>
              <a:defRPr/>
            </a:pPr>
            <a:r>
              <a:rPr lang="en-US" sz="2800" smtClean="0">
                <a:latin typeface="Tahoma" pitchFamily="34" charset="0"/>
              </a:rPr>
              <a:t>PUBLIC HEARING TO CONSIDER  ADOPTION OF THE FY 16-17 </a:t>
            </a:r>
          </a:p>
          <a:p>
            <a:pPr eaLnBrk="1" hangingPunct="1">
              <a:lnSpc>
                <a:spcPct val="90000"/>
              </a:lnSpc>
              <a:buSzPct val="90000"/>
              <a:buFont typeface="Wingdings" pitchFamily="2" charset="2"/>
              <a:buNone/>
              <a:defRPr/>
            </a:pPr>
            <a:r>
              <a:rPr lang="en-US" sz="2800" smtClean="0">
                <a:latin typeface="Tahoma" pitchFamily="34" charset="0"/>
              </a:rPr>
              <a:t>	PROPOSED BUDGET - </a:t>
            </a:r>
          </a:p>
          <a:p>
            <a:pPr eaLnBrk="1" hangingPunct="1">
              <a:lnSpc>
                <a:spcPct val="90000"/>
              </a:lnSpc>
              <a:buSzPct val="90000"/>
              <a:buFont typeface="Wingdings" pitchFamily="2" charset="2"/>
              <a:buNone/>
              <a:defRPr/>
            </a:pPr>
            <a:r>
              <a:rPr lang="en-US" sz="2800" smtClean="0">
                <a:latin typeface="Tahoma" pitchFamily="34" charset="0"/>
              </a:rPr>
              <a:t>   </a:t>
            </a:r>
          </a:p>
          <a:p>
            <a:pPr eaLnBrk="1" hangingPunct="1">
              <a:lnSpc>
                <a:spcPct val="90000"/>
              </a:lnSpc>
              <a:buSzPct val="90000"/>
              <a:buFont typeface="Wingdings" pitchFamily="2" charset="2"/>
              <a:buNone/>
              <a:defRPr/>
            </a:pPr>
            <a:r>
              <a:rPr lang="en-US" sz="2800" smtClean="0">
                <a:latin typeface="Tahoma" pitchFamily="34" charset="0"/>
              </a:rPr>
              <a:t>	Tuesday, June 14</a:t>
            </a:r>
            <a:r>
              <a:rPr lang="en-US" sz="2800" baseline="30000" smtClean="0">
                <a:latin typeface="Tahoma" pitchFamily="34" charset="0"/>
              </a:rPr>
              <a:t>th</a:t>
            </a:r>
            <a:r>
              <a:rPr lang="en-US" sz="2800" smtClean="0">
                <a:latin typeface="Tahoma" pitchFamily="34" charset="0"/>
              </a:rPr>
              <a:t> ,2016 at 6:30pm in the Council Chambers</a:t>
            </a:r>
          </a:p>
        </p:txBody>
      </p:sp>
      <p:pic>
        <p:nvPicPr>
          <p:cNvPr id="70661"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43076">
                                            <p:txEl>
                                              <p:pRg st="2" end="2"/>
                                            </p:txEl>
                                          </p:spTgt>
                                        </p:tgtEl>
                                        <p:attrNameLst>
                                          <p:attrName>style.visibility</p:attrName>
                                        </p:attrNameLst>
                                      </p:cBhvr>
                                      <p:to>
                                        <p:strVal val="visible"/>
                                      </p:to>
                                    </p:set>
                                    <p:anim calcmode="lin" valueType="num">
                                      <p:cBhvr additive="base">
                                        <p:cTn id="7" dur="500" fill="hold"/>
                                        <p:tgtEl>
                                          <p:spTgt spid="64307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307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3076">
                                            <p:txEl>
                                              <p:pRg st="3" end="3"/>
                                            </p:txEl>
                                          </p:spTgt>
                                        </p:tgtEl>
                                        <p:attrNameLst>
                                          <p:attrName>style.visibility</p:attrName>
                                        </p:attrNameLst>
                                      </p:cBhvr>
                                      <p:to>
                                        <p:strVal val="visible"/>
                                      </p:to>
                                    </p:set>
                                    <p:anim calcmode="lin" valueType="num">
                                      <p:cBhvr additive="base">
                                        <p:cTn id="11" dur="500" fill="hold"/>
                                        <p:tgtEl>
                                          <p:spTgt spid="64307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307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3076">
                                            <p:txEl>
                                              <p:pRg st="4" end="4"/>
                                            </p:txEl>
                                          </p:spTgt>
                                        </p:tgtEl>
                                        <p:attrNameLst>
                                          <p:attrName>style.visibility</p:attrName>
                                        </p:attrNameLst>
                                      </p:cBhvr>
                                      <p:to>
                                        <p:strVal val="visible"/>
                                      </p:to>
                                    </p:set>
                                    <p:anim calcmode="lin" valueType="num">
                                      <p:cBhvr additive="base">
                                        <p:cTn id="15" dur="500" fill="hold"/>
                                        <p:tgtEl>
                                          <p:spTgt spid="64307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307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43076">
                                            <p:txEl>
                                              <p:pRg st="5" end="5"/>
                                            </p:txEl>
                                          </p:spTgt>
                                        </p:tgtEl>
                                        <p:attrNameLst>
                                          <p:attrName>style.visibility</p:attrName>
                                        </p:attrNameLst>
                                      </p:cBhvr>
                                      <p:to>
                                        <p:strVal val="visible"/>
                                      </p:to>
                                    </p:set>
                                    <p:anim calcmode="lin" valueType="num">
                                      <p:cBhvr additive="base">
                                        <p:cTn id="19" dur="500" fill="hold"/>
                                        <p:tgtEl>
                                          <p:spTgt spid="64307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0"/>
          <p:cNvSpPr>
            <a:spLocks noGrp="1" noChangeArrowheads="1"/>
          </p:cNvSpPr>
          <p:nvPr>
            <p:ph type="sldNum" sz="quarter" idx="12"/>
          </p:nvPr>
        </p:nvSpPr>
        <p:spPr/>
        <p:txBody>
          <a:bodyPr/>
          <a:lstStyle/>
          <a:p>
            <a:pPr>
              <a:defRPr/>
            </a:pPr>
            <a:fld id="{86457367-0CFE-49A7-96CB-6D23464AE4D5}" type="slidenum">
              <a:rPr lang="en-US"/>
              <a:pPr>
                <a:defRPr/>
              </a:pPr>
              <a:t>68</a:t>
            </a:fld>
            <a:endParaRPr lang="en-US"/>
          </a:p>
        </p:txBody>
      </p:sp>
      <p:sp>
        <p:nvSpPr>
          <p:cNvPr id="4103" name="Rectangle 7"/>
          <p:cNvSpPr>
            <a:spLocks noGrp="1" noChangeArrowheads="1"/>
          </p:cNvSpPr>
          <p:nvPr>
            <p:ph type="subTitle" idx="1"/>
          </p:nvPr>
        </p:nvSpPr>
        <p:spPr>
          <a:xfrm>
            <a:off x="914400" y="1905000"/>
            <a:ext cx="7543800" cy="1447800"/>
          </a:xfrm>
        </p:spPr>
        <p:txBody>
          <a:bodyPr/>
          <a:lstStyle/>
          <a:p>
            <a:pPr algn="ctr" eaLnBrk="1" hangingPunct="1">
              <a:spcBef>
                <a:spcPct val="60000"/>
              </a:spcBef>
              <a:defRPr/>
            </a:pPr>
            <a:r>
              <a:rPr lang="en-US" sz="4000" b="1" smtClean="0"/>
              <a:t>FISCAL YEAR 2016-2017 PROPOSED BUDGET</a:t>
            </a:r>
            <a:endParaRPr lang="en-US" b="1" smtClean="0"/>
          </a:p>
        </p:txBody>
      </p:sp>
      <p:sp>
        <p:nvSpPr>
          <p:cNvPr id="4102" name="Rectangle 6"/>
          <p:cNvSpPr>
            <a:spLocks noGrp="1" noChangeArrowheads="1"/>
          </p:cNvSpPr>
          <p:nvPr>
            <p:ph type="ctrTitle"/>
          </p:nvPr>
        </p:nvSpPr>
        <p:spPr>
          <a:xfrm>
            <a:off x="914400" y="533400"/>
            <a:ext cx="7467600" cy="762000"/>
          </a:xfrm>
        </p:spPr>
        <p:txBody>
          <a:bodyPr/>
          <a:lstStyle/>
          <a:p>
            <a:pPr algn="ctr" eaLnBrk="1" hangingPunct="1">
              <a:defRPr/>
            </a:pPr>
            <a:r>
              <a:rPr lang="en-US" sz="4800" b="0" smtClean="0">
                <a:latin typeface="+mj-lt"/>
              </a:rPr>
              <a:t>Town of Apple Valley</a:t>
            </a:r>
          </a:p>
        </p:txBody>
      </p:sp>
      <p:sp>
        <p:nvSpPr>
          <p:cNvPr id="71685" name="Text Box 48"/>
          <p:cNvSpPr txBox="1">
            <a:spLocks noChangeArrowheads="1"/>
          </p:cNvSpPr>
          <p:nvPr/>
        </p:nvSpPr>
        <p:spPr bwMode="auto">
          <a:xfrm>
            <a:off x="2362200" y="3200400"/>
            <a:ext cx="4435475" cy="1554163"/>
          </a:xfrm>
          <a:prstGeom prst="rect">
            <a:avLst/>
          </a:prstGeom>
          <a:noFill/>
          <a:ln w="12700" cap="sq">
            <a:noFill/>
            <a:miter lim="800000"/>
            <a:headEnd type="none" w="sm" len="sm"/>
            <a:tailEnd type="none" w="sm" len="sm"/>
          </a:ln>
        </p:spPr>
        <p:txBody>
          <a:bodyPr>
            <a:spAutoFit/>
          </a:bodyPr>
          <a:lstStyle/>
          <a:p>
            <a:pPr algn="ctr"/>
            <a:r>
              <a:rPr lang="en-US" sz="3200"/>
              <a:t>Budget Study Session</a:t>
            </a:r>
          </a:p>
          <a:p>
            <a:pPr algn="ctr"/>
            <a:r>
              <a:rPr lang="en-US" sz="3200"/>
              <a:t>May 31, 2016 </a:t>
            </a:r>
          </a:p>
          <a:p>
            <a:pPr algn="ctr"/>
            <a:r>
              <a:rPr lang="en-US" sz="3200"/>
              <a:t>Questions?</a:t>
            </a:r>
          </a:p>
        </p:txBody>
      </p:sp>
      <p:pic>
        <p:nvPicPr>
          <p:cNvPr id="71686" name="Picture 1"/>
          <p:cNvPicPr>
            <a:picLocks noChangeAspect="1" noChangeArrowheads="1"/>
          </p:cNvPicPr>
          <p:nvPr/>
        </p:nvPicPr>
        <p:blipFill>
          <a:blip r:embed="rId4" cstate="print"/>
          <a:srcRect/>
          <a:stretch>
            <a:fillRect/>
          </a:stretch>
        </p:blipFill>
        <p:spPr bwMode="auto">
          <a:xfrm>
            <a:off x="3733800" y="4953000"/>
            <a:ext cx="1905000" cy="15240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noFill/>
        </p:spPr>
        <p:txBody>
          <a:bodyPr/>
          <a:lstStyle/>
          <a:p>
            <a:r>
              <a:rPr lang="en-US" sz="3400" smtClean="0">
                <a:effectLst/>
                <a:latin typeface="Tahoma" pitchFamily="34" charset="0"/>
              </a:rPr>
              <a:t>Challenges Faced in Developing FY16-17 Proposed Budget</a:t>
            </a:r>
          </a:p>
        </p:txBody>
      </p:sp>
      <p:sp>
        <p:nvSpPr>
          <p:cNvPr id="18435" name="Rectangle 3"/>
          <p:cNvSpPr>
            <a:spLocks noGrp="1" noChangeArrowheads="1"/>
          </p:cNvSpPr>
          <p:nvPr>
            <p:ph type="body" idx="4294967295"/>
          </p:nvPr>
        </p:nvSpPr>
        <p:spPr>
          <a:noFill/>
        </p:spPr>
        <p:txBody>
          <a:bodyPr/>
          <a:lstStyle/>
          <a:p>
            <a:pPr>
              <a:lnSpc>
                <a:spcPct val="90000"/>
              </a:lnSpc>
              <a:buFont typeface="Wingdings" pitchFamily="2" charset="2"/>
              <a:buNone/>
            </a:pPr>
            <a:endParaRPr lang="en-US" sz="1400" smtClean="0">
              <a:effectLst/>
              <a:latin typeface="Tahoma" pitchFamily="34" charset="0"/>
            </a:endParaRPr>
          </a:p>
          <a:p>
            <a:pPr>
              <a:lnSpc>
                <a:spcPct val="90000"/>
              </a:lnSpc>
            </a:pPr>
            <a:r>
              <a:rPr lang="en-US" sz="2800" smtClean="0">
                <a:effectLst/>
                <a:latin typeface="Tahoma" pitchFamily="34" charset="0"/>
              </a:rPr>
              <a:t>Focus is on sustainability – scaling expectations and service levels to levels that are supportable within current fiscal constraints. </a:t>
            </a:r>
          </a:p>
          <a:p>
            <a:pPr>
              <a:lnSpc>
                <a:spcPct val="90000"/>
              </a:lnSpc>
            </a:pPr>
            <a:r>
              <a:rPr lang="en-US" sz="2800" smtClean="0">
                <a:effectLst/>
                <a:latin typeface="Tahoma" pitchFamily="34" charset="0"/>
              </a:rPr>
              <a:t>Continued implementation of austerity measures.</a:t>
            </a:r>
          </a:p>
          <a:p>
            <a:pPr>
              <a:lnSpc>
                <a:spcPct val="90000"/>
              </a:lnSpc>
            </a:pPr>
            <a:r>
              <a:rPr lang="en-US" sz="2800" smtClean="0">
                <a:effectLst/>
                <a:latin typeface="Tahoma" pitchFamily="34" charset="0"/>
              </a:rPr>
              <a:t>No programs or services added without a source of funding to pay for the expansion in service delivery.</a:t>
            </a:r>
          </a:p>
        </p:txBody>
      </p:sp>
      <p:pic>
        <p:nvPicPr>
          <p:cNvPr id="18436"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5D97528-3A2B-4B19-B0CC-36DD021D17BC}" type="slidenum">
              <a:rPr lang="en-US"/>
              <a:pPr>
                <a:defRPr/>
              </a:pPr>
              <a:t>8</a:t>
            </a:fld>
            <a:endParaRPr lang="en-US"/>
          </a:p>
        </p:txBody>
      </p:sp>
      <p:sp>
        <p:nvSpPr>
          <p:cNvPr id="863234" name="Rectangle 2"/>
          <p:cNvSpPr>
            <a:spLocks noGrp="1" noChangeArrowheads="1"/>
          </p:cNvSpPr>
          <p:nvPr>
            <p:ph type="title" idx="4294967295"/>
          </p:nvPr>
        </p:nvSpPr>
        <p:spPr>
          <a:xfrm>
            <a:off x="1066800" y="381000"/>
            <a:ext cx="7924800" cy="1295400"/>
          </a:xfrm>
        </p:spPr>
        <p:txBody>
          <a:bodyPr/>
          <a:lstStyle/>
          <a:p>
            <a:pPr eaLnBrk="1" hangingPunct="1">
              <a:defRPr/>
            </a:pPr>
            <a:r>
              <a:rPr lang="en-US" sz="4000" i="1">
                <a:solidFill>
                  <a:schemeClr val="tx1"/>
                </a:solidFill>
                <a:latin typeface="+mj-lt"/>
              </a:rPr>
              <a:t>BUDGET SUMMARY</a:t>
            </a:r>
            <a:br>
              <a:rPr lang="en-US" sz="4000" i="1">
                <a:solidFill>
                  <a:schemeClr val="tx1"/>
                </a:solidFill>
                <a:latin typeface="+mj-lt"/>
              </a:rPr>
            </a:br>
            <a:r>
              <a:rPr lang="en-US" sz="3600" i="1">
                <a:solidFill>
                  <a:schemeClr val="tx1"/>
                </a:solidFill>
                <a:latin typeface="+mj-lt"/>
              </a:rPr>
              <a:t>All Funds </a:t>
            </a:r>
            <a:r>
              <a:rPr lang="en-US" sz="2400" b="0" i="1">
                <a:solidFill>
                  <a:schemeClr val="tx1"/>
                </a:solidFill>
                <a:latin typeface="+mj-lt"/>
              </a:rPr>
              <a:t>(including transfers)</a:t>
            </a:r>
          </a:p>
        </p:txBody>
      </p:sp>
      <p:sp>
        <p:nvSpPr>
          <p:cNvPr id="863235" name="Rectangle 3"/>
          <p:cNvSpPr>
            <a:spLocks noGrp="1" noChangeArrowheads="1"/>
          </p:cNvSpPr>
          <p:nvPr>
            <p:ph type="body" idx="4294967295"/>
          </p:nvPr>
        </p:nvSpPr>
        <p:spPr>
          <a:xfrm>
            <a:off x="1066800" y="1981200"/>
            <a:ext cx="7543800" cy="4572000"/>
          </a:xfrm>
        </p:spPr>
        <p:txBody>
          <a:bodyPr/>
          <a:lstStyle/>
          <a:p>
            <a:pPr eaLnBrk="1" hangingPunct="1">
              <a:lnSpc>
                <a:spcPct val="200000"/>
              </a:lnSpc>
              <a:spcBef>
                <a:spcPct val="0"/>
              </a:spcBef>
              <a:buFont typeface="Wingdings" pitchFamily="2" charset="2"/>
              <a:buNone/>
              <a:defRPr/>
            </a:pPr>
            <a:endParaRPr lang="en-US" sz="800" b="1" smtClean="0">
              <a:latin typeface="Tahoma" pitchFamily="34" charset="0"/>
            </a:endParaRPr>
          </a:p>
          <a:p>
            <a:pPr eaLnBrk="1" hangingPunct="1">
              <a:lnSpc>
                <a:spcPct val="200000"/>
              </a:lnSpc>
              <a:spcBef>
                <a:spcPct val="0"/>
              </a:spcBef>
              <a:buFont typeface="Wingdings" pitchFamily="2" charset="2"/>
              <a:buNone/>
              <a:defRPr/>
            </a:pPr>
            <a:r>
              <a:rPr lang="en-US" sz="2400" b="1" smtClean="0">
                <a:latin typeface="Tahoma" pitchFamily="34" charset="0"/>
              </a:rPr>
              <a:t>FY 16-17 Estimated Revenues   $   77,585,158</a:t>
            </a:r>
          </a:p>
          <a:p>
            <a:pPr eaLnBrk="1" hangingPunct="1">
              <a:lnSpc>
                <a:spcPct val="200000"/>
              </a:lnSpc>
              <a:spcBef>
                <a:spcPct val="0"/>
              </a:spcBef>
              <a:buFont typeface="Wingdings" pitchFamily="2" charset="2"/>
              <a:buNone/>
              <a:defRPr/>
            </a:pPr>
            <a:r>
              <a:rPr lang="en-US" sz="2400" b="1" smtClean="0">
                <a:latin typeface="Tahoma" pitchFamily="34" charset="0"/>
              </a:rPr>
              <a:t>Utilization of Fund Balance                3,083,559</a:t>
            </a:r>
          </a:p>
          <a:p>
            <a:pPr eaLnBrk="1" hangingPunct="1">
              <a:lnSpc>
                <a:spcPct val="200000"/>
              </a:lnSpc>
              <a:spcBef>
                <a:spcPct val="0"/>
              </a:spcBef>
              <a:buFont typeface="Wingdings" pitchFamily="2" charset="2"/>
              <a:buNone/>
              <a:defRPr/>
            </a:pPr>
            <a:r>
              <a:rPr lang="en-US" sz="2400" b="1" smtClean="0">
                <a:latin typeface="Tahoma" pitchFamily="34" charset="0"/>
              </a:rPr>
              <a:t>FY 16-17 Total Resources           $   80,668,717</a:t>
            </a:r>
          </a:p>
          <a:p>
            <a:pPr eaLnBrk="1" hangingPunct="1">
              <a:lnSpc>
                <a:spcPct val="200000"/>
              </a:lnSpc>
              <a:spcBef>
                <a:spcPct val="0"/>
              </a:spcBef>
              <a:buFont typeface="Wingdings" pitchFamily="2" charset="2"/>
              <a:buNone/>
              <a:defRPr/>
            </a:pPr>
            <a:r>
              <a:rPr lang="en-US" sz="2400" b="1" smtClean="0">
                <a:latin typeface="Tahoma" pitchFamily="34" charset="0"/>
              </a:rPr>
              <a:t>FY 16-17 Appropriations             $   80,668,717</a:t>
            </a:r>
            <a:endParaRPr lang="en-US" sz="2000" b="1" smtClean="0">
              <a:latin typeface="Tahoma" pitchFamily="34" charset="0"/>
            </a:endParaRPr>
          </a:p>
        </p:txBody>
      </p:sp>
      <p:sp>
        <p:nvSpPr>
          <p:cNvPr id="19461" name="Line 4"/>
          <p:cNvSpPr>
            <a:spLocks noChangeShapeType="1"/>
          </p:cNvSpPr>
          <p:nvPr/>
        </p:nvSpPr>
        <p:spPr bwMode="auto">
          <a:xfrm>
            <a:off x="6096000" y="44196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19462" name="Line 5"/>
          <p:cNvSpPr>
            <a:spLocks noChangeShapeType="1"/>
          </p:cNvSpPr>
          <p:nvPr/>
        </p:nvSpPr>
        <p:spPr bwMode="auto">
          <a:xfrm>
            <a:off x="6096000" y="51054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19463" name="Line 6"/>
          <p:cNvSpPr>
            <a:spLocks noChangeShapeType="1"/>
          </p:cNvSpPr>
          <p:nvPr/>
        </p:nvSpPr>
        <p:spPr bwMode="auto">
          <a:xfrm>
            <a:off x="6096000" y="36576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19464"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188D7EE-D5D8-4153-9C42-3160EAA1AAB1}" type="slidenum">
              <a:rPr lang="en-US"/>
              <a:pPr>
                <a:defRPr/>
              </a:pPr>
              <a:t>9</a:t>
            </a:fld>
            <a:endParaRPr lang="en-US"/>
          </a:p>
        </p:txBody>
      </p:sp>
      <p:sp>
        <p:nvSpPr>
          <p:cNvPr id="865282" name="Rectangle 2"/>
          <p:cNvSpPr>
            <a:spLocks noGrp="1" noChangeArrowheads="1"/>
          </p:cNvSpPr>
          <p:nvPr>
            <p:ph type="title" idx="4294967295"/>
          </p:nvPr>
        </p:nvSpPr>
        <p:spPr>
          <a:xfrm>
            <a:off x="990600" y="304800"/>
            <a:ext cx="8077200" cy="1447800"/>
          </a:xfrm>
        </p:spPr>
        <p:txBody>
          <a:bodyPr/>
          <a:lstStyle/>
          <a:p>
            <a:pPr eaLnBrk="1" hangingPunct="1">
              <a:defRPr/>
            </a:pPr>
            <a:r>
              <a:rPr lang="en-US" sz="3600" i="1" smtClean="0">
                <a:solidFill>
                  <a:schemeClr val="tx1"/>
                </a:solidFill>
              </a:rPr>
              <a:t>TOTAL APPROPRIATIONS</a:t>
            </a:r>
            <a:br>
              <a:rPr lang="en-US" sz="3600" i="1" smtClean="0">
                <a:solidFill>
                  <a:schemeClr val="tx1"/>
                </a:solidFill>
              </a:rPr>
            </a:br>
            <a:r>
              <a:rPr lang="en-US" sz="3600" i="1" smtClean="0">
                <a:solidFill>
                  <a:schemeClr val="tx1"/>
                </a:solidFill>
              </a:rPr>
              <a:t>All Funds – Current v. Proposed </a:t>
            </a:r>
          </a:p>
        </p:txBody>
      </p:sp>
      <p:sp>
        <p:nvSpPr>
          <p:cNvPr id="1029" name="Text Box 3"/>
          <p:cNvSpPr txBox="1">
            <a:spLocks noChangeArrowheads="1"/>
          </p:cNvSpPr>
          <p:nvPr/>
        </p:nvSpPr>
        <p:spPr bwMode="auto">
          <a:xfrm>
            <a:off x="2819400" y="5943600"/>
            <a:ext cx="1524000" cy="581025"/>
          </a:xfrm>
          <a:prstGeom prst="rect">
            <a:avLst/>
          </a:prstGeom>
          <a:noFill/>
          <a:ln w="12700" cap="sq">
            <a:noFill/>
            <a:miter lim="800000"/>
            <a:headEnd type="none" w="sm" len="sm"/>
            <a:tailEnd type="none" w="sm" len="sm"/>
          </a:ln>
        </p:spPr>
        <p:txBody>
          <a:bodyPr>
            <a:spAutoFit/>
          </a:bodyPr>
          <a:lstStyle/>
          <a:p>
            <a:pPr algn="ctr"/>
            <a:r>
              <a:rPr lang="en-US" sz="1600"/>
              <a:t>FY 15-16</a:t>
            </a:r>
          </a:p>
          <a:p>
            <a:pPr algn="ctr"/>
            <a:r>
              <a:rPr lang="en-US" sz="1600"/>
              <a:t>Adopted</a:t>
            </a:r>
          </a:p>
        </p:txBody>
      </p:sp>
      <p:graphicFrame>
        <p:nvGraphicFramePr>
          <p:cNvPr id="1026" name="Object 4"/>
          <p:cNvGraphicFramePr>
            <a:graphicFrameLocks noChangeAspect="1"/>
          </p:cNvGraphicFramePr>
          <p:nvPr/>
        </p:nvGraphicFramePr>
        <p:xfrm>
          <a:off x="1066800" y="1905000"/>
          <a:ext cx="8229600" cy="4572000"/>
        </p:xfrm>
        <a:graphic>
          <a:graphicData uri="http://schemas.openxmlformats.org/presentationml/2006/ole">
            <p:oleObj spid="_x0000_s1026" r:id="rId4" imgW="0" imgH="0" progId="PowerPlugsChart.Document">
              <p:embed/>
            </p:oleObj>
          </a:graphicData>
        </a:graphic>
      </p:graphicFrame>
      <p:sp>
        <p:nvSpPr>
          <p:cNvPr id="1030" name="Text Box 5"/>
          <p:cNvSpPr txBox="1">
            <a:spLocks noChangeArrowheads="1"/>
          </p:cNvSpPr>
          <p:nvPr/>
        </p:nvSpPr>
        <p:spPr bwMode="auto">
          <a:xfrm>
            <a:off x="5943600" y="5943600"/>
            <a:ext cx="1676400" cy="581025"/>
          </a:xfrm>
          <a:prstGeom prst="rect">
            <a:avLst/>
          </a:prstGeom>
          <a:noFill/>
          <a:ln w="12700" cap="sq">
            <a:noFill/>
            <a:miter lim="800000"/>
            <a:headEnd type="none" w="sm" len="sm"/>
            <a:tailEnd type="none" w="sm" len="sm"/>
          </a:ln>
        </p:spPr>
        <p:txBody>
          <a:bodyPr>
            <a:spAutoFit/>
          </a:bodyPr>
          <a:lstStyle/>
          <a:p>
            <a:pPr algn="ctr"/>
            <a:r>
              <a:rPr lang="en-US" sz="1600"/>
              <a:t>FY 16-17</a:t>
            </a:r>
          </a:p>
          <a:p>
            <a:pPr algn="ctr"/>
            <a:r>
              <a:rPr lang="en-US" sz="1600"/>
              <a:t>Proposed</a:t>
            </a:r>
          </a:p>
        </p:txBody>
      </p:sp>
      <p:pic>
        <p:nvPicPr>
          <p:cNvPr id="1031"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VI DIMENSIONS" val="640x480x8"/>
  <p:tag name="CAPTURED TRANSITIONS" val="Yes"/>
</p:tagLst>
</file>

<file path=ppt/tags/tag10.xml><?xml version="1.0" encoding="utf-8"?>
<p:tagLst xmlns:a="http://schemas.openxmlformats.org/drawingml/2006/main" xmlns:r="http://schemas.openxmlformats.org/officeDocument/2006/relationships" xmlns:p="http://schemas.openxmlformats.org/presentationml/2006/main">
  <p:tag name="POWER3D TRANSITION" val="Twopanel.p3d 1"/>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CRC" val="5ba32a300109"/>
  <p:tag name="POWER3D TRANSITION" val="DropIn.p3d 6"/>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TRANSITION" val="Bilboard.p3d 1"/>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CRC" val="667458d2010c"/>
  <p:tag name="POWER3D TRANSITION" val="Revcube.p3d 1"/>
  <p:tag name="POWER3D OPTIONS" val="Medium "/>
</p:tagLst>
</file>

<file path=ppt/tags/tag14.xml><?xml version="1.0" encoding="utf-8"?>
<p:tagLst xmlns:a="http://schemas.openxmlformats.org/drawingml/2006/main" xmlns:r="http://schemas.openxmlformats.org/officeDocument/2006/relationships" xmlns:p="http://schemas.openxmlformats.org/presentationml/2006/main">
  <p:tag name="POWER3D TRANSITION" val="Slabflip.p3d 1"/>
  <p:tag name="POWER3D OPTIONS" val="Medium "/>
  <p:tag name="POWER3D IMAGE0" val="PINBUMP.TGA"/>
  <p:tag name="POWER3D IMAGE1" val="PINBUMP.TGA"/>
</p:tagLst>
</file>

<file path=ppt/tags/tag15.xml><?xml version="1.0" encoding="utf-8"?>
<p:tagLst xmlns:a="http://schemas.openxmlformats.org/drawingml/2006/main" xmlns:r="http://schemas.openxmlformats.org/officeDocument/2006/relationships" xmlns:p="http://schemas.openxmlformats.org/presentationml/2006/main">
  <p:tag name="POWER3D CRC" val="88477deb0114"/>
  <p:tag name="POWER3D TRANSITION" val="Slabtilt.p3d 0"/>
  <p:tag name="POWER3D OPTIONS" val="Medium "/>
  <p:tag name="POWER3D IMAGE0" val="PINBUMP.TGA"/>
  <p:tag name="POWER3D IMAGE1" val="PINBUMP.TGA"/>
</p:tagLst>
</file>

<file path=ppt/tags/tag16.xml><?xml version="1.0" encoding="utf-8"?>
<p:tagLst xmlns:a="http://schemas.openxmlformats.org/drawingml/2006/main" xmlns:r="http://schemas.openxmlformats.org/officeDocument/2006/relationships" xmlns:p="http://schemas.openxmlformats.org/presentationml/2006/main">
  <p:tag name="POWER3D TRANSITION" val="Slabrota.p3d 3"/>
  <p:tag name="POWER3D OPTIONS" val="Medium "/>
  <p:tag name="POWER3D IMAGE0" val="PINBUMP.TGA"/>
</p:tagLst>
</file>

<file path=ppt/tags/tag17.xml><?xml version="1.0" encoding="utf-8"?>
<p:tagLst xmlns:a="http://schemas.openxmlformats.org/drawingml/2006/main" xmlns:r="http://schemas.openxmlformats.org/officeDocument/2006/relationships" xmlns:p="http://schemas.openxmlformats.org/presentationml/2006/main">
  <p:tag name="POWER3D TRANSITION" val="Tumbling.p3d 3"/>
  <p:tag name="POWER3D OPTIONS" val="Medium "/>
  <p:tag name="POWER3D IMAGE0" val="PINBUMP.TGA"/>
</p:tagLst>
</file>

<file path=ppt/tags/tag18.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19.xml><?xml version="1.0" encoding="utf-8"?>
<p:tagLst xmlns:a="http://schemas.openxmlformats.org/drawingml/2006/main" xmlns:r="http://schemas.openxmlformats.org/officeDocument/2006/relationships" xmlns:p="http://schemas.openxmlformats.org/presentationml/2006/main">
  <p:tag name="POWER3D TRANSITION" val="DropIn.p3d 4"/>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CRC" val="b04eb1920100"/>
  <p:tag name="POWER3D TRANSITION" val="Bilboard.p3d 0"/>
  <p:tag name="POWER3D OPTIONS" val="Medium "/>
</p:tagLst>
</file>

<file path=ppt/tags/tag20.xml><?xml version="1.0" encoding="utf-8"?>
<p:tagLst xmlns:a="http://schemas.openxmlformats.org/drawingml/2006/main" xmlns:r="http://schemas.openxmlformats.org/officeDocument/2006/relationships" xmlns:p="http://schemas.openxmlformats.org/presentationml/2006/main">
  <p:tag name="POWER3D CRC" val="5ba32a300109"/>
  <p:tag name="POWER3D TRANSITION" val="DropIn.p3d 6"/>
  <p:tag name="POWER3D OPTIONS" val="Medium "/>
</p:tagLst>
</file>

<file path=ppt/tags/tag21.xml><?xml version="1.0" encoding="utf-8"?>
<p:tagLst xmlns:a="http://schemas.openxmlformats.org/drawingml/2006/main" xmlns:r="http://schemas.openxmlformats.org/officeDocument/2006/relationships" xmlns:p="http://schemas.openxmlformats.org/presentationml/2006/main">
  <p:tag name="POWER3D CRC" val="5ba32a300109"/>
  <p:tag name="POWER3D TRANSITION" val="DropIn.p3d 6"/>
  <p:tag name="POWER3D OPTIONS" val="Medium "/>
</p:tagLst>
</file>

<file path=ppt/tags/tag22.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3.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4.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5.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6.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7.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8.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9.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TRANSITION" val="DropIn.p3d 4"/>
  <p:tag name="POWER3D OPTIONS" val="Medium "/>
</p:tagLst>
</file>

<file path=ppt/tags/tag30.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31.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32.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33.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34.xml><?xml version="1.0" encoding="utf-8"?>
<p:tagLst xmlns:a="http://schemas.openxmlformats.org/drawingml/2006/main" xmlns:r="http://schemas.openxmlformats.org/officeDocument/2006/relationships" xmlns:p="http://schemas.openxmlformats.org/presentationml/2006/main">
  <p:tag name="POWER3D CRC" val="b04eb1920100"/>
  <p:tag name="POWER3D TRANSITION" val="Bilboard.p3d 0"/>
  <p:tag name="POWER3D OPTIONS" val="Medium "/>
</p:tagLst>
</file>

<file path=ppt/tags/tag35.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36.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37.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38.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39.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CRC" val="4fd10af40211"/>
  <p:tag name="POWER3D TRANSITION" val="Revdoors.p3d 1"/>
  <p:tag name="POWER3D OPTIONS" val="Medium "/>
</p:tagLst>
</file>

<file path=ppt/tags/tag40.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1.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2.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3.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4.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5.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6.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7.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8.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49.xml><?xml version="1.0" encoding="utf-8"?>
<p:tagLst xmlns:a="http://schemas.openxmlformats.org/drawingml/2006/main" xmlns:r="http://schemas.openxmlformats.org/officeDocument/2006/relationships" xmlns:p="http://schemas.openxmlformats.org/presentationml/2006/main">
  <p:tag name="POWER3D CRC" val="c7cd78d80185"/>
  <p:tag name="POWER3D TRANSITION" val="Swing.p3d 2"/>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CRC" val="bdc2222601c7"/>
  <p:tag name="POWER3D TRANSITION" val="Slabflip.p3d 1"/>
  <p:tag name="POWER3D OPTIONS" val="Medium "/>
  <p:tag name="POWER3D IMAGE0" val="PINBUMP.TGA"/>
  <p:tag name="POWER3D IMAGE1" val="PINBUMP.TGA"/>
</p:tagLst>
</file>

<file path=ppt/tags/tag50.xml><?xml version="1.0" encoding="utf-8"?>
<p:tagLst xmlns:a="http://schemas.openxmlformats.org/drawingml/2006/main" xmlns:r="http://schemas.openxmlformats.org/officeDocument/2006/relationships" xmlns:p="http://schemas.openxmlformats.org/presentationml/2006/main">
  <p:tag name="POWER3D CRC" val="9b917546014e"/>
  <p:tag name="POWER3D TRANSITION" val="Tumbling.p3d 2"/>
  <p:tag name="POWER3D OPTIONS" val="Medium "/>
  <p:tag name="POWER3D IMAGE0" val="PINBUMP.TGA"/>
</p:tagLst>
</file>

<file path=ppt/tags/tag51.xml><?xml version="1.0" encoding="utf-8"?>
<p:tagLst xmlns:a="http://schemas.openxmlformats.org/drawingml/2006/main" xmlns:r="http://schemas.openxmlformats.org/officeDocument/2006/relationships" xmlns:p="http://schemas.openxmlformats.org/presentationml/2006/main">
  <p:tag name="POWER3D CRC" val="b04eb1920100"/>
  <p:tag name="POWER3D TRANSITION" val="Bilboard.p3d 0"/>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POWER3D CRC" val="529fdd0101cf"/>
  <p:tag name="POWER3D TRANSITION" val="Tumbling.p3d 0"/>
  <p:tag name="POWER3D OPTIONS" val="Medium "/>
  <p:tag name="POWER3D IMAGE0" val="PINBUMP.TGA"/>
</p:tagLst>
</file>

<file path=ppt/tags/tag7.xml><?xml version="1.0" encoding="utf-8"?>
<p:tagLst xmlns:a="http://schemas.openxmlformats.org/drawingml/2006/main" xmlns:r="http://schemas.openxmlformats.org/officeDocument/2006/relationships" xmlns:p="http://schemas.openxmlformats.org/presentationml/2006/main">
  <p:tag name="POWER3D CRC" val="bdc2222601c7"/>
  <p:tag name="POWER3D TRANSITION" val="Slabrota.p3d 2"/>
  <p:tag name="POWER3D OPTIONS" val="Medium "/>
  <p:tag name="POWER3D IMAGE0" val="PINBUMP.TGA"/>
</p:tagLst>
</file>

<file path=ppt/tags/tag8.xml><?xml version="1.0" encoding="utf-8"?>
<p:tagLst xmlns:a="http://schemas.openxmlformats.org/drawingml/2006/main" xmlns:r="http://schemas.openxmlformats.org/officeDocument/2006/relationships" xmlns:p="http://schemas.openxmlformats.org/presentationml/2006/main">
  <p:tag name="POWER3D CRC" val="bdc2222601c7"/>
  <p:tag name="POWER3D TRANSITION" val="Slabtilt.p3d 0"/>
  <p:tag name="POWER3D OPTIONS" val="Medium "/>
  <p:tag name="POWER3D IMAGE0" val="PINBUMP.TGA"/>
  <p:tag name="POWER3D IMAGE1" val="PINBUMP.TGA"/>
</p:tagLst>
</file>

<file path=ppt/tags/tag9.xml><?xml version="1.0" encoding="utf-8"?>
<p:tagLst xmlns:a="http://schemas.openxmlformats.org/drawingml/2006/main" xmlns:r="http://schemas.openxmlformats.org/officeDocument/2006/relationships" xmlns:p="http://schemas.openxmlformats.org/presentationml/2006/main">
  <p:tag name="POWER3D CRC" val="081f90eb01d2"/>
  <p:tag name="POWER3D TRANSITION" val="Bilboard.p3d 1"/>
  <p:tag name="POWER3D OPTIONS" val="Medium "/>
</p:tagLst>
</file>

<file path=ppt/theme/theme1.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1_Shimm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138093</TotalTime>
  <Words>2127</Words>
  <Application>Microsoft Office PowerPoint</Application>
  <PresentationFormat>On-screen Show (4:3)</PresentationFormat>
  <Paragraphs>623</Paragraphs>
  <Slides>68</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4" baseType="lpstr">
      <vt:lpstr>Tahoma</vt:lpstr>
      <vt:lpstr>Arial</vt:lpstr>
      <vt:lpstr>Wingdings</vt:lpstr>
      <vt:lpstr>Times New Roman</vt:lpstr>
      <vt:lpstr>1_Shimmer</vt:lpstr>
      <vt:lpstr>Unknown</vt:lpstr>
      <vt:lpstr>Town of Apple Valley</vt:lpstr>
      <vt:lpstr>BUDGET STUDY SESSION</vt:lpstr>
      <vt:lpstr>FY 16-17  Budget document Format</vt:lpstr>
      <vt:lpstr>FY 16-17 BUDGET PROCESS</vt:lpstr>
      <vt:lpstr>FY16-17 Proposed Operating and Capital Improvement Budget </vt:lpstr>
      <vt:lpstr>Challenges Faced in Developing FY16-17 Proposed Budget</vt:lpstr>
      <vt:lpstr>Challenges Faced in Developing FY16-17 Proposed Budget</vt:lpstr>
      <vt:lpstr>BUDGET SUMMARY All Funds (including transfers)</vt:lpstr>
      <vt:lpstr>TOTAL APPROPRIATIONS All Funds – Current v. Proposed </vt:lpstr>
      <vt:lpstr>TOTAL OPERATING BUDGET All Funds</vt:lpstr>
      <vt:lpstr>TOTAL CAPITAL IMPROVEMENT BUDGET - All Funds</vt:lpstr>
      <vt:lpstr>TOTAL APPROPRIATIONS By Fund Type</vt:lpstr>
      <vt:lpstr>DISTRIBUTION OF SALARIES &amp; BENEFITS  - All Funds</vt:lpstr>
      <vt:lpstr>GENERAL FUND SUMMARY</vt:lpstr>
      <vt:lpstr>SUMMARY OF APPROPRIATIONS  By Major Service Program – General Fund</vt:lpstr>
      <vt:lpstr>GENERAL FUND APPROPRIATIONS</vt:lpstr>
      <vt:lpstr>GENERAL FUND RESOURCES Including Transfers In</vt:lpstr>
      <vt:lpstr>SALES &amp; USE TAX General Fund – includes Sales Tax In-Lieu</vt:lpstr>
      <vt:lpstr>SALES TAX COLLECTIONS By Business Categories – CY 2015</vt:lpstr>
      <vt:lpstr>SALES &amp; USE TAX HISTORY General Fund – Includes ST In-Lieu</vt:lpstr>
      <vt:lpstr>PROPERTY TAX General Fund</vt:lpstr>
      <vt:lpstr>PROPERTY TAX HISTORY General Fund – (Exc. Sales Tax Backfill and VLF Backfill)</vt:lpstr>
      <vt:lpstr>PARKS AND RECREATION FUND SUMMARY</vt:lpstr>
      <vt:lpstr>AV GOLF COURSE FUND SUMMARY</vt:lpstr>
      <vt:lpstr>BUDGET SUMMARY All Funds (including transfers)</vt:lpstr>
      <vt:lpstr>BUDGET SUMMARY All Funds (including transfers)</vt:lpstr>
      <vt:lpstr>Fiscal Year 2016-2017 Proposed Budget</vt:lpstr>
      <vt:lpstr>TOTAL CAPITAL IMPROVEMENT BUDGET - All Funds</vt:lpstr>
      <vt:lpstr>Capital Improvement Projects</vt:lpstr>
      <vt:lpstr>Capital Improvement Projects</vt:lpstr>
      <vt:lpstr>Capital Improvement Projects</vt:lpstr>
      <vt:lpstr>Capital Improvement Projects</vt:lpstr>
      <vt:lpstr>Capital Improvement Projects</vt:lpstr>
      <vt:lpstr>Capital Improvement Projects</vt:lpstr>
      <vt:lpstr>Capital Improvement Projects</vt:lpstr>
      <vt:lpstr>CIP FUNDING: Ten-Year Historical Comparison</vt:lpstr>
      <vt:lpstr>Fiscal Year 2016-2017 Proposed Budget</vt:lpstr>
      <vt:lpstr>Department/Program Appropriations</vt:lpstr>
      <vt:lpstr>DEPARTMENT/PROGRAM HIGHLIGHTS/GOALS</vt:lpstr>
      <vt:lpstr>Department/Program Appropriations</vt:lpstr>
      <vt:lpstr>DEPARTMENT/PROGRAM HIGHLIGHTS/GOALS</vt:lpstr>
      <vt:lpstr>Department/Program Appropriations</vt:lpstr>
      <vt:lpstr>DEPARTMENT/PROGRAM HIGHLIGHTS/GOALS</vt:lpstr>
      <vt:lpstr>Department/Program Appropriations</vt:lpstr>
      <vt:lpstr>DEPARTMENT/PROGRAM HIGHLIGHTS/GOALS</vt:lpstr>
      <vt:lpstr>Department/Program Appropriations</vt:lpstr>
      <vt:lpstr>DEPARTMENT/PROGRAM HIGHLIGHTS/GOALS</vt:lpstr>
      <vt:lpstr>Department/Program Appropriations</vt:lpstr>
      <vt:lpstr>DEPARTMENT/PROGRAM HIGHLIGHTS/GOALS</vt:lpstr>
      <vt:lpstr>Department/Program Appropriations</vt:lpstr>
      <vt:lpstr>DEPARTMENT/PROGRAM HIGHLIGHTS/GOALS</vt:lpstr>
      <vt:lpstr>Department/Program Appropriations</vt:lpstr>
      <vt:lpstr>DEPARTMENT/PROGRAM HIGHLIGHTS/GOALS</vt:lpstr>
      <vt:lpstr>Department/Program Appropriations</vt:lpstr>
      <vt:lpstr>DEPARTMENT/PROGRAM HIGHLIGHTS</vt:lpstr>
      <vt:lpstr>Department/Program Appropriations</vt:lpstr>
      <vt:lpstr>DEPARTMENT/PROGRAM HIGHLIGHTS</vt:lpstr>
      <vt:lpstr>Department/Program Appropriations</vt:lpstr>
      <vt:lpstr>DEPARTMENT/PROGRAM HIGHLIGHTS</vt:lpstr>
      <vt:lpstr>Department/Program Appropriations</vt:lpstr>
      <vt:lpstr>DEPARTMENT/PROGRAM HIGHLIGHTS</vt:lpstr>
      <vt:lpstr>Department/Program Appropriations</vt:lpstr>
      <vt:lpstr>DEPARTMENT/PROGRAM HIGHLIGHTS</vt:lpstr>
      <vt:lpstr>Department/Program Appropriations</vt:lpstr>
      <vt:lpstr>DEPARTMENT/PROGRAM HIGHLIGHTS</vt:lpstr>
      <vt:lpstr>FISCAL YEAR 2016-2017  PROPOSED BUDGET</vt:lpstr>
      <vt:lpstr>FISCAL YEAR 2016-2017  PROPOSED BUDGET</vt:lpstr>
      <vt:lpstr>Town of Apple Valley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Puckett</dc:creator>
  <cp:lastModifiedBy>crudsell</cp:lastModifiedBy>
  <cp:revision>1560</cp:revision>
  <cp:lastPrinted>1601-01-01T00:00:00Z</cp:lastPrinted>
  <dcterms:created xsi:type="dcterms:W3CDTF">1601-01-01T00:00:00Z</dcterms:created>
  <dcterms:modified xsi:type="dcterms:W3CDTF">2016-06-07T19:52:26Z</dcterms:modified>
</cp:coreProperties>
</file>