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4"/>
  </p:notesMasterIdLst>
  <p:handoutMasterIdLst>
    <p:handoutMasterId r:id="rId25"/>
  </p:handoutMasterIdLst>
  <p:sldIdLst>
    <p:sldId id="900" r:id="rId2"/>
    <p:sldId id="981" r:id="rId3"/>
    <p:sldId id="897" r:id="rId4"/>
    <p:sldId id="1032" r:id="rId5"/>
    <p:sldId id="910" r:id="rId6"/>
    <p:sldId id="946" r:id="rId7"/>
    <p:sldId id="949" r:id="rId8"/>
    <p:sldId id="1017" r:id="rId9"/>
    <p:sldId id="1019" r:id="rId10"/>
    <p:sldId id="1020" r:id="rId11"/>
    <p:sldId id="1022" r:id="rId12"/>
    <p:sldId id="1021" r:id="rId13"/>
    <p:sldId id="1002" r:id="rId14"/>
    <p:sldId id="1018" r:id="rId15"/>
    <p:sldId id="904" r:id="rId16"/>
    <p:sldId id="1003" r:id="rId17"/>
    <p:sldId id="920" r:id="rId18"/>
    <p:sldId id="1010" r:id="rId19"/>
    <p:sldId id="1011" r:id="rId20"/>
    <p:sldId id="1033" r:id="rId21"/>
    <p:sldId id="1034" r:id="rId22"/>
    <p:sldId id="930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8A"/>
    <a:srgbClr val="6699FF"/>
    <a:srgbClr val="FFFFFF"/>
    <a:srgbClr val="660033"/>
    <a:srgbClr val="003399"/>
    <a:srgbClr val="000091"/>
    <a:srgbClr val="00008E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7" autoAdjust="0"/>
    <p:restoredTop sz="93648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27" d="100"/>
          <a:sy n="27" d="100"/>
        </p:scale>
        <p:origin x="-123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5F53543-71B2-464B-A81A-5ED7FD75637F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64BC6A-ADE6-4122-8F03-00E9809B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BC79BB-C536-4501-B58B-33594EB4AFDF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5" tIns="46531" rIns="93065" bIns="46531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14F288F-3866-4802-B6AB-1E12E4A0F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AVGC deficit at 6/30/14 is $1,847,400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Slope line correspondingly follows recessionary line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Slope line correspondingly follows recessionary line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7198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8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2FFE-3B20-4616-9435-915F9D41A5F1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1D24-1DEC-4D57-B68C-C4714A13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D084-D561-4E21-892D-55FF2B0A7B9D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EE09-7498-4AF1-A087-8E1FD199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2955-9E98-4222-9B52-AE557B5044C7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6211-B68D-41D4-8323-C4CF76FDA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365E-86D5-4153-BF15-99635CD73279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03307-7981-402C-BD14-9160CE5B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6773-91B2-4949-B881-4343EA454685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7B87-5942-40C6-AFA4-F651B061D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978A-3DFB-46B2-95C9-ADAC2C21FD5A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8577-BBFF-48B9-9B0F-879A8B87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0CA9-3F28-441E-A784-FDBD36967378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3304-2424-40AA-B2E7-5F3482B5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1100-5E6E-41E2-B2A6-2DB847A41E20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8A69-B917-4FC6-8E59-462BEAEE4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B829-735C-4DDA-BC35-15E13B67210A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72E93-A489-441A-B1DB-25ED3FD1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BCED-CC39-44EF-97DF-15B9B63732C5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DE6E-38D8-4AB8-89F9-BD579264D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6201-9A34-41BA-8DA9-222B393D5BA1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079-42E5-4EC6-ABA1-63F5BC7CC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D67F7-35A3-47EB-B0A5-D5D21F885406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E492-5C37-45B2-B593-E5AD5FBCF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885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1885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885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5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5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5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5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6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6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7188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7188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8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8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F774756-9099-4B63-AE5F-DD2DEA5E32A2}" type="datetime1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7188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8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5212FA2-4C3D-4222-9135-FACB37C8A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  <p:sldLayoutId id="214748374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Town of Apple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Mid-Year Budget Status Report  </a:t>
            </a:r>
            <a:br>
              <a:rPr lang="en-US" dirty="0" smtClean="0"/>
            </a:br>
            <a:r>
              <a:rPr lang="en-US" dirty="0" smtClean="0"/>
              <a:t>Fiscal Year 2014-15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>
                <a:effectLst/>
              </a:rPr>
              <a:t>Town Council Meeting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effectLst/>
              </a:rPr>
              <a:t>February 24, 2015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79ACE-DAA6-4224-B9D5-925067F614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38600"/>
            <a:ext cx="28765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FEAA8FE-1DA2-4D6D-B680-5F0DA8165CC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10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>
                <a:solidFill>
                  <a:schemeClr val="tx1"/>
                </a:solidFill>
              </a:rPr>
              <a:t>PROPERTY TAX – Sales Tax Backfill – General Fund</a:t>
            </a:r>
            <a:endParaRPr lang="en-US" sz="3200" i="1" smtClean="0">
              <a:solidFill>
                <a:schemeClr val="tx1"/>
              </a:solidFill>
            </a:endParaRPr>
          </a:p>
        </p:txBody>
      </p:sp>
      <p:graphicFrame>
        <p:nvGraphicFramePr>
          <p:cNvPr id="64516" name="Object 3"/>
          <p:cNvGraphicFramePr>
            <a:graphicFrameLocks noChangeAspect="1"/>
          </p:cNvGraphicFramePr>
          <p:nvPr/>
        </p:nvGraphicFramePr>
        <p:xfrm>
          <a:off x="914400" y="1905000"/>
          <a:ext cx="7950200" cy="4254500"/>
        </p:xfrm>
        <a:graphic>
          <a:graphicData uri="http://schemas.openxmlformats.org/presentationml/2006/ole">
            <p:oleObj spid="_x0000_s64516" r:id="rId5" imgW="0" imgH="0" progId="">
              <p:embed/>
            </p:oleObj>
          </a:graphicData>
        </a:graphic>
      </p:graphicFrame>
      <p:pic>
        <p:nvPicPr>
          <p:cNvPr id="6451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86C53D3-B6C0-49E5-AC85-EFAA806B8DD6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11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20675"/>
            <a:ext cx="7543800" cy="1431925"/>
          </a:xfrm>
        </p:spPr>
        <p:txBody>
          <a:bodyPr/>
          <a:lstStyle/>
          <a:p>
            <a:pPr eaLnBrk="1" hangingPunct="1"/>
            <a:r>
              <a:rPr lang="en-US" sz="3600" i="1" smtClean="0">
                <a:solidFill>
                  <a:schemeClr val="tx1"/>
                </a:solidFill>
              </a:rPr>
              <a:t>SALES TAX COLLECTIONS</a:t>
            </a:r>
            <a:r>
              <a:rPr lang="en-US" sz="3800" i="1" smtClean="0">
                <a:solidFill>
                  <a:schemeClr val="tx1"/>
                </a:solidFill>
              </a:rPr>
              <a:t/>
            </a:r>
            <a:br>
              <a:rPr lang="en-US" sz="3800" i="1" smtClean="0">
                <a:solidFill>
                  <a:schemeClr val="tx1"/>
                </a:solidFill>
              </a:rPr>
            </a:br>
            <a:r>
              <a:rPr lang="en-US" sz="2800" i="1" smtClean="0">
                <a:solidFill>
                  <a:schemeClr val="tx1"/>
                </a:solidFill>
              </a:rPr>
              <a:t>By Business Categories – CY 2014</a:t>
            </a:r>
          </a:p>
        </p:txBody>
      </p:sp>
      <p:graphicFrame>
        <p:nvGraphicFramePr>
          <p:cNvPr id="67588" name="Object 3"/>
          <p:cNvGraphicFramePr>
            <a:graphicFrameLocks noChangeAspect="1"/>
          </p:cNvGraphicFramePr>
          <p:nvPr>
            <p:ph type="body" idx="4294967295"/>
          </p:nvPr>
        </p:nvGraphicFramePr>
        <p:xfrm>
          <a:off x="1524000" y="1676400"/>
          <a:ext cx="7350125" cy="4762500"/>
        </p:xfrm>
        <a:graphic>
          <a:graphicData uri="http://schemas.openxmlformats.org/presentationml/2006/ole">
            <p:oleObj spid="_x0000_s67588" r:id="rId4" imgW="0" imgH="0" progId="">
              <p:embed/>
            </p:oleObj>
          </a:graphicData>
        </a:graphic>
      </p:graphicFrame>
      <p:pic>
        <p:nvPicPr>
          <p:cNvPr id="6759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CEC3724-CB8E-4118-991A-90A4598BF1E4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12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>
                <a:solidFill>
                  <a:schemeClr val="tx1"/>
                </a:solidFill>
              </a:rPr>
              <a:t/>
            </a:r>
            <a:br>
              <a:rPr lang="en-US" sz="3600" i="1" smtClean="0">
                <a:solidFill>
                  <a:schemeClr val="tx1"/>
                </a:solidFill>
              </a:rPr>
            </a:br>
            <a:r>
              <a:rPr lang="en-US" sz="3600" i="1" smtClean="0">
                <a:solidFill>
                  <a:schemeClr val="tx1"/>
                </a:solidFill>
              </a:rPr>
              <a:t>SALES &amp; USE TAX HISTORY – General Fund</a:t>
            </a:r>
            <a:r>
              <a:rPr lang="en-US" sz="4800" i="1" smtClean="0">
                <a:solidFill>
                  <a:schemeClr val="tx1"/>
                </a:solidFill>
              </a:rPr>
              <a:t/>
            </a:r>
            <a:br>
              <a:rPr lang="en-US" sz="4800" i="1" smtClean="0">
                <a:solidFill>
                  <a:schemeClr val="tx1"/>
                </a:solidFill>
              </a:rPr>
            </a:br>
            <a:endParaRPr lang="en-US" sz="3200" i="1" smtClean="0">
              <a:solidFill>
                <a:schemeClr val="tx1"/>
              </a:solidFill>
            </a:endParaRPr>
          </a:p>
        </p:txBody>
      </p:sp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914400" y="1862138"/>
          <a:ext cx="8070850" cy="4462462"/>
        </p:xfrm>
        <a:graphic>
          <a:graphicData uri="http://schemas.openxmlformats.org/presentationml/2006/ole">
            <p:oleObj spid="_x0000_s66564" r:id="rId4" imgW="0" imgH="0" progId="">
              <p:embed/>
            </p:oleObj>
          </a:graphicData>
        </a:graphic>
      </p:graphicFrame>
      <p:pic>
        <p:nvPicPr>
          <p:cNvPr id="6656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FY 14-15 Adopted Budget</a:t>
            </a:r>
          </a:p>
        </p:txBody>
      </p:sp>
      <p:graphicFrame>
        <p:nvGraphicFramePr>
          <p:cNvPr id="40998" name="Group 38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543800" cy="3714750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General Fund Summary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Estimated Revenues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$  20,234,502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Transfers 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5,820,307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Total Resources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$  26,054,809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Adopted Budget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$  25,887,310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Approp. To Fund Balance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167,499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Balance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-0-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B7C81-AEDB-438D-903A-F34E1D32B1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96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FY 2014-15 General Fund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300" smtClean="0"/>
              <a:t>– Summary of Adjusted Estimated Revenues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lnSpc>
                <a:spcPct val="80000"/>
              </a:lnSpc>
              <a:buFont typeface="Wingdings" pitchFamily="2" charset="2"/>
              <a:buNone/>
            </a:pPr>
            <a:r>
              <a:rPr lang="en-US" sz="1000" smtClean="0">
                <a:effectLst/>
              </a:rPr>
              <a:t>		                                              </a:t>
            </a:r>
            <a:r>
              <a:rPr lang="en-US" u="sng" smtClean="0">
                <a:effectLst/>
              </a:rPr>
              <a:t>Adopted           Revised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solidFill>
                  <a:srgbClr val="FFFF00"/>
                </a:solidFill>
                <a:effectLst/>
              </a:rPr>
              <a:t>Property Tax				$3,330,600       $2,402,600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solidFill>
                  <a:srgbClr val="FFFF00"/>
                </a:solidFill>
                <a:effectLst/>
              </a:rPr>
              <a:t>Property Tax – Sales Tax Backfill                  1,460,500         1,564,300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solidFill>
                  <a:srgbClr val="FFFF00"/>
                </a:solidFill>
                <a:effectLst/>
              </a:rPr>
              <a:t>Property Tax – VLF Backfill                          5,356,000         5,500,800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solidFill>
                  <a:srgbClr val="FFFF00"/>
                </a:solidFill>
                <a:effectLst/>
              </a:rPr>
              <a:t>Sales &amp; Use Tax                                         4,177,500         4,311,300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Franchise Tax                                            1,930,000          2,072,000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Business License Fee                                     185,000            152,000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Fines and Fees                                             100,000              70,000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Animal Services                                            761,100            902,400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Code Enforcement                                        268,500            330,000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Building and Safety                                       595,000            625,000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effectLst/>
              </a:rPr>
              <a:t>Other Revenues                                            </a:t>
            </a:r>
            <a:r>
              <a:rPr lang="en-US" sz="1700" u="sng" smtClean="0">
                <a:effectLst/>
              </a:rPr>
              <a:t>780,000         1,670,900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smtClean="0">
                <a:effectLst/>
              </a:rPr>
              <a:t>Total General Fund Adj. Revenues                  $19,157,200     $19,731,300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>
                <a:effectLst/>
              </a:rPr>
              <a:t>*Net Increase - $574,100</a:t>
            </a:r>
          </a:p>
        </p:txBody>
      </p:sp>
      <p:pic>
        <p:nvPicPr>
          <p:cNvPr id="614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8EE-4675-4421-B226-A80F54024DB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FY 2014-15 General Fund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2300" smtClean="0"/>
              <a:t>– Summary of Proposed Approp. Adjustments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Appropriation adjustments (Expenditures);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Contract Services          		   $  96k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Info. Tech. Services			   $ (68k)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Legal Fees/Services                              $ 156k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Building Maintenance                            $( 18k)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Insurance Costs                                    $(43k)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County Sherriff                                     $108k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Gasoline, Diesel, Oil			    $(50k)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Misc. Approp. Adj.                                 </a:t>
            </a:r>
            <a:r>
              <a:rPr lang="en-US" sz="2200" u="sng" smtClean="0"/>
              <a:t>$ 26k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Sub-total Appropriation Adjustments                $207k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010400" y="6096000"/>
            <a:ext cx="8382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16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FY 2014-15 General Fund:</a:t>
            </a:r>
            <a:r>
              <a:rPr lang="en-US" sz="3600" smtClean="0"/>
              <a:t> </a:t>
            </a:r>
            <a:br>
              <a:rPr lang="en-US" sz="3600" smtClean="0"/>
            </a:br>
            <a:r>
              <a:rPr lang="en-US" sz="2600" smtClean="0"/>
              <a:t>BA 15-15 Amended Budget</a:t>
            </a:r>
            <a:r>
              <a:rPr lang="en-US" sz="3600" smtClean="0"/>
              <a:t> </a:t>
            </a:r>
          </a:p>
        </p:txBody>
      </p:sp>
      <p:graphicFrame>
        <p:nvGraphicFramePr>
          <p:cNvPr id="72757" name="Group 53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391400" cy="4137031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3159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A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General Fund Summary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Estimated Revenues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$20,234,502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Rev. Adjustments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574,100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Transfers 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5,820,307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Total Resources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$26,628,909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Adopted Budget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$25,887,310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Proposed Approp. Adj.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207,392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Total Adj. Appropriations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$26,094,702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Calibri" pitchFamily="34" charset="0"/>
                          <a:cs typeface="Times New Roman" pitchFamily="18" charset="0"/>
                        </a:rPr>
                        <a:t>Approp. To Fund Balance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534,207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Balance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-0-         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AC00F-D862-4295-B428-E9424AC399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27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52DC9-0CD9-48CF-A094-C499FF510FA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1600200"/>
          </a:xfrm>
        </p:spPr>
        <p:txBody>
          <a:bodyPr/>
          <a:lstStyle/>
          <a:p>
            <a:pPr eaLnBrk="1" hangingPunct="1"/>
            <a:r>
              <a:rPr lang="en-US" sz="2800" smtClean="0"/>
              <a:t>Factors Affecting Development of the Ensuing FY 2015-16 Budget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467600" cy="4378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 smtClean="0"/>
              <a:t>Effect of Key Economic Impacts:</a:t>
            </a:r>
          </a:p>
          <a:p>
            <a:pPr eaLnBrk="1" hangingPunct="1"/>
            <a:r>
              <a:rPr lang="en-US" sz="3000" smtClean="0"/>
              <a:t>Sales tax collections projected to increase by approx. 2.0% </a:t>
            </a:r>
          </a:p>
          <a:p>
            <a:pPr eaLnBrk="1" hangingPunct="1"/>
            <a:r>
              <a:rPr lang="en-US" sz="3000" smtClean="0"/>
              <a:t>Property tax projected growth - 4.0-6.0%? </a:t>
            </a:r>
          </a:p>
          <a:p>
            <a:pPr eaLnBrk="1" hangingPunct="1"/>
            <a:r>
              <a:rPr lang="en-US" sz="3000" smtClean="0"/>
              <a:t>AV Golf Fund will be closer to break even</a:t>
            </a:r>
          </a:p>
          <a:p>
            <a:pPr eaLnBrk="1" hangingPunct="1"/>
            <a:r>
              <a:rPr lang="en-US" sz="3000" smtClean="0"/>
              <a:t>Implementation of GASB 68</a:t>
            </a:r>
          </a:p>
          <a:p>
            <a:pPr eaLnBrk="1" hangingPunct="1"/>
            <a:r>
              <a:rPr lang="en-US" sz="3000" smtClean="0"/>
              <a:t>Service cost shifts to local govt.</a:t>
            </a:r>
          </a:p>
        </p:txBody>
      </p:sp>
      <p:pic>
        <p:nvPicPr>
          <p:cNvPr id="7373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85DCD-5877-47A8-A7DA-46F5F0134DF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524000"/>
          </a:xfrm>
        </p:spPr>
        <p:txBody>
          <a:bodyPr/>
          <a:lstStyle/>
          <a:p>
            <a:pPr eaLnBrk="1" hangingPunct="1"/>
            <a:r>
              <a:rPr lang="en-US" sz="2800" smtClean="0"/>
              <a:t>Factors Affecting Development of the Ensuing FY 2015-16 Budget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48600" cy="3997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Effect of State Budget / Local Impacts: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Gov. Brown’s elimination of RDAs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Annual Fiscal Impact: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$6.6m total loss in tax increments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$1.8m from VVEDA pass-through payments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$4.8m loss in AV Project area II increment.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$7.1m in unspent bond proceeds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Debt outstanding (3 issues) PA1 - $15.1m PA2 -$33.2m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Successor agency continues to pay off debt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ROPs Outstanding Issues - $3.3m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Unknown legislative impacts</a:t>
            </a:r>
            <a:r>
              <a:rPr lang="en-US" sz="19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Triple Flip, RDA, Sales Tax exemptions</a:t>
            </a:r>
            <a:endParaRPr lang="en-US" sz="2400" smtClean="0"/>
          </a:p>
        </p:txBody>
      </p:sp>
      <p:pic>
        <p:nvPicPr>
          <p:cNvPr id="7475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EAB18-76E6-4FF0-8777-8A511921583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FY15-16 Budget Development Considerations: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Fiscal Tenet – No new services/expansion of Programs 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services without identified funding source.</a:t>
            </a:r>
          </a:p>
          <a:p>
            <a:pPr eaLnBrk="1" hangingPunct="1">
              <a:buFont typeface="Wingdings" pitchFamily="2" charset="2"/>
              <a:buNone/>
            </a:pPr>
            <a:endParaRPr lang="en-US" sz="800" smtClean="0"/>
          </a:p>
          <a:p>
            <a:pPr eaLnBrk="1" hangingPunct="1">
              <a:buFontTx/>
              <a:buNone/>
            </a:pPr>
            <a:r>
              <a:rPr lang="en-US" sz="2200" i="1" smtClean="0"/>
              <a:t>Must either;</a:t>
            </a:r>
          </a:p>
          <a:p>
            <a:pPr eaLnBrk="1" hangingPunct="1"/>
            <a:r>
              <a:rPr lang="en-US" sz="2200" smtClean="0"/>
              <a:t>Increase revenue sources, or</a:t>
            </a:r>
          </a:p>
          <a:p>
            <a:pPr eaLnBrk="1" hangingPunct="1"/>
            <a:r>
              <a:rPr lang="en-US" sz="2200" smtClean="0"/>
              <a:t>Decrease level of service delivery, or</a:t>
            </a:r>
          </a:p>
          <a:p>
            <a:pPr eaLnBrk="1" hangingPunct="1"/>
            <a:r>
              <a:rPr lang="en-US" sz="2200" smtClean="0"/>
              <a:t>Some combination of both strategies.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/>
          </a:p>
          <a:p>
            <a:pPr eaLnBrk="1" hangingPunct="1"/>
            <a:endParaRPr lang="en-US" sz="2200" smtClean="0"/>
          </a:p>
        </p:txBody>
      </p:sp>
      <p:pic>
        <p:nvPicPr>
          <p:cNvPr id="819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EDCCA-F7B7-4AD2-9C84-C48E5F370F0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FY </a:t>
            </a:r>
            <a:r>
              <a:rPr lang="en-US" sz="4000" dirty="0" smtClean="0"/>
              <a:t>14-15 Mid-Year </a:t>
            </a:r>
            <a:r>
              <a:rPr lang="en-US" sz="4000" dirty="0"/>
              <a:t>Budget </a:t>
            </a:r>
            <a:r>
              <a:rPr lang="en-US" sz="4000" dirty="0" smtClean="0"/>
              <a:t>Status Report </a:t>
            </a:r>
            <a:r>
              <a:rPr lang="en-US" sz="4000" dirty="0"/>
              <a:t>Agenda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1100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Brief </a:t>
            </a:r>
            <a:r>
              <a:rPr lang="en-US" sz="2400" dirty="0"/>
              <a:t>review of </a:t>
            </a:r>
            <a:r>
              <a:rPr lang="en-US" sz="2400" dirty="0" smtClean="0"/>
              <a:t>FY14 </a:t>
            </a:r>
            <a:r>
              <a:rPr lang="en-US" sz="2400" dirty="0"/>
              <a:t>year-end</a:t>
            </a:r>
          </a:p>
          <a:p>
            <a:pPr lvl="1" eaLnBrk="1" hangingPunct="1">
              <a:defRPr/>
            </a:pPr>
            <a:r>
              <a:rPr lang="en-US" sz="2000" dirty="0"/>
              <a:t>Fund balance overview</a:t>
            </a:r>
          </a:p>
          <a:p>
            <a:pPr eaLnBrk="1" hangingPunct="1">
              <a:defRPr/>
            </a:pPr>
            <a:r>
              <a:rPr lang="en-US" sz="2400" dirty="0" smtClean="0"/>
              <a:t>FY14-15 </a:t>
            </a:r>
            <a:r>
              <a:rPr lang="en-US" sz="2400" dirty="0"/>
              <a:t>Revenue year-to-date</a:t>
            </a:r>
          </a:p>
          <a:p>
            <a:pPr eaLnBrk="1" hangingPunct="1">
              <a:defRPr/>
            </a:pPr>
            <a:r>
              <a:rPr lang="en-US" sz="2400" dirty="0" smtClean="0"/>
              <a:t>FY14-15 </a:t>
            </a:r>
            <a:r>
              <a:rPr lang="en-US" sz="2400" dirty="0"/>
              <a:t>Expenditures year-to-date</a:t>
            </a:r>
          </a:p>
          <a:p>
            <a:pPr eaLnBrk="1" hangingPunct="1">
              <a:defRPr/>
            </a:pPr>
            <a:r>
              <a:rPr lang="en-US" sz="2400" dirty="0"/>
              <a:t>End of year projections </a:t>
            </a:r>
            <a:r>
              <a:rPr lang="en-US" sz="2400" dirty="0" smtClean="0"/>
              <a:t>FY2014-15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Factors affecting </a:t>
            </a:r>
            <a:r>
              <a:rPr lang="en-US" sz="2400" dirty="0" smtClean="0"/>
              <a:t>FY2015-16 </a:t>
            </a:r>
            <a:r>
              <a:rPr lang="en-US" sz="2400" dirty="0"/>
              <a:t>Budget development</a:t>
            </a:r>
          </a:p>
          <a:p>
            <a:pPr eaLnBrk="1" hangingPunct="1">
              <a:defRPr/>
            </a:pPr>
            <a:r>
              <a:rPr lang="en-US" sz="2400" dirty="0"/>
              <a:t>Questions/comments from </a:t>
            </a:r>
            <a:r>
              <a:rPr lang="en-US" sz="2400" dirty="0" smtClean="0"/>
              <a:t>Town </a:t>
            </a:r>
            <a:r>
              <a:rPr lang="en-US" sz="2400" dirty="0"/>
              <a:t>Council</a:t>
            </a:r>
            <a:r>
              <a:rPr lang="en-US" dirty="0"/>
              <a:t> </a:t>
            </a: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mtClean="0"/>
              <a:t>Town of Apple Valley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4114800"/>
            <a:ext cx="7543800" cy="2514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9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9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90000"/>
              </a:lnSpc>
            </a:pPr>
            <a:endParaRPr lang="en-US" sz="22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effectLst/>
              </a:rPr>
              <a:t>Standard &amp; Poor’s bond rating recently upgraded to A from A-</a:t>
            </a:r>
          </a:p>
        </p:txBody>
      </p:sp>
      <p:pic>
        <p:nvPicPr>
          <p:cNvPr id="98311" name="Picture 1" descr="https://media.licdn.com/mpr/mpr/p/4/005/0b5/34e/2de805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828800"/>
            <a:ext cx="4419600" cy="3971925"/>
          </a:xfrm>
          <a:noFill/>
          <a:ln/>
        </p:spPr>
      </p:pic>
      <p:pic>
        <p:nvPicPr>
          <p:cNvPr id="983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mtClean="0"/>
              <a:t>Town of Apple Valley</a:t>
            </a:r>
          </a:p>
        </p:txBody>
      </p:sp>
      <p:pic>
        <p:nvPicPr>
          <p:cNvPr id="1003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876226">
            <a:off x="1295400" y="1905000"/>
            <a:ext cx="3179763" cy="4114800"/>
          </a:xfrm>
          <a:noFill/>
          <a:ln/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44688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Town of Apple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Mid-Year Budget Status Report  </a:t>
            </a:r>
            <a:br>
              <a:rPr lang="en-US" dirty="0" smtClean="0"/>
            </a:br>
            <a:r>
              <a:rPr lang="en-US" dirty="0" smtClean="0"/>
              <a:t>Fiscal Year 2014-15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ffectLst/>
              </a:rPr>
              <a:t>Questions?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8C7-8825-43D3-B30D-1E23A661D3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1910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70E6-EE3B-49D0-9B7D-8CDF9346E2A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FY </a:t>
            </a:r>
            <a:r>
              <a:rPr lang="en-US" sz="4000" dirty="0" smtClean="0"/>
              <a:t>2014-15 </a:t>
            </a:r>
            <a:r>
              <a:rPr lang="en-US" sz="4000" dirty="0"/>
              <a:t>Mid-Year Budget </a:t>
            </a:r>
            <a:r>
              <a:rPr lang="en-US" sz="4000" dirty="0" smtClean="0"/>
              <a:t>Status Report</a:t>
            </a:r>
            <a:endParaRPr lang="en-US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Staff </a:t>
            </a:r>
            <a:r>
              <a:rPr lang="en-US" sz="2400" dirty="0" smtClean="0"/>
              <a:t>recommends </a:t>
            </a:r>
            <a:r>
              <a:rPr lang="en-US" sz="2400" dirty="0"/>
              <a:t>that </a:t>
            </a:r>
            <a:r>
              <a:rPr lang="en-US" sz="2400" dirty="0" smtClean="0"/>
              <a:t>Town Council receive and file the Fiscal Year 2014-2015 Mid-Year Budget Status Report;</a:t>
            </a:r>
            <a:endParaRPr lang="en-US" sz="24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Mid-Year Budget Status Staff Report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Budget Adjustment Number 15-15 including budget adjustments - all funds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Exhibit A – Mid Year Budget Adjustment Summary</a:t>
            </a:r>
            <a:endParaRPr lang="en-US" sz="18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Budget to Actual Comparison by Fund/Department/Division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General Fund Revenue Projections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Projected Fund Balances – June 30, 2015</a:t>
            </a:r>
            <a:endParaRPr lang="en-US" sz="1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smtClean="0"/>
              <a:t>FY 2013-14 Fiscal Year-End </a:t>
            </a:r>
            <a:br>
              <a:rPr lang="en-US" sz="4000" smtClean="0"/>
            </a:br>
            <a:r>
              <a:rPr lang="en-US" sz="2600" smtClean="0"/>
              <a:t>(CAFR available at </a:t>
            </a:r>
            <a:r>
              <a:rPr lang="en-US" sz="2600" u="sng" smtClean="0"/>
              <a:t>www.applevalley.org</a:t>
            </a:r>
            <a:r>
              <a:rPr lang="en-US" sz="2600" smtClean="0"/>
              <a:t>)</a:t>
            </a:r>
          </a:p>
        </p:txBody>
      </p:sp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2687">
            <a:off x="5181600" y="2057400"/>
            <a:ext cx="30781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6805">
            <a:off x="1371600" y="2209800"/>
            <a:ext cx="30051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2667000"/>
            <a:ext cx="2886075" cy="3733800"/>
          </a:xfrm>
          <a:noFill/>
          <a:ln/>
        </p:spPr>
      </p:pic>
      <p:pic>
        <p:nvPicPr>
          <p:cNvPr id="952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FY </a:t>
            </a:r>
            <a:r>
              <a:rPr lang="en-US" sz="4000" dirty="0" smtClean="0"/>
              <a:t>2013-14 Fiscal Year-End</a:t>
            </a:r>
            <a:endParaRPr lang="en-US" sz="4000" dirty="0"/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Fund only – </a:t>
            </a:r>
          </a:p>
          <a:p>
            <a:pPr lvl="1" eaLnBrk="1" hangingPunct="1"/>
            <a:r>
              <a:rPr lang="en-US" smtClean="0"/>
              <a:t>Total Revenues		$  21,193,185</a:t>
            </a:r>
          </a:p>
          <a:p>
            <a:pPr lvl="1" eaLnBrk="1" hangingPunct="1"/>
            <a:r>
              <a:rPr lang="en-US" smtClean="0"/>
              <a:t>Total Expenditures </a:t>
            </a:r>
          </a:p>
          <a:p>
            <a:pPr lvl="1" eaLnBrk="1" hangingPunct="1">
              <a:buFontTx/>
              <a:buNone/>
            </a:pPr>
            <a:r>
              <a:rPr lang="en-US" smtClean="0"/>
              <a:t>	(inc. net transfers)	</a:t>
            </a:r>
            <a:r>
              <a:rPr lang="en-US" u="sng" smtClean="0"/>
              <a:t>$  20,227,303</a:t>
            </a:r>
          </a:p>
          <a:p>
            <a:pPr lvl="1" eaLnBrk="1" hangingPunct="1">
              <a:buFontTx/>
              <a:buNone/>
            </a:pPr>
            <a:r>
              <a:rPr lang="en-US" smtClean="0"/>
              <a:t>Net change 			$      965,882</a:t>
            </a:r>
          </a:p>
          <a:p>
            <a:pPr lvl="1" eaLnBrk="1" hangingPunct="1">
              <a:buClr>
                <a:srgbClr val="FFFFFF"/>
              </a:buClr>
              <a:buFontTx/>
              <a:buNone/>
            </a:pPr>
            <a:r>
              <a:rPr lang="en-US" smtClean="0"/>
              <a:t>Fund Balance BOY           $  </a:t>
            </a:r>
            <a:r>
              <a:rPr lang="en-US" smtClean="0">
                <a:solidFill>
                  <a:srgbClr val="FFFFFF"/>
                </a:solidFill>
              </a:rPr>
              <a:t>17,340,269</a:t>
            </a:r>
          </a:p>
          <a:p>
            <a:pPr lvl="1" eaLnBrk="1" hangingPunct="1">
              <a:buClr>
                <a:srgbClr val="FFFFFF"/>
              </a:buClr>
              <a:buFontTx/>
              <a:buNone/>
            </a:pPr>
            <a:r>
              <a:rPr lang="en-US" smtClean="0"/>
              <a:t>Fund Balance EOY           $  18,306,151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715000" y="464820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715000" y="5715000"/>
            <a:ext cx="22860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715000" y="5638800"/>
            <a:ext cx="2286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FB175-575B-4C8F-BA8B-94AE041C2F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84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F7D89-FDDD-4E6C-B050-25B46D10921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FY 2013-14 Fiscal Year End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FFFF"/>
                </a:solidFill>
              </a:rPr>
              <a:t>FY 2013-14 Ending Fund Balance      $ 18,306,151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u="sng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Non-spendable		              $   9,497,516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Restricted				     $       - 0 -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Committed 			     $  4,730,937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Assigned				     $       - 0 -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Unassigned                                 $  4,077,698*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* 1) 15.6% of the FY 14-15 General Fund Amended Budget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   2) Parks &amp; Rec. Fund accumulated fund deficit – ($6,435,006)</a:t>
            </a:r>
          </a:p>
        </p:txBody>
      </p:sp>
      <p:sp>
        <p:nvSpPr>
          <p:cNvPr id="169989" name="Line 4"/>
          <p:cNvSpPr>
            <a:spLocks noChangeShapeType="1"/>
          </p:cNvSpPr>
          <p:nvPr/>
        </p:nvSpPr>
        <p:spPr bwMode="auto">
          <a:xfrm>
            <a:off x="6229350" y="2590800"/>
            <a:ext cx="1676400" cy="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FY 2013-14 Fiscal Year-End</a:t>
            </a:r>
          </a:p>
        </p:txBody>
      </p:sp>
      <p:graphicFrame>
        <p:nvGraphicFramePr>
          <p:cNvPr id="23594" name="Group 42"/>
          <p:cNvGraphicFramePr>
            <a:graphicFrameLocks noGrp="1"/>
          </p:cNvGraphicFramePr>
          <p:nvPr>
            <p:ph idx="1"/>
          </p:nvPr>
        </p:nvGraphicFramePr>
        <p:xfrm>
          <a:off x="1066800" y="2133600"/>
          <a:ext cx="7391400" cy="3962400"/>
        </p:xfrm>
        <a:graphic>
          <a:graphicData uri="http://schemas.openxmlformats.org/drawingml/2006/table">
            <a:tbl>
              <a:tblPr/>
              <a:tblGrid>
                <a:gridCol w="1752600"/>
                <a:gridCol w="1600200"/>
                <a:gridCol w="1600200"/>
                <a:gridCol w="1447800"/>
                <a:gridCol w="990600"/>
              </a:tblGrid>
              <a:tr h="6445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General Fund Only -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Amended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Actual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Variance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% change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Total Revenues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$21,784,864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$22,233,553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$ 448,689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2.06*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Expenditures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$20,717,248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$21,267,671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$(550,423)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2.66*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Net Change in Fund Balances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$ 1,067,616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$   965,882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$(101,734)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(9.53)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6762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* Includes Net Transfers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2374A-3DC4-4162-B3F9-E95F422644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2F71A74-62C7-40A5-8213-F86EDB2B56C2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8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20675"/>
            <a:ext cx="7696200" cy="1431925"/>
          </a:xfrm>
        </p:spPr>
        <p:txBody>
          <a:bodyPr/>
          <a:lstStyle/>
          <a:p>
            <a:pPr eaLnBrk="1" hangingPunct="1"/>
            <a:r>
              <a:rPr lang="en-US" sz="3200" smtClean="0"/>
              <a:t>FY2014-15 Mid-Year Budget Status Report: General Fund Estimated Revenues</a:t>
            </a:r>
          </a:p>
        </p:txBody>
      </p:sp>
      <p:graphicFrame>
        <p:nvGraphicFramePr>
          <p:cNvPr id="60420" name="Object 3"/>
          <p:cNvGraphicFramePr>
            <a:graphicFrameLocks noChangeAspect="1"/>
          </p:cNvGraphicFramePr>
          <p:nvPr/>
        </p:nvGraphicFramePr>
        <p:xfrm>
          <a:off x="762000" y="1701800"/>
          <a:ext cx="8159750" cy="4432300"/>
        </p:xfrm>
        <a:graphic>
          <a:graphicData uri="http://schemas.openxmlformats.org/presentationml/2006/ole">
            <p:oleObj spid="_x0000_s60420" r:id="rId4" imgW="0" imgH="0" progId="">
              <p:embed/>
            </p:oleObj>
          </a:graphicData>
        </a:graphic>
      </p:graphicFrame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3581400" y="5943600"/>
            <a:ext cx="25209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Total $26,054,809</a:t>
            </a:r>
          </a:p>
        </p:txBody>
      </p:sp>
      <p:pic>
        <p:nvPicPr>
          <p:cNvPr id="6042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7264170-A324-47C3-9D4F-5A1BFD5C7D8D}" type="slidenum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9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>
                <a:solidFill>
                  <a:schemeClr val="tx1"/>
                </a:solidFill>
              </a:rPr>
              <a:t>PROPERTY TAX HISTORY</a:t>
            </a:r>
            <a:r>
              <a:rPr lang="en-US" sz="4600" i="1" smtClean="0">
                <a:solidFill>
                  <a:schemeClr val="tx1"/>
                </a:solidFill>
              </a:rPr>
              <a:t/>
            </a:r>
            <a:br>
              <a:rPr lang="en-US" sz="4600" i="1" smtClean="0">
                <a:solidFill>
                  <a:schemeClr val="tx1"/>
                </a:solidFill>
              </a:rPr>
            </a:br>
            <a:r>
              <a:rPr lang="en-US" sz="3200" i="1" smtClean="0">
                <a:solidFill>
                  <a:schemeClr val="tx1"/>
                </a:solidFill>
              </a:rPr>
              <a:t>General Fund</a:t>
            </a:r>
          </a:p>
        </p:txBody>
      </p:sp>
      <p:graphicFrame>
        <p:nvGraphicFramePr>
          <p:cNvPr id="62468" name="Object 3"/>
          <p:cNvGraphicFramePr>
            <a:graphicFrameLocks noChangeAspect="1"/>
          </p:cNvGraphicFramePr>
          <p:nvPr/>
        </p:nvGraphicFramePr>
        <p:xfrm>
          <a:off x="962025" y="1990725"/>
          <a:ext cx="7905750" cy="4171950"/>
        </p:xfrm>
        <a:graphic>
          <a:graphicData uri="http://schemas.openxmlformats.org/presentationml/2006/ole">
            <p:oleObj spid="_x0000_s62468" r:id="rId5" imgW="0" imgH="0" progId="">
              <p:embed/>
            </p:oleObj>
          </a:graphicData>
        </a:graphic>
      </p:graphicFrame>
      <p:pic>
        <p:nvPicPr>
          <p:cNvPr id="6247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3663" y="914400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VI DIMENSIONS" val="640x480x8"/>
  <p:tag name="CAPTURED TRANSITIONS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flip.p3d 1"/>
  <p:tag name="POWER3D OPTIONS" val="Medium "/>
  <p:tag name="POWER3D IMAGE0" val="PINBUMP.TGA"/>
  <p:tag name="POWER3D IMAGE1" val="PINBUMP.T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4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4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3"/>
  <p:tag name="POWER3D OPTIONS" val="Medium "/>
  <p:tag name="POWER3D IMAGE0" val="PINBUMP.T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3"/>
  <p:tag name="POWER3D OPTIONS" val="Medium "/>
  <p:tag name="POWER3D IMAGE0" val="PINBUMP.TGA"/>
</p:tagLst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55600" cap="sq" cmpd="sng" algn="ctr">
          <a:solidFill>
            <a:srgbClr val="00009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55600" cap="sq" cmpd="sng" algn="ctr">
          <a:solidFill>
            <a:srgbClr val="00009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26892</TotalTime>
  <Words>592</Words>
  <Application>Microsoft Office PowerPoint</Application>
  <PresentationFormat>On-screen Show (4:3)</PresentationFormat>
  <Paragraphs>205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Shimmer</vt:lpstr>
      <vt:lpstr>Town of Apple Valley</vt:lpstr>
      <vt:lpstr>FY 14-15 Mid-Year Budget Status Report Agenda</vt:lpstr>
      <vt:lpstr>FY 2014-15 Mid-Year Budget Status Report</vt:lpstr>
      <vt:lpstr>FY 2013-14 Fiscal Year-End  (CAFR available at www.applevalley.org)</vt:lpstr>
      <vt:lpstr>FY 2013-14 Fiscal Year-End</vt:lpstr>
      <vt:lpstr>FY 2013-14 Fiscal Year End</vt:lpstr>
      <vt:lpstr>FY 2013-14 Fiscal Year-End</vt:lpstr>
      <vt:lpstr>FY2014-15 Mid-Year Budget Status Report: General Fund Estimated Revenues</vt:lpstr>
      <vt:lpstr>PROPERTY TAX HISTORY General Fund</vt:lpstr>
      <vt:lpstr>PROPERTY TAX – Sales Tax Backfill – General Fund</vt:lpstr>
      <vt:lpstr>SALES TAX COLLECTIONS By Business Categories – CY 2014</vt:lpstr>
      <vt:lpstr> SALES &amp; USE TAX HISTORY – General Fund </vt:lpstr>
      <vt:lpstr>FY 14-15 Adopted Budget</vt:lpstr>
      <vt:lpstr>FY 2014-15 General Fund  – Summary of Adjusted Estimated Revenues</vt:lpstr>
      <vt:lpstr>FY 2014-15 General Fund  – Summary of Proposed Approp. Adjustments</vt:lpstr>
      <vt:lpstr>FY 2014-15 General Fund:  BA 15-15 Amended Budget </vt:lpstr>
      <vt:lpstr>Factors Affecting Development of the Ensuing FY 2015-16 Budget</vt:lpstr>
      <vt:lpstr>Factors Affecting Development of the Ensuing FY 2015-16 Budget</vt:lpstr>
      <vt:lpstr>FY15-16 Budget Development Considerations:</vt:lpstr>
      <vt:lpstr>Town of Apple Valley</vt:lpstr>
      <vt:lpstr>Town of Apple Valley</vt:lpstr>
      <vt:lpstr>Town of Apple Valley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crudsell</cp:lastModifiedBy>
  <cp:revision>1584</cp:revision>
  <cp:lastPrinted>1601-01-01T00:00:00Z</cp:lastPrinted>
  <dcterms:created xsi:type="dcterms:W3CDTF">1601-01-01T00:00:00Z</dcterms:created>
  <dcterms:modified xsi:type="dcterms:W3CDTF">2015-02-26T22:04:14Z</dcterms:modified>
</cp:coreProperties>
</file>