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Default Extension="png" ContentType="image/png"/>
  <Default Extension="bin" ContentType="application/vnd.openxmlformats-officedocument.oleObject"/>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Default Extension="vml" ContentType="application/vnd.openxmlformats-officedocument.vmlDrawing"/>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55"/>
  </p:notesMasterIdLst>
  <p:handoutMasterIdLst>
    <p:handoutMasterId r:id="rId56"/>
  </p:handoutMasterIdLst>
  <p:sldIdLst>
    <p:sldId id="810" r:id="rId2"/>
    <p:sldId id="632" r:id="rId3"/>
    <p:sldId id="850" r:id="rId4"/>
    <p:sldId id="688" r:id="rId5"/>
    <p:sldId id="829" r:id="rId6"/>
    <p:sldId id="830" r:id="rId7"/>
    <p:sldId id="831" r:id="rId8"/>
    <p:sldId id="756" r:id="rId9"/>
    <p:sldId id="758" r:id="rId10"/>
    <p:sldId id="723" r:id="rId11"/>
    <p:sldId id="720" r:id="rId12"/>
    <p:sldId id="760" r:id="rId13"/>
    <p:sldId id="704" r:id="rId14"/>
    <p:sldId id="670" r:id="rId15"/>
    <p:sldId id="706" r:id="rId16"/>
    <p:sldId id="671" r:id="rId17"/>
    <p:sldId id="710" r:id="rId18"/>
    <p:sldId id="712" r:id="rId19"/>
    <p:sldId id="711" r:id="rId20"/>
    <p:sldId id="738" r:id="rId21"/>
    <p:sldId id="714" r:id="rId22"/>
    <p:sldId id="739" r:id="rId23"/>
    <p:sldId id="789" r:id="rId24"/>
    <p:sldId id="847" r:id="rId25"/>
    <p:sldId id="867" r:id="rId26"/>
    <p:sldId id="856" r:id="rId27"/>
    <p:sldId id="866" r:id="rId28"/>
    <p:sldId id="865" r:id="rId29"/>
    <p:sldId id="858" r:id="rId30"/>
    <p:sldId id="859" r:id="rId31"/>
    <p:sldId id="860" r:id="rId32"/>
    <p:sldId id="861" r:id="rId33"/>
    <p:sldId id="862" r:id="rId34"/>
    <p:sldId id="863" r:id="rId35"/>
    <p:sldId id="864" r:id="rId36"/>
    <p:sldId id="805" r:id="rId37"/>
    <p:sldId id="826" r:id="rId38"/>
    <p:sldId id="833" r:id="rId39"/>
    <p:sldId id="834" r:id="rId40"/>
    <p:sldId id="835" r:id="rId41"/>
    <p:sldId id="836" r:id="rId42"/>
    <p:sldId id="837" r:id="rId43"/>
    <p:sldId id="849" r:id="rId44"/>
    <p:sldId id="848" r:id="rId45"/>
    <p:sldId id="838" r:id="rId46"/>
    <p:sldId id="839" r:id="rId47"/>
    <p:sldId id="841" r:id="rId48"/>
    <p:sldId id="843" r:id="rId49"/>
    <p:sldId id="840" r:id="rId50"/>
    <p:sldId id="844" r:id="rId51"/>
    <p:sldId id="609" r:id="rId52"/>
    <p:sldId id="614" r:id="rId53"/>
    <p:sldId id="809" r:id="rId54"/>
  </p:sldIdLst>
  <p:sldSz cx="9144000" cy="6858000" type="screen4x3"/>
  <p:notesSz cx="7010400" cy="9296400"/>
  <p:custDataLst>
    <p:tags r:id="rId57"/>
  </p:custDataLst>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99FF"/>
    <a:srgbClr val="FFFFFF"/>
    <a:srgbClr val="660033"/>
    <a:srgbClr val="003399"/>
    <a:srgbClr val="336699"/>
    <a:srgbClr val="FF9900"/>
    <a:srgbClr val="00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4" autoAdjust="0"/>
    <p:restoredTop sz="94539" autoAdjust="0"/>
  </p:normalViewPr>
  <p:slideViewPr>
    <p:cSldViewPr>
      <p:cViewPr>
        <p:scale>
          <a:sx n="75" d="100"/>
          <a:sy n="75" d="100"/>
        </p:scale>
        <p:origin x="-864" y="-72"/>
      </p:cViewPr>
      <p:guideLst>
        <p:guide orient="horz" pos="2160"/>
        <p:guide pos="2880"/>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75" d="100"/>
        <a:sy n="75" d="100"/>
      </p:scale>
      <p:origin x="0" y="942"/>
    </p:cViewPr>
  </p:sorterViewPr>
  <p:notesViewPr>
    <p:cSldViewPr>
      <p:cViewPr varScale="1">
        <p:scale>
          <a:sx n="27" d="100"/>
          <a:sy n="27" d="100"/>
        </p:scale>
        <p:origin x="-1236" y="-84"/>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6.xml"/><Relationship Id="rId3" Type="http://schemas.openxmlformats.org/officeDocument/2006/relationships/slide" Target="slides/slide11.xml"/><Relationship Id="rId7" Type="http://schemas.openxmlformats.org/officeDocument/2006/relationships/slide" Target="slides/slide25.xml"/><Relationship Id="rId2" Type="http://schemas.openxmlformats.org/officeDocument/2006/relationships/slide" Target="slides/slide10.xml"/><Relationship Id="rId1" Type="http://schemas.openxmlformats.org/officeDocument/2006/relationships/slide" Target="slides/slide8.xml"/><Relationship Id="rId6" Type="http://schemas.openxmlformats.org/officeDocument/2006/relationships/slide" Target="slides/slide21.xml"/><Relationship Id="rId5" Type="http://schemas.openxmlformats.org/officeDocument/2006/relationships/slide" Target="slides/slide18.xml"/><Relationship Id="rId10" Type="http://schemas.openxmlformats.org/officeDocument/2006/relationships/slide" Target="slides/slide52.xml"/><Relationship Id="rId4" Type="http://schemas.openxmlformats.org/officeDocument/2006/relationships/slide" Target="slides/slide16.xml"/><Relationship Id="rId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lvl1pPr defTabSz="931863" eaLnBrk="0" hangingPunct="0">
              <a:defRPr sz="1200">
                <a:latin typeface="Times New Roman" pitchFamily="18"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1925" y="0"/>
            <a:ext cx="3038475" cy="466725"/>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lvl1pPr algn="r" defTabSz="931863" eaLnBrk="0" hangingPunct="0">
              <a:defRPr sz="1200">
                <a:latin typeface="Times New Roman" pitchFamily="18" charset="0"/>
                <a:cs typeface="+mn-cs"/>
              </a:defRPr>
            </a:lvl1pPr>
          </a:lstStyle>
          <a:p>
            <a:pPr>
              <a:defRPr/>
            </a:pPr>
            <a:fld id="{67416952-E8DF-4AF7-80FF-3F15B3D6CFE2}" type="datetime1">
              <a:rPr lang="en-US"/>
              <a:pPr>
                <a:defRPr/>
              </a:pPr>
              <a:t>6/8/2016</a:t>
            </a:fld>
            <a:endParaRPr lang="en-US"/>
          </a:p>
        </p:txBody>
      </p:sp>
      <p:sp>
        <p:nvSpPr>
          <p:cNvPr id="17412" name="Rectangle 4"/>
          <p:cNvSpPr>
            <a:spLocks noGrp="1" noChangeArrowheads="1"/>
          </p:cNvSpPr>
          <p:nvPr>
            <p:ph type="ftr" sz="quarter" idx="2"/>
          </p:nvPr>
        </p:nvSpPr>
        <p:spPr bwMode="auto">
          <a:xfrm>
            <a:off x="0" y="8829675"/>
            <a:ext cx="3038475" cy="466725"/>
          </a:xfrm>
          <a:prstGeom prst="rect">
            <a:avLst/>
          </a:prstGeom>
          <a:noFill/>
          <a:ln w="9525">
            <a:noFill/>
            <a:miter lim="800000"/>
            <a:headEnd/>
            <a:tailEnd/>
          </a:ln>
          <a:effectLst/>
        </p:spPr>
        <p:txBody>
          <a:bodyPr vert="horz" wrap="square" lIns="93065" tIns="46531" rIns="93065" bIns="46531" numCol="1" anchor="b" anchorCtr="0" compatLnSpc="1">
            <a:prstTxWarp prst="textNoShape">
              <a:avLst/>
            </a:prstTxWarp>
          </a:bodyPr>
          <a:lstStyle>
            <a:lvl1pPr defTabSz="931863" eaLnBrk="0" hangingPunct="0">
              <a:defRPr sz="1200">
                <a:latin typeface="Times New Roman" pitchFamily="18"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1925" y="8829675"/>
            <a:ext cx="3038475" cy="466725"/>
          </a:xfrm>
          <a:prstGeom prst="rect">
            <a:avLst/>
          </a:prstGeom>
          <a:noFill/>
          <a:ln w="9525">
            <a:noFill/>
            <a:miter lim="800000"/>
            <a:headEnd/>
            <a:tailEnd/>
          </a:ln>
          <a:effectLst/>
        </p:spPr>
        <p:txBody>
          <a:bodyPr vert="horz" wrap="square" lIns="93065" tIns="46531" rIns="93065" bIns="46531" numCol="1" anchor="b" anchorCtr="0" compatLnSpc="1">
            <a:prstTxWarp prst="textNoShape">
              <a:avLst/>
            </a:prstTxWarp>
          </a:bodyPr>
          <a:lstStyle>
            <a:lvl1pPr algn="r" defTabSz="931863" eaLnBrk="0" hangingPunct="0">
              <a:defRPr sz="1200">
                <a:latin typeface="Times New Roman" pitchFamily="18" charset="0"/>
                <a:cs typeface="+mn-cs"/>
              </a:defRPr>
            </a:lvl1pPr>
          </a:lstStyle>
          <a:p>
            <a:pPr>
              <a:defRPr/>
            </a:pPr>
            <a:fld id="{68C92731-660A-4DD1-95F0-BC5D5ED1CD6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lvl1pPr defTabSz="931863" eaLnBrk="0" hangingPunct="0">
              <a:defRPr sz="1200">
                <a:latin typeface="Times New Roman" pitchFamily="18" charset="0"/>
                <a:cs typeface="+mn-cs"/>
              </a:defRPr>
            </a:lvl1pPr>
          </a:lstStyle>
          <a:p>
            <a:pPr>
              <a:defRPr/>
            </a:pPr>
            <a:endParaRPr lang="en-US"/>
          </a:p>
        </p:txBody>
      </p:sp>
      <p:sp>
        <p:nvSpPr>
          <p:cNvPr id="15363" name="Rectangle 3"/>
          <p:cNvSpPr>
            <a:spLocks noGrp="1" noChangeArrowheads="1"/>
          </p:cNvSpPr>
          <p:nvPr>
            <p:ph type="dt" idx="1"/>
          </p:nvPr>
        </p:nvSpPr>
        <p:spPr bwMode="auto">
          <a:xfrm>
            <a:off x="3971925" y="0"/>
            <a:ext cx="3038475" cy="466725"/>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lvl1pPr algn="r" defTabSz="931863" eaLnBrk="0" hangingPunct="0">
              <a:defRPr sz="1200">
                <a:latin typeface="Times New Roman" pitchFamily="18" charset="0"/>
                <a:cs typeface="+mn-cs"/>
              </a:defRPr>
            </a:lvl1pPr>
          </a:lstStyle>
          <a:p>
            <a:pPr>
              <a:defRPr/>
            </a:pPr>
            <a:fld id="{903D0E44-D36C-440F-A1A6-0D6A9CCD2110}" type="datetime1">
              <a:rPr lang="en-US"/>
              <a:pPr>
                <a:defRPr/>
              </a:pPr>
              <a:t>6/8/2016</a:t>
            </a:fld>
            <a:endParaRPr lang="en-US"/>
          </a:p>
        </p:txBody>
      </p:sp>
      <p:sp>
        <p:nvSpPr>
          <p:cNvPr id="57348" name="Rectangle 4"/>
          <p:cNvSpPr>
            <a:spLocks noGrp="1" noRot="1" noChangeAspect="1" noChangeArrowheads="1" noTextEdit="1"/>
          </p:cNvSpPr>
          <p:nvPr>
            <p:ph type="sldImg" idx="2"/>
          </p:nvPr>
        </p:nvSpPr>
        <p:spPr bwMode="auto">
          <a:xfrm>
            <a:off x="1182688" y="696913"/>
            <a:ext cx="4649787"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29675"/>
            <a:ext cx="3038475" cy="466725"/>
          </a:xfrm>
          <a:prstGeom prst="rect">
            <a:avLst/>
          </a:prstGeom>
          <a:noFill/>
          <a:ln w="9525">
            <a:noFill/>
            <a:miter lim="800000"/>
            <a:headEnd/>
            <a:tailEnd/>
          </a:ln>
          <a:effectLst/>
        </p:spPr>
        <p:txBody>
          <a:bodyPr vert="horz" wrap="square" lIns="93065" tIns="46531" rIns="93065" bIns="46531" numCol="1" anchor="b" anchorCtr="0" compatLnSpc="1">
            <a:prstTxWarp prst="textNoShape">
              <a:avLst/>
            </a:prstTxWarp>
          </a:bodyPr>
          <a:lstStyle>
            <a:lvl1pPr defTabSz="931863" eaLnBrk="0" hangingPunct="0">
              <a:defRPr sz="1200">
                <a:latin typeface="Times New Roman" pitchFamily="18"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1925" y="8829675"/>
            <a:ext cx="3038475" cy="466725"/>
          </a:xfrm>
          <a:prstGeom prst="rect">
            <a:avLst/>
          </a:prstGeom>
          <a:noFill/>
          <a:ln w="9525">
            <a:noFill/>
            <a:miter lim="800000"/>
            <a:headEnd/>
            <a:tailEnd/>
          </a:ln>
          <a:effectLst/>
        </p:spPr>
        <p:txBody>
          <a:bodyPr vert="horz" wrap="square" lIns="93065" tIns="46531" rIns="93065" bIns="46531" numCol="1" anchor="b" anchorCtr="0" compatLnSpc="1">
            <a:prstTxWarp prst="textNoShape">
              <a:avLst/>
            </a:prstTxWarp>
          </a:bodyPr>
          <a:lstStyle>
            <a:lvl1pPr algn="r" defTabSz="931863" eaLnBrk="0" hangingPunct="0">
              <a:defRPr sz="1200">
                <a:latin typeface="Times New Roman" pitchFamily="18" charset="0"/>
                <a:cs typeface="+mn-cs"/>
              </a:defRPr>
            </a:lvl1pPr>
          </a:lstStyle>
          <a:p>
            <a:pPr>
              <a:defRPr/>
            </a:pPr>
            <a:fld id="{6B203917-B675-4FBE-A5E0-CAA3B104F1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7D9D6A1-CB71-4731-B26E-D05DA3D01B69}" type="slidenum">
              <a:rPr lang="en-US" smtClean="0">
                <a:cs typeface="Arial" charset="0"/>
              </a:rPr>
              <a:pPr/>
              <a:t>1</a:t>
            </a:fld>
            <a:endParaRPr lang="en-US" smtClean="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1925" y="8829675"/>
            <a:ext cx="3038475" cy="466725"/>
          </a:xfrm>
          <a:prstGeom prst="rect">
            <a:avLst/>
          </a:prstGeom>
          <a:noFill/>
          <a:ln w="9525">
            <a:noFill/>
            <a:miter lim="800000"/>
            <a:headEnd/>
            <a:tailEnd/>
          </a:ln>
        </p:spPr>
        <p:txBody>
          <a:bodyPr lIns="93065" tIns="46531" rIns="93065" bIns="46531" anchor="b"/>
          <a:lstStyle/>
          <a:p>
            <a:pPr algn="r" defTabSz="931863" eaLnBrk="0" hangingPunct="0"/>
            <a:fld id="{C493C248-7B12-4D0F-B328-A54B74816008}" type="slidenum">
              <a:rPr lang="en-US" sz="1200">
                <a:latin typeface="Times New Roman" pitchFamily="18" charset="0"/>
              </a:rPr>
              <a:pPr algn="r" defTabSz="931863" eaLnBrk="0" hangingPunct="0"/>
              <a:t>36</a:t>
            </a:fld>
            <a:endParaRPr lang="en-US" sz="12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1B5D264-22B7-42DC-8762-7854FADDEE76}" type="slidenum">
              <a:rPr lang="en-US" smtClean="0">
                <a:cs typeface="Arial" charset="0"/>
              </a:rPr>
              <a:pPr/>
              <a:t>53</a:t>
            </a:fld>
            <a:endParaRPr lang="en-US" smtClean="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smtClean="0"/>
              <a:t>Operating and Capital Improvement Budget Summary document, 4 year budget summary – all funds, calc. of legal debt margin, desc of bonded debt obligations, schedule of bonded debt service req.s to maturity, schedule of L.T. debt outstanding, Sales, Property and Franchise Fee summaries, ten year history of assessed values.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362C477-D433-42A8-A60D-42B474628FAB}" type="slidenum">
              <a:rPr lang="en-US" smtClean="0">
                <a:cs typeface="Arial" charset="0"/>
              </a:rPr>
              <a:pPr/>
              <a:t>14</a:t>
            </a:fld>
            <a:endParaRPr lang="en-US" smtClean="0">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Refer to “Note 1” on page 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20CC7FF-3FE6-4F70-A4AD-DCFAF917C2A8}" type="slidenum">
              <a:rPr lang="en-US" smtClean="0">
                <a:cs typeface="Arial" charset="0"/>
              </a:rPr>
              <a:pPr/>
              <a:t>16</a:t>
            </a:fld>
            <a:endParaRPr lang="en-US" smtClean="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mtClean="0"/>
              <a:t>FY 13-14 P&amp;R Transfer = $545,885,  AVGC FY13-14 Transfer = $333,892</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US" smtClean="0"/>
              <a:t>Slope line correspondingly follows recessionary line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971925" y="8829675"/>
            <a:ext cx="3038475" cy="466725"/>
          </a:xfrm>
          <a:prstGeom prst="rect">
            <a:avLst/>
          </a:prstGeom>
          <a:noFill/>
          <a:ln w="9525">
            <a:noFill/>
            <a:miter lim="800000"/>
            <a:headEnd/>
            <a:tailEnd/>
          </a:ln>
        </p:spPr>
        <p:txBody>
          <a:bodyPr lIns="93065" tIns="46531" rIns="93065" bIns="46531" anchor="b"/>
          <a:lstStyle/>
          <a:p>
            <a:pPr algn="r" defTabSz="931863" eaLnBrk="0" hangingPunct="0"/>
            <a:fld id="{4C8BDF91-0DB8-4DDA-B6AB-8E5D673F5CAA}" type="slidenum">
              <a:rPr lang="en-US" sz="1200">
                <a:latin typeface="Times New Roman" pitchFamily="18" charset="0"/>
              </a:rPr>
              <a:pPr algn="r" defTabSz="931863" eaLnBrk="0" hangingPunct="0"/>
              <a:t>23</a:t>
            </a:fld>
            <a:endParaRPr lang="en-US" sz="120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Refer to “Note 1” on page 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971925" y="8829675"/>
            <a:ext cx="3038475" cy="466725"/>
          </a:xfrm>
          <a:prstGeom prst="rect">
            <a:avLst/>
          </a:prstGeom>
          <a:noFill/>
          <a:ln w="9525">
            <a:noFill/>
            <a:miter lim="800000"/>
            <a:headEnd/>
            <a:tailEnd/>
          </a:ln>
        </p:spPr>
        <p:txBody>
          <a:bodyPr lIns="93065" tIns="46531" rIns="93065" bIns="46531" anchor="b"/>
          <a:lstStyle/>
          <a:p>
            <a:pPr algn="r" defTabSz="931863" eaLnBrk="0" hangingPunct="0"/>
            <a:fld id="{88D0919D-54C0-4DC4-AE5E-BE08B9FEC14A}" type="slidenum">
              <a:rPr lang="en-US" sz="1200">
                <a:latin typeface="Times New Roman" pitchFamily="18" charset="0"/>
              </a:rPr>
              <a:pPr algn="r" defTabSz="931863" eaLnBrk="0" hangingPunct="0"/>
              <a:t>24</a:t>
            </a:fld>
            <a:endParaRPr lang="en-US" sz="120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Refer to “Note 1” on page 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1925" y="8829675"/>
            <a:ext cx="3038475" cy="466725"/>
          </a:xfrm>
          <a:prstGeom prst="rect">
            <a:avLst/>
          </a:prstGeom>
          <a:noFill/>
          <a:ln w="9525">
            <a:noFill/>
            <a:miter lim="800000"/>
            <a:headEnd/>
            <a:tailEnd/>
          </a:ln>
        </p:spPr>
        <p:txBody>
          <a:bodyPr lIns="93065" tIns="46531" rIns="93065" bIns="46531" anchor="b"/>
          <a:lstStyle/>
          <a:p>
            <a:pPr algn="r" defTabSz="931863" eaLnBrk="0" hangingPunct="0"/>
            <a:fld id="{06E5D7EA-A965-42F5-87C2-BEB197032D25}" type="slidenum">
              <a:rPr lang="en-US" sz="1200">
                <a:latin typeface="Times New Roman" pitchFamily="18" charset="0"/>
              </a:rPr>
              <a:pPr algn="r" defTabSz="931863" eaLnBrk="0" hangingPunct="0"/>
              <a:t>27</a:t>
            </a:fld>
            <a:endParaRPr lang="en-US" sz="120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a:cs typeface="+mn-cs"/>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cs typeface="+mn-cs"/>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a:cs typeface="+mn-cs"/>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a:cs typeface="+mn-cs"/>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cs typeface="+mn-cs"/>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cs typeface="+mn-cs"/>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a:cs typeface="+mn-cs"/>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a:cs typeface="+mn-cs"/>
                </a:endParaRPr>
              </a:p>
            </p:txBody>
          </p:sp>
        </p:grpSp>
      </p:grpSp>
      <p:sp>
        <p:nvSpPr>
          <p:cNvPr id="719888"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71988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fld id="{97294804-33C0-4742-8E2F-073616DCE93A}" type="datetime1">
              <a:rPr lang="en-US"/>
              <a:pPr>
                <a:defRPr/>
              </a:pPr>
              <a:t>6/8/2016</a:t>
            </a:fld>
            <a:endParaRPr lang="en-US"/>
          </a:p>
        </p:txBody>
      </p:sp>
      <p:sp>
        <p:nvSpPr>
          <p:cNvPr id="19" name="Rectangle 19"/>
          <p:cNvSpPr>
            <a:spLocks noGrp="1" noChangeArrowheads="1"/>
          </p:cNvSpPr>
          <p:nvPr>
            <p:ph type="ftr" sz="quarter" idx="11"/>
          </p:nvPr>
        </p:nvSpPr>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C127C4B0-9545-45B1-BD6B-05AF70B6F4EC}"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86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86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 name="Rectangle 18"/>
          <p:cNvSpPr>
            <a:spLocks noGrp="1" noChangeArrowheads="1"/>
          </p:cNvSpPr>
          <p:nvPr>
            <p:ph type="dt" sz="quarter" idx="2"/>
          </p:nvPr>
        </p:nvSpPr>
        <p:spPr bwMode="auto">
          <a:xfrm>
            <a:off x="1066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cs typeface="+mn-cs"/>
              </a:defRPr>
            </a:lvl1pPr>
          </a:lstStyle>
          <a:p>
            <a:pPr>
              <a:defRPr/>
            </a:pPr>
            <a:fld id="{068D04D1-DF68-4E90-B80B-20ED939E96BB}" type="datetime1">
              <a:rPr lang="en-US"/>
              <a:pPr>
                <a:defRPr/>
              </a:pPr>
              <a:t>6/8/2016</a:t>
            </a:fld>
            <a:endParaRPr lang="en-US"/>
          </a:p>
        </p:txBody>
      </p:sp>
      <p:sp>
        <p:nvSpPr>
          <p:cNvPr id="35" name="Rectangle 19"/>
          <p:cNvSpPr>
            <a:spLocks noGrp="1" noChangeArrowheads="1"/>
          </p:cNvSpPr>
          <p:nvPr>
            <p:ph type="ftr" sz="quarter" idx="3"/>
          </p:nvPr>
        </p:nvSpPr>
        <p:spPr bwMode="auto">
          <a:xfrm>
            <a:off x="33528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cs typeface="+mn-cs"/>
              </a:defRPr>
            </a:lvl1pPr>
          </a:lstStyle>
          <a:p>
            <a:pPr>
              <a:defRPr/>
            </a:pPr>
            <a:endParaRPr lang="en-US"/>
          </a:p>
        </p:txBody>
      </p:sp>
      <p:sp>
        <p:nvSpPr>
          <p:cNvPr id="36" name="Rectangle 20"/>
          <p:cNvSpPr>
            <a:spLocks noGrp="1" noChangeArrowheads="1"/>
          </p:cNvSpPr>
          <p:nvPr>
            <p:ph type="sldNum" sz="quarter" idx="4"/>
          </p:nvPr>
        </p:nvSpPr>
        <p:spPr bwMode="auto">
          <a:xfrm>
            <a:off x="67056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cs typeface="+mn-cs"/>
              </a:defRPr>
            </a:lvl1pPr>
          </a:lstStyle>
          <a:p>
            <a:pPr>
              <a:defRPr/>
            </a:pPr>
            <a:fld id="{D1380BD3-723C-4960-9ABD-ECEEBF65428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56" r:id="rId1"/>
  </p:sldLayoutIdLst>
  <p:transition spd="slow"/>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oleObject" Target="../embeddings/oleObject8.bin"/><Relationship Id="rId4"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0"/>
          <p:cNvSpPr>
            <a:spLocks noGrp="1" noChangeArrowheads="1"/>
          </p:cNvSpPr>
          <p:nvPr>
            <p:ph type="sldNum" sz="quarter" idx="12"/>
          </p:nvPr>
        </p:nvSpPr>
        <p:spPr/>
        <p:txBody>
          <a:bodyPr/>
          <a:lstStyle/>
          <a:p>
            <a:pPr>
              <a:defRPr/>
            </a:pPr>
            <a:fld id="{D3524320-1C75-426A-81C4-A27258EB7D41}" type="slidenum">
              <a:rPr lang="en-US"/>
              <a:pPr>
                <a:defRPr/>
              </a:pPr>
              <a:t>1</a:t>
            </a:fld>
            <a:endParaRPr lang="en-US"/>
          </a:p>
        </p:txBody>
      </p:sp>
      <p:sp>
        <p:nvSpPr>
          <p:cNvPr id="4103" name="Rectangle 7"/>
          <p:cNvSpPr>
            <a:spLocks noGrp="1" noChangeArrowheads="1"/>
          </p:cNvSpPr>
          <p:nvPr>
            <p:ph type="subTitle" idx="1"/>
          </p:nvPr>
        </p:nvSpPr>
        <p:spPr>
          <a:xfrm>
            <a:off x="914400" y="1905000"/>
            <a:ext cx="7543800" cy="1447800"/>
          </a:xfrm>
        </p:spPr>
        <p:txBody>
          <a:bodyPr/>
          <a:lstStyle/>
          <a:p>
            <a:pPr algn="ctr" eaLnBrk="1" hangingPunct="1">
              <a:spcBef>
                <a:spcPct val="60000"/>
              </a:spcBef>
              <a:defRPr/>
            </a:pPr>
            <a:r>
              <a:rPr lang="en-US" sz="4000" b="1" smtClean="0"/>
              <a:t>FISCAL YEAR 2015-2016 PROPOSED BUDGET</a:t>
            </a:r>
            <a:endParaRPr lang="en-US" b="1" smtClean="0"/>
          </a:p>
        </p:txBody>
      </p:sp>
      <p:sp>
        <p:nvSpPr>
          <p:cNvPr id="4102" name="Rectangle 6"/>
          <p:cNvSpPr>
            <a:spLocks noGrp="1" noChangeArrowheads="1"/>
          </p:cNvSpPr>
          <p:nvPr>
            <p:ph type="ctrTitle"/>
          </p:nvPr>
        </p:nvSpPr>
        <p:spPr>
          <a:xfrm>
            <a:off x="914400" y="533400"/>
            <a:ext cx="7467600" cy="762000"/>
          </a:xfrm>
        </p:spPr>
        <p:txBody>
          <a:bodyPr/>
          <a:lstStyle/>
          <a:p>
            <a:pPr algn="ctr" eaLnBrk="1" hangingPunct="1">
              <a:defRPr/>
            </a:pPr>
            <a:r>
              <a:rPr lang="en-US" sz="4800" b="0" smtClean="0">
                <a:latin typeface="+mj-lt"/>
              </a:rPr>
              <a:t>Town of Apple Valley</a:t>
            </a:r>
          </a:p>
        </p:txBody>
      </p:sp>
      <p:sp>
        <p:nvSpPr>
          <p:cNvPr id="12293" name="Text Box 48"/>
          <p:cNvSpPr txBox="1">
            <a:spLocks noChangeArrowheads="1"/>
          </p:cNvSpPr>
          <p:nvPr/>
        </p:nvSpPr>
        <p:spPr bwMode="auto">
          <a:xfrm>
            <a:off x="2362200" y="3505200"/>
            <a:ext cx="4435475" cy="1066800"/>
          </a:xfrm>
          <a:prstGeom prst="rect">
            <a:avLst/>
          </a:prstGeom>
          <a:noFill/>
          <a:ln w="12700" cap="sq">
            <a:noFill/>
            <a:miter lim="800000"/>
            <a:headEnd type="none" w="sm" len="sm"/>
            <a:tailEnd type="none" w="sm" len="sm"/>
          </a:ln>
        </p:spPr>
        <p:txBody>
          <a:bodyPr>
            <a:spAutoFit/>
          </a:bodyPr>
          <a:lstStyle/>
          <a:p>
            <a:pPr algn="ctr"/>
            <a:r>
              <a:rPr lang="en-US" sz="3200"/>
              <a:t>Budget Study Session</a:t>
            </a:r>
          </a:p>
          <a:p>
            <a:pPr algn="ctr"/>
            <a:r>
              <a:rPr lang="en-US" sz="3200"/>
              <a:t>May 28, 2015</a:t>
            </a:r>
          </a:p>
        </p:txBody>
      </p:sp>
      <p:pic>
        <p:nvPicPr>
          <p:cNvPr id="12294" name="Picture 1"/>
          <p:cNvPicPr>
            <a:picLocks noChangeAspect="1" noChangeArrowheads="1"/>
          </p:cNvPicPr>
          <p:nvPr/>
        </p:nvPicPr>
        <p:blipFill>
          <a:blip r:embed="rId4" cstate="print"/>
          <a:srcRect/>
          <a:stretch>
            <a:fillRect/>
          </a:stretch>
        </p:blipFill>
        <p:spPr bwMode="auto">
          <a:xfrm>
            <a:off x="3505200" y="4662488"/>
            <a:ext cx="2286000" cy="1830387"/>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0-#ppt_w/2"/>
                                          </p:val>
                                        </p:tav>
                                        <p:tav tm="100000">
                                          <p:val>
                                            <p:strVal val="#ppt_x"/>
                                          </p:val>
                                        </p:tav>
                                      </p:tavLst>
                                    </p:anim>
                                    <p:anim calcmode="lin" valueType="num">
                                      <p:cBhvr additive="base">
                                        <p:cTn id="8"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6B7606B-8EE6-41E7-AC65-A3E8149F260E}" type="slidenum">
              <a:rPr lang="en-US"/>
              <a:pPr>
                <a:defRPr/>
              </a:pPr>
              <a:t>10</a:t>
            </a:fld>
            <a:endParaRPr lang="en-US"/>
          </a:p>
        </p:txBody>
      </p:sp>
      <p:sp>
        <p:nvSpPr>
          <p:cNvPr id="818178" name="Rectangle 2"/>
          <p:cNvSpPr>
            <a:spLocks noGrp="1" noChangeArrowheads="1"/>
          </p:cNvSpPr>
          <p:nvPr>
            <p:ph type="title" idx="4294967295"/>
          </p:nvPr>
        </p:nvSpPr>
        <p:spPr>
          <a:xfrm>
            <a:off x="990600" y="381000"/>
            <a:ext cx="7924800" cy="1371600"/>
          </a:xfrm>
        </p:spPr>
        <p:txBody>
          <a:bodyPr/>
          <a:lstStyle/>
          <a:p>
            <a:pPr eaLnBrk="1" hangingPunct="1">
              <a:defRPr/>
            </a:pPr>
            <a:r>
              <a:rPr lang="en-US" sz="3600" i="1" smtClean="0">
                <a:solidFill>
                  <a:schemeClr val="tx1"/>
                </a:solidFill>
                <a:latin typeface="Tahoma" pitchFamily="34" charset="0"/>
              </a:rPr>
              <a:t>TOTAL OPERATING BUDGET</a:t>
            </a:r>
            <a:br>
              <a:rPr lang="en-US" sz="3600" i="1" smtClean="0">
                <a:solidFill>
                  <a:schemeClr val="tx1"/>
                </a:solidFill>
                <a:latin typeface="Tahoma" pitchFamily="34" charset="0"/>
              </a:rPr>
            </a:br>
            <a:r>
              <a:rPr lang="en-US" sz="3600" i="1" smtClean="0">
                <a:solidFill>
                  <a:schemeClr val="tx1"/>
                </a:solidFill>
                <a:latin typeface="Tahoma" pitchFamily="34" charset="0"/>
              </a:rPr>
              <a:t>All Funds</a:t>
            </a:r>
          </a:p>
        </p:txBody>
      </p:sp>
      <p:sp>
        <p:nvSpPr>
          <p:cNvPr id="818179" name="Rectangle 3"/>
          <p:cNvSpPr>
            <a:spLocks noGrp="1" noChangeArrowheads="1"/>
          </p:cNvSpPr>
          <p:nvPr>
            <p:ph type="body" idx="4294967295"/>
          </p:nvPr>
        </p:nvSpPr>
        <p:spPr>
          <a:xfrm>
            <a:off x="990600" y="1905000"/>
            <a:ext cx="7924800" cy="4343400"/>
          </a:xfrm>
        </p:spPr>
        <p:txBody>
          <a:bodyPr/>
          <a:lstStyle/>
          <a:p>
            <a:pPr eaLnBrk="1" hangingPunct="1">
              <a:lnSpc>
                <a:spcPct val="200000"/>
              </a:lnSpc>
              <a:spcBef>
                <a:spcPct val="0"/>
              </a:spcBef>
              <a:buFont typeface="Wingdings" pitchFamily="2" charset="2"/>
              <a:buNone/>
              <a:defRPr/>
            </a:pPr>
            <a:r>
              <a:rPr lang="en-US" sz="1600" b="1" smtClean="0">
                <a:latin typeface="Tahoma" pitchFamily="34" charset="0"/>
              </a:rPr>
              <a:t>	</a:t>
            </a:r>
          </a:p>
          <a:p>
            <a:pPr eaLnBrk="1" hangingPunct="1">
              <a:lnSpc>
                <a:spcPct val="200000"/>
              </a:lnSpc>
              <a:spcBef>
                <a:spcPct val="0"/>
              </a:spcBef>
              <a:buFont typeface="Wingdings" pitchFamily="2" charset="2"/>
              <a:buNone/>
              <a:defRPr/>
            </a:pPr>
            <a:r>
              <a:rPr lang="en-US" sz="2000" b="1" smtClean="0">
                <a:latin typeface="Tahoma" pitchFamily="34" charset="0"/>
              </a:rPr>
              <a:t>	Proposed FY 15-16		    $    52,801,209</a:t>
            </a:r>
          </a:p>
          <a:p>
            <a:pPr eaLnBrk="1" hangingPunct="1">
              <a:lnSpc>
                <a:spcPct val="200000"/>
              </a:lnSpc>
              <a:spcBef>
                <a:spcPct val="0"/>
              </a:spcBef>
              <a:buFont typeface="Wingdings" pitchFamily="2" charset="2"/>
              <a:buNone/>
              <a:defRPr/>
            </a:pPr>
            <a:r>
              <a:rPr lang="en-US" sz="2000" b="1" smtClean="0">
                <a:latin typeface="Tahoma" pitchFamily="34" charset="0"/>
              </a:rPr>
              <a:t>	Adopted FY 14-15		 	          52,638,040</a:t>
            </a:r>
          </a:p>
          <a:p>
            <a:pPr eaLnBrk="1" hangingPunct="1">
              <a:lnSpc>
                <a:spcPct val="200000"/>
              </a:lnSpc>
              <a:spcBef>
                <a:spcPct val="0"/>
              </a:spcBef>
              <a:buFont typeface="Wingdings" pitchFamily="2" charset="2"/>
              <a:buNone/>
              <a:defRPr/>
            </a:pPr>
            <a:r>
              <a:rPr lang="en-US" sz="2000" b="1" smtClean="0">
                <a:latin typeface="Tahoma" pitchFamily="34" charset="0"/>
              </a:rPr>
              <a:t>	Amount of Increase                          $          163,169</a:t>
            </a:r>
          </a:p>
          <a:p>
            <a:pPr eaLnBrk="1" hangingPunct="1">
              <a:lnSpc>
                <a:spcPct val="200000"/>
              </a:lnSpc>
              <a:spcBef>
                <a:spcPct val="0"/>
              </a:spcBef>
              <a:buFont typeface="Wingdings" pitchFamily="2" charset="2"/>
              <a:buNone/>
              <a:defRPr/>
            </a:pPr>
            <a:r>
              <a:rPr lang="en-US" sz="2000" b="1" smtClean="0">
                <a:latin typeface="Tahoma" pitchFamily="34" charset="0"/>
              </a:rPr>
              <a:t>	Percent Increase 		                             0.31 %</a:t>
            </a:r>
          </a:p>
          <a:p>
            <a:pPr eaLnBrk="1" hangingPunct="1">
              <a:lnSpc>
                <a:spcPct val="200000"/>
              </a:lnSpc>
              <a:spcBef>
                <a:spcPct val="0"/>
              </a:spcBef>
              <a:buFont typeface="Wingdings" pitchFamily="2" charset="2"/>
              <a:buNone/>
              <a:defRPr/>
            </a:pPr>
            <a:endParaRPr lang="en-US" sz="2000" b="1" smtClean="0">
              <a:latin typeface="Tahoma" pitchFamily="34" charset="0"/>
            </a:endParaRPr>
          </a:p>
          <a:p>
            <a:pPr eaLnBrk="1" hangingPunct="1">
              <a:lnSpc>
                <a:spcPct val="200000"/>
              </a:lnSpc>
              <a:spcBef>
                <a:spcPct val="0"/>
              </a:spcBef>
              <a:buFont typeface="Wingdings" pitchFamily="2" charset="2"/>
              <a:buNone/>
              <a:defRPr/>
            </a:pPr>
            <a:endParaRPr lang="en-US" sz="2000" b="1" smtClean="0">
              <a:latin typeface="Tahoma" pitchFamily="34" charset="0"/>
            </a:endParaRPr>
          </a:p>
        </p:txBody>
      </p:sp>
      <p:sp>
        <p:nvSpPr>
          <p:cNvPr id="20485" name="Line 4"/>
          <p:cNvSpPr>
            <a:spLocks noChangeShapeType="1"/>
          </p:cNvSpPr>
          <p:nvPr/>
        </p:nvSpPr>
        <p:spPr bwMode="auto">
          <a:xfrm>
            <a:off x="5867400" y="4343400"/>
            <a:ext cx="23622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0486" name="Line 5"/>
          <p:cNvSpPr>
            <a:spLocks noChangeShapeType="1"/>
          </p:cNvSpPr>
          <p:nvPr/>
        </p:nvSpPr>
        <p:spPr bwMode="auto">
          <a:xfrm>
            <a:off x="5867400" y="4876800"/>
            <a:ext cx="23622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0487" name="Line 6"/>
          <p:cNvSpPr>
            <a:spLocks noChangeShapeType="1"/>
          </p:cNvSpPr>
          <p:nvPr/>
        </p:nvSpPr>
        <p:spPr bwMode="auto">
          <a:xfrm>
            <a:off x="5791200" y="3733800"/>
            <a:ext cx="2438400" cy="0"/>
          </a:xfrm>
          <a:prstGeom prst="line">
            <a:avLst/>
          </a:prstGeom>
          <a:noFill/>
          <a:ln w="12700" cap="sq">
            <a:solidFill>
              <a:schemeClr val="tx1"/>
            </a:solidFill>
            <a:miter lim="800000"/>
            <a:headEnd type="none" w="sm" len="sm"/>
            <a:tailEnd type="none" w="sm" len="sm"/>
          </a:ln>
        </p:spPr>
        <p:txBody>
          <a:bodyPr wrap="none"/>
          <a:lstStyle/>
          <a:p>
            <a:endParaRPr lang="en-US"/>
          </a:p>
        </p:txBody>
      </p:sp>
      <p:pic>
        <p:nvPicPr>
          <p:cNvPr id="20488"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99210D6-2AAC-422A-A8E1-E747D808CB2B}" type="slidenum">
              <a:rPr lang="en-US"/>
              <a:pPr>
                <a:defRPr/>
              </a:pPr>
              <a:t>11</a:t>
            </a:fld>
            <a:endParaRPr lang="en-US"/>
          </a:p>
        </p:txBody>
      </p:sp>
      <p:sp>
        <p:nvSpPr>
          <p:cNvPr id="814082" name="Rectangle 2"/>
          <p:cNvSpPr>
            <a:spLocks noGrp="1" noChangeArrowheads="1"/>
          </p:cNvSpPr>
          <p:nvPr>
            <p:ph type="title" idx="4294967295"/>
          </p:nvPr>
        </p:nvSpPr>
        <p:spPr>
          <a:xfrm>
            <a:off x="990600" y="304800"/>
            <a:ext cx="7924800" cy="1447800"/>
          </a:xfrm>
        </p:spPr>
        <p:txBody>
          <a:bodyPr/>
          <a:lstStyle/>
          <a:p>
            <a:pPr eaLnBrk="1" hangingPunct="1">
              <a:defRPr/>
            </a:pPr>
            <a:r>
              <a:rPr lang="en-US" sz="3800" i="1">
                <a:solidFill>
                  <a:schemeClr val="tx1"/>
                </a:solidFill>
                <a:latin typeface="+mj-lt"/>
              </a:rPr>
              <a:t>TOTAL CAPITAL IMPROVEMENT BUDGET</a:t>
            </a:r>
            <a:r>
              <a:rPr lang="en-US" sz="3800">
                <a:solidFill>
                  <a:schemeClr val="tx1"/>
                </a:solidFill>
                <a:latin typeface="+mj-lt"/>
              </a:rPr>
              <a:t> </a:t>
            </a:r>
            <a:r>
              <a:rPr lang="en-US" sz="3600">
                <a:solidFill>
                  <a:schemeClr val="tx1"/>
                </a:solidFill>
                <a:latin typeface="+mj-lt"/>
              </a:rPr>
              <a:t>- </a:t>
            </a:r>
            <a:r>
              <a:rPr lang="en-US" sz="3600" i="1">
                <a:solidFill>
                  <a:schemeClr val="tx1"/>
                </a:solidFill>
                <a:latin typeface="+mj-lt"/>
              </a:rPr>
              <a:t>All Funds</a:t>
            </a:r>
          </a:p>
        </p:txBody>
      </p:sp>
      <p:sp>
        <p:nvSpPr>
          <p:cNvPr id="814083" name="Rectangle 3"/>
          <p:cNvSpPr>
            <a:spLocks noGrp="1" noChangeArrowheads="1"/>
          </p:cNvSpPr>
          <p:nvPr>
            <p:ph type="body" idx="4294967295"/>
          </p:nvPr>
        </p:nvSpPr>
        <p:spPr>
          <a:xfrm>
            <a:off x="1066800" y="1981200"/>
            <a:ext cx="7696200" cy="4495800"/>
          </a:xfrm>
        </p:spPr>
        <p:txBody>
          <a:bodyPr/>
          <a:lstStyle/>
          <a:p>
            <a:pPr eaLnBrk="1" hangingPunct="1">
              <a:lnSpc>
                <a:spcPct val="200000"/>
              </a:lnSpc>
              <a:spcBef>
                <a:spcPct val="0"/>
              </a:spcBef>
              <a:buFont typeface="Wingdings" pitchFamily="2" charset="2"/>
              <a:buNone/>
              <a:defRPr/>
            </a:pPr>
            <a:r>
              <a:rPr lang="en-US" sz="2400" b="1" smtClean="0">
                <a:latin typeface="Tahoma" pitchFamily="34" charset="0"/>
              </a:rPr>
              <a:t>	Proposed FY 15-16		    $  29,824,920</a:t>
            </a:r>
          </a:p>
          <a:p>
            <a:pPr eaLnBrk="1" hangingPunct="1">
              <a:lnSpc>
                <a:spcPct val="200000"/>
              </a:lnSpc>
              <a:spcBef>
                <a:spcPct val="0"/>
              </a:spcBef>
              <a:buFont typeface="Wingdings" pitchFamily="2" charset="2"/>
              <a:buNone/>
              <a:defRPr/>
            </a:pPr>
            <a:r>
              <a:rPr lang="en-US" sz="2400" b="1" smtClean="0">
                <a:latin typeface="Tahoma" pitchFamily="34" charset="0"/>
              </a:rPr>
              <a:t>	Adopted FY 14-15	                  33,412,127</a:t>
            </a:r>
          </a:p>
          <a:p>
            <a:pPr eaLnBrk="1" hangingPunct="1">
              <a:lnSpc>
                <a:spcPct val="200000"/>
              </a:lnSpc>
              <a:spcBef>
                <a:spcPct val="0"/>
              </a:spcBef>
              <a:buFont typeface="Wingdings" pitchFamily="2" charset="2"/>
              <a:buNone/>
              <a:defRPr/>
            </a:pPr>
            <a:r>
              <a:rPr lang="en-US" sz="2400" b="1" smtClean="0">
                <a:latin typeface="Tahoma" pitchFamily="34" charset="0"/>
              </a:rPr>
              <a:t>	Amount of Decrease                  $ (3,587,207)</a:t>
            </a:r>
          </a:p>
          <a:p>
            <a:pPr eaLnBrk="1" hangingPunct="1">
              <a:lnSpc>
                <a:spcPct val="200000"/>
              </a:lnSpc>
              <a:spcBef>
                <a:spcPct val="0"/>
              </a:spcBef>
              <a:buFont typeface="Wingdings" pitchFamily="2" charset="2"/>
              <a:buNone/>
              <a:defRPr/>
            </a:pPr>
            <a:r>
              <a:rPr lang="en-US" sz="2400" b="1" smtClean="0">
                <a:latin typeface="Tahoma" pitchFamily="34" charset="0"/>
              </a:rPr>
              <a:t>	Percent Decrease 	                     (10.74 %)</a:t>
            </a:r>
          </a:p>
        </p:txBody>
      </p:sp>
      <p:sp>
        <p:nvSpPr>
          <p:cNvPr id="21509" name="Line 4"/>
          <p:cNvSpPr>
            <a:spLocks noChangeShapeType="1"/>
          </p:cNvSpPr>
          <p:nvPr/>
        </p:nvSpPr>
        <p:spPr bwMode="auto">
          <a:xfrm>
            <a:off x="5943600" y="4419600"/>
            <a:ext cx="23622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1510" name="Line 5"/>
          <p:cNvSpPr>
            <a:spLocks noChangeShapeType="1"/>
          </p:cNvSpPr>
          <p:nvPr/>
        </p:nvSpPr>
        <p:spPr bwMode="auto">
          <a:xfrm>
            <a:off x="5943600" y="5029200"/>
            <a:ext cx="23622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1511" name="Line 6"/>
          <p:cNvSpPr>
            <a:spLocks noChangeShapeType="1"/>
          </p:cNvSpPr>
          <p:nvPr/>
        </p:nvSpPr>
        <p:spPr bwMode="auto">
          <a:xfrm>
            <a:off x="5867400" y="3657600"/>
            <a:ext cx="2438400" cy="0"/>
          </a:xfrm>
          <a:prstGeom prst="line">
            <a:avLst/>
          </a:prstGeom>
          <a:noFill/>
          <a:ln w="12700" cap="sq">
            <a:solidFill>
              <a:schemeClr val="tx1"/>
            </a:solidFill>
            <a:miter lim="800000"/>
            <a:headEnd type="none" w="sm" len="sm"/>
            <a:tailEnd type="none" w="sm" len="sm"/>
          </a:ln>
        </p:spPr>
        <p:txBody>
          <a:bodyPr wrap="none"/>
          <a:lstStyle/>
          <a:p>
            <a:endParaRPr lang="en-US"/>
          </a:p>
        </p:txBody>
      </p:sp>
      <p:pic>
        <p:nvPicPr>
          <p:cNvPr id="21512"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C5C858E0-29B9-4629-AAA5-FDCD45A80C31}" type="slidenum">
              <a:rPr lang="en-US"/>
              <a:pPr>
                <a:defRPr/>
              </a:pPr>
              <a:t>12</a:t>
            </a:fld>
            <a:endParaRPr lang="en-US"/>
          </a:p>
        </p:txBody>
      </p:sp>
      <p:sp>
        <p:nvSpPr>
          <p:cNvPr id="867330" name="Rectangle 2"/>
          <p:cNvSpPr>
            <a:spLocks noGrp="1" noChangeArrowheads="1"/>
          </p:cNvSpPr>
          <p:nvPr>
            <p:ph type="title" idx="4294967295"/>
          </p:nvPr>
        </p:nvSpPr>
        <p:spPr>
          <a:xfrm>
            <a:off x="990600" y="228600"/>
            <a:ext cx="7239000" cy="1524000"/>
          </a:xfrm>
        </p:spPr>
        <p:txBody>
          <a:bodyPr/>
          <a:lstStyle/>
          <a:p>
            <a:pPr eaLnBrk="1" hangingPunct="1">
              <a:defRPr/>
            </a:pPr>
            <a:r>
              <a:rPr lang="en-US" sz="3600" i="1">
                <a:solidFill>
                  <a:schemeClr val="tx1"/>
                </a:solidFill>
                <a:latin typeface="+mj-lt"/>
              </a:rPr>
              <a:t>TOTAL APPROPRIATIONS</a:t>
            </a:r>
            <a:br>
              <a:rPr lang="en-US" sz="3600" i="1">
                <a:solidFill>
                  <a:schemeClr val="tx1"/>
                </a:solidFill>
                <a:latin typeface="+mj-lt"/>
              </a:rPr>
            </a:br>
            <a:r>
              <a:rPr lang="en-US" sz="3600" i="1">
                <a:solidFill>
                  <a:schemeClr val="tx1"/>
                </a:solidFill>
                <a:latin typeface="+mj-lt"/>
              </a:rPr>
              <a:t>By Fund Type</a:t>
            </a:r>
          </a:p>
        </p:txBody>
      </p:sp>
      <p:sp>
        <p:nvSpPr>
          <p:cNvPr id="2053" name="Text Box 3"/>
          <p:cNvSpPr txBox="1">
            <a:spLocks noChangeArrowheads="1"/>
          </p:cNvSpPr>
          <p:nvPr/>
        </p:nvSpPr>
        <p:spPr bwMode="auto">
          <a:xfrm>
            <a:off x="3429000" y="5791200"/>
            <a:ext cx="2895600" cy="396875"/>
          </a:xfrm>
          <a:prstGeom prst="rect">
            <a:avLst/>
          </a:prstGeom>
          <a:noFill/>
          <a:ln w="12700" cap="sq">
            <a:noFill/>
            <a:miter lim="800000"/>
            <a:headEnd type="none" w="sm" len="sm"/>
            <a:tailEnd type="none" w="sm" len="sm"/>
          </a:ln>
        </p:spPr>
        <p:txBody>
          <a:bodyPr>
            <a:spAutoFit/>
          </a:bodyPr>
          <a:lstStyle/>
          <a:p>
            <a:pPr>
              <a:spcBef>
                <a:spcPct val="50000"/>
              </a:spcBef>
            </a:pPr>
            <a:r>
              <a:rPr lang="en-US" sz="2000" b="1"/>
              <a:t>Total  $103,249,908</a:t>
            </a:r>
          </a:p>
        </p:txBody>
      </p:sp>
      <p:graphicFrame>
        <p:nvGraphicFramePr>
          <p:cNvPr id="2050" name="Object 4"/>
          <p:cNvGraphicFramePr>
            <a:graphicFrameLocks noChangeAspect="1"/>
          </p:cNvGraphicFramePr>
          <p:nvPr>
            <p:ph sz="half" idx="4294967295"/>
          </p:nvPr>
        </p:nvGraphicFramePr>
        <p:xfrm>
          <a:off x="787400" y="1844675"/>
          <a:ext cx="8137525" cy="4068763"/>
        </p:xfrm>
        <a:graphic>
          <a:graphicData uri="http://schemas.openxmlformats.org/presentationml/2006/ole">
            <p:oleObj spid="_x0000_s2050" r:id="rId4" imgW="0" imgH="0" progId="PowerPlugsChart.Document">
              <p:embed/>
            </p:oleObj>
          </a:graphicData>
        </a:graphic>
      </p:graphicFrame>
      <p:pic>
        <p:nvPicPr>
          <p:cNvPr id="2054"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55A9EEE-5EFD-49D1-86AA-6C10039304BF}" type="slidenum">
              <a:rPr lang="en-US"/>
              <a:pPr>
                <a:defRPr/>
              </a:pPr>
              <a:t>13</a:t>
            </a:fld>
            <a:endParaRPr lang="en-US"/>
          </a:p>
        </p:txBody>
      </p:sp>
      <p:sp>
        <p:nvSpPr>
          <p:cNvPr id="795650" name="Rectangle 2"/>
          <p:cNvSpPr>
            <a:spLocks noGrp="1" noChangeArrowheads="1"/>
          </p:cNvSpPr>
          <p:nvPr>
            <p:ph type="title" idx="4294967295"/>
          </p:nvPr>
        </p:nvSpPr>
        <p:spPr>
          <a:xfrm>
            <a:off x="990600" y="381000"/>
            <a:ext cx="8001000" cy="1371600"/>
          </a:xfrm>
        </p:spPr>
        <p:txBody>
          <a:bodyPr/>
          <a:lstStyle/>
          <a:p>
            <a:pPr eaLnBrk="1" hangingPunct="1">
              <a:defRPr/>
            </a:pPr>
            <a:r>
              <a:rPr lang="en-US" sz="2800" i="1" dirty="0">
                <a:solidFill>
                  <a:schemeClr val="tx1"/>
                </a:solidFill>
                <a:latin typeface="+mj-lt"/>
              </a:rPr>
              <a:t>DISTRIBUTION OF SALARIES &amp; BENEFITS</a:t>
            </a:r>
            <a:r>
              <a:rPr lang="en-US" sz="3800" dirty="0">
                <a:solidFill>
                  <a:schemeClr val="tx1"/>
                </a:solidFill>
                <a:latin typeface="+mj-lt"/>
              </a:rPr>
              <a:t> </a:t>
            </a:r>
            <a:br>
              <a:rPr lang="en-US" sz="3800" dirty="0">
                <a:solidFill>
                  <a:schemeClr val="tx1"/>
                </a:solidFill>
                <a:latin typeface="+mj-lt"/>
              </a:rPr>
            </a:br>
            <a:r>
              <a:rPr lang="en-US" sz="2800" i="1" dirty="0" smtClean="0">
                <a:solidFill>
                  <a:schemeClr val="tx1"/>
                </a:solidFill>
                <a:latin typeface="+mj-lt"/>
              </a:rPr>
              <a:t>- </a:t>
            </a:r>
            <a:r>
              <a:rPr lang="en-US" sz="2800" i="1" dirty="0">
                <a:solidFill>
                  <a:schemeClr val="tx1"/>
                </a:solidFill>
                <a:latin typeface="+mj-lt"/>
              </a:rPr>
              <a:t>All Funds</a:t>
            </a:r>
          </a:p>
        </p:txBody>
      </p:sp>
      <p:graphicFrame>
        <p:nvGraphicFramePr>
          <p:cNvPr id="3074" name="Object 3"/>
          <p:cNvGraphicFramePr>
            <a:graphicFrameLocks noChangeAspect="1"/>
          </p:cNvGraphicFramePr>
          <p:nvPr>
            <p:ph type="body" idx="4294967295"/>
          </p:nvPr>
        </p:nvGraphicFramePr>
        <p:xfrm>
          <a:off x="990600" y="1828800"/>
          <a:ext cx="7861300" cy="4287838"/>
        </p:xfrm>
        <a:graphic>
          <a:graphicData uri="http://schemas.openxmlformats.org/presentationml/2006/ole">
            <p:oleObj spid="_x0000_s3074" r:id="rId4" imgW="0" imgH="0" progId="PowerPlugsChart.Document">
              <p:embed/>
            </p:oleObj>
          </a:graphicData>
        </a:graphic>
      </p:graphicFrame>
      <p:sp>
        <p:nvSpPr>
          <p:cNvPr id="3077" name="Rectangle 4"/>
          <p:cNvSpPr>
            <a:spLocks noChangeArrowheads="1"/>
          </p:cNvSpPr>
          <p:nvPr/>
        </p:nvSpPr>
        <p:spPr bwMode="auto">
          <a:xfrm>
            <a:off x="3429000" y="5715000"/>
            <a:ext cx="2901950" cy="396875"/>
          </a:xfrm>
          <a:prstGeom prst="rect">
            <a:avLst/>
          </a:prstGeom>
          <a:noFill/>
          <a:ln w="12700" cap="sq">
            <a:noFill/>
            <a:miter lim="800000"/>
            <a:headEnd type="none" w="sm" len="sm"/>
            <a:tailEnd type="none" w="sm" len="sm"/>
          </a:ln>
        </p:spPr>
        <p:txBody>
          <a:bodyPr>
            <a:spAutoFit/>
          </a:bodyPr>
          <a:lstStyle/>
          <a:p>
            <a:pPr algn="ctr" eaLnBrk="0" hangingPunct="0"/>
            <a:r>
              <a:rPr lang="en-US" sz="2000" b="1"/>
              <a:t>Total $11,057,276</a:t>
            </a:r>
          </a:p>
        </p:txBody>
      </p:sp>
      <p:pic>
        <p:nvPicPr>
          <p:cNvPr id="3078"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
        <p:nvSpPr>
          <p:cNvPr id="3079" name="Rectangle 4"/>
          <p:cNvSpPr>
            <a:spLocks noChangeArrowheads="1"/>
          </p:cNvSpPr>
          <p:nvPr/>
        </p:nvSpPr>
        <p:spPr bwMode="auto">
          <a:xfrm>
            <a:off x="990600" y="6248400"/>
            <a:ext cx="3276600" cy="336550"/>
          </a:xfrm>
          <a:prstGeom prst="rect">
            <a:avLst/>
          </a:prstGeom>
          <a:noFill/>
          <a:ln w="12700" cap="sq">
            <a:noFill/>
            <a:miter lim="800000"/>
            <a:headEnd type="none" w="sm" len="sm"/>
            <a:tailEnd type="none" w="sm" len="sm"/>
          </a:ln>
        </p:spPr>
        <p:txBody>
          <a:bodyPr>
            <a:spAutoFit/>
          </a:bodyPr>
          <a:lstStyle/>
          <a:p>
            <a:pPr algn="ctr" eaLnBrk="0" hangingPunct="0"/>
            <a:r>
              <a:rPr lang="en-US" sz="1600" b="1"/>
              <a:t>County Sheriff - $12,016,336</a:t>
            </a:r>
          </a:p>
        </p:txBody>
      </p:sp>
    </p:spTree>
    <p:custDataLst>
      <p:tags r:id="rId2"/>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ED9FD718-7480-490E-948C-D626495EDE2F}" type="slidenum">
              <a:rPr lang="en-US"/>
              <a:pPr>
                <a:defRPr/>
              </a:pPr>
              <a:t>14</a:t>
            </a:fld>
            <a:endParaRPr lang="en-US"/>
          </a:p>
        </p:txBody>
      </p:sp>
      <p:graphicFrame>
        <p:nvGraphicFramePr>
          <p:cNvPr id="26644" name="Group 20"/>
          <p:cNvGraphicFramePr>
            <a:graphicFrameLocks noGrp="1"/>
          </p:cNvGraphicFramePr>
          <p:nvPr/>
        </p:nvGraphicFramePr>
        <p:xfrm>
          <a:off x="1066800" y="2209800"/>
          <a:ext cx="7467600" cy="4022725"/>
        </p:xfrm>
        <a:graphic>
          <a:graphicData uri="http://schemas.openxmlformats.org/drawingml/2006/table">
            <a:tbl>
              <a:tblPr/>
              <a:tblGrid>
                <a:gridCol w="4741863"/>
                <a:gridCol w="2725737"/>
              </a:tblGrid>
              <a:tr h="3121025">
                <a:tc>
                  <a:txBody>
                    <a:bodyPr/>
                    <a:lstStyle/>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15-16 Est. Revenues</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Transfers In</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15-16 Total Resources</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15-16 Proposed Budget *</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Approp. to Fund Balance</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$ 20,768,094</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7,545,902</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$ 28,313,996 28,102,544</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$ 211,452</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r>
              <a:tr h="585788">
                <a:tc>
                  <a:txBody>
                    <a:bodyPr/>
                    <a:lstStyle/>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a:t>
                      </a:r>
                      <a:r>
                        <a:rPr kumimoji="0" lang="en-US" sz="2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Includes Transfers Out</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756763" name="Rectangle 27"/>
          <p:cNvSpPr>
            <a:spLocks noGrp="1" noChangeArrowheads="1"/>
          </p:cNvSpPr>
          <p:nvPr>
            <p:ph type="title" idx="4294967295"/>
          </p:nvPr>
        </p:nvSpPr>
        <p:spPr>
          <a:xfrm>
            <a:off x="990600" y="685800"/>
            <a:ext cx="7543800" cy="990600"/>
          </a:xfrm>
        </p:spPr>
        <p:txBody>
          <a:bodyPr lIns="92075" tIns="46038" rIns="92075" bIns="46038"/>
          <a:lstStyle/>
          <a:p>
            <a:pPr eaLnBrk="1" hangingPunct="1">
              <a:defRPr/>
            </a:pPr>
            <a:r>
              <a:rPr lang="en-US" sz="4000" i="1">
                <a:solidFill>
                  <a:schemeClr val="tx1"/>
                </a:solidFill>
                <a:latin typeface="+mj-lt"/>
              </a:rPr>
              <a:t>GENERAL FUND SUMMARY</a:t>
            </a:r>
          </a:p>
        </p:txBody>
      </p:sp>
      <p:sp>
        <p:nvSpPr>
          <p:cNvPr id="22537" name="Line 28"/>
          <p:cNvSpPr>
            <a:spLocks noChangeShapeType="1"/>
          </p:cNvSpPr>
          <p:nvPr/>
        </p:nvSpPr>
        <p:spPr bwMode="auto">
          <a:xfrm>
            <a:off x="6248400" y="3352800"/>
            <a:ext cx="22098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22538" name="Line 29"/>
          <p:cNvSpPr>
            <a:spLocks noChangeShapeType="1"/>
          </p:cNvSpPr>
          <p:nvPr/>
        </p:nvSpPr>
        <p:spPr bwMode="auto">
          <a:xfrm>
            <a:off x="6248400" y="50292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2539" name="Line 30"/>
          <p:cNvSpPr>
            <a:spLocks noChangeShapeType="1"/>
          </p:cNvSpPr>
          <p:nvPr/>
        </p:nvSpPr>
        <p:spPr bwMode="auto">
          <a:xfrm>
            <a:off x="6248400" y="44958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22540" name="Picture 1"/>
          <p:cNvPicPr>
            <a:picLocks noChangeAspect="1" noChangeArrowheads="1"/>
          </p:cNvPicPr>
          <p:nvPr/>
        </p:nvPicPr>
        <p:blipFill>
          <a:blip r:embed="rId4"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89F6F44C-573D-4D66-9E31-DC9A098E8E5F}" type="slidenum">
              <a:rPr lang="en-US"/>
              <a:pPr>
                <a:defRPr/>
              </a:pPr>
              <a:t>15</a:t>
            </a:fld>
            <a:endParaRPr lang="en-US"/>
          </a:p>
        </p:txBody>
      </p:sp>
      <p:sp>
        <p:nvSpPr>
          <p:cNvPr id="4100" name="Text Box 2"/>
          <p:cNvSpPr txBox="1">
            <a:spLocks noChangeArrowheads="1"/>
          </p:cNvSpPr>
          <p:nvPr/>
        </p:nvSpPr>
        <p:spPr bwMode="auto">
          <a:xfrm>
            <a:off x="3429000" y="5867400"/>
            <a:ext cx="2906713" cy="396875"/>
          </a:xfrm>
          <a:prstGeom prst="rect">
            <a:avLst/>
          </a:prstGeom>
          <a:noFill/>
          <a:ln w="12700" cap="sq">
            <a:noFill/>
            <a:miter lim="800000"/>
            <a:headEnd type="none" w="sm" len="sm"/>
            <a:tailEnd type="none" w="sm" len="sm"/>
          </a:ln>
        </p:spPr>
        <p:txBody>
          <a:bodyPr>
            <a:spAutoFit/>
          </a:bodyPr>
          <a:lstStyle/>
          <a:p>
            <a:pPr algn="ctr"/>
            <a:r>
              <a:rPr lang="en-US" sz="2000" b="1"/>
              <a:t>Total $28,102,544</a:t>
            </a:r>
          </a:p>
        </p:txBody>
      </p:sp>
      <p:sp>
        <p:nvSpPr>
          <p:cNvPr id="797699" name="Rectangle 3"/>
          <p:cNvSpPr>
            <a:spLocks noGrp="1" noChangeArrowheads="1"/>
          </p:cNvSpPr>
          <p:nvPr>
            <p:ph type="title" idx="4294967295"/>
          </p:nvPr>
        </p:nvSpPr>
        <p:spPr>
          <a:xfrm>
            <a:off x="990600" y="381000"/>
            <a:ext cx="7772400" cy="1371600"/>
          </a:xfrm>
        </p:spPr>
        <p:txBody>
          <a:bodyPr/>
          <a:lstStyle/>
          <a:p>
            <a:pPr eaLnBrk="1" hangingPunct="1">
              <a:defRPr/>
            </a:pPr>
            <a:r>
              <a:rPr lang="en-US" sz="2800" i="1" smtClean="0">
                <a:solidFill>
                  <a:schemeClr val="tx1"/>
                </a:solidFill>
                <a:latin typeface="Tahoma" pitchFamily="34" charset="0"/>
              </a:rPr>
              <a:t>SUMMARY OF APPROPRIATIONS</a:t>
            </a:r>
            <a:r>
              <a:rPr lang="en-US" sz="2800" smtClean="0">
                <a:solidFill>
                  <a:schemeClr val="tx1"/>
                </a:solidFill>
                <a:latin typeface="Tahoma" pitchFamily="34" charset="0"/>
              </a:rPr>
              <a:t> </a:t>
            </a:r>
            <a:br>
              <a:rPr lang="en-US" sz="2800" smtClean="0">
                <a:solidFill>
                  <a:schemeClr val="tx1"/>
                </a:solidFill>
                <a:latin typeface="Tahoma" pitchFamily="34" charset="0"/>
              </a:rPr>
            </a:br>
            <a:r>
              <a:rPr lang="en-US" sz="2800" i="1" smtClean="0">
                <a:solidFill>
                  <a:schemeClr val="tx1"/>
                </a:solidFill>
                <a:latin typeface="Tahoma" pitchFamily="34" charset="0"/>
              </a:rPr>
              <a:t>By Major Service Program – General Fund</a:t>
            </a:r>
          </a:p>
        </p:txBody>
      </p:sp>
      <p:graphicFrame>
        <p:nvGraphicFramePr>
          <p:cNvPr id="4098" name="Object 4"/>
          <p:cNvGraphicFramePr>
            <a:graphicFrameLocks noChangeAspect="1"/>
          </p:cNvGraphicFramePr>
          <p:nvPr/>
        </p:nvGraphicFramePr>
        <p:xfrm>
          <a:off x="977900" y="685800"/>
          <a:ext cx="8166100" cy="5562600"/>
        </p:xfrm>
        <a:graphic>
          <a:graphicData uri="http://schemas.openxmlformats.org/presentationml/2006/ole">
            <p:oleObj spid="_x0000_s4098" r:id="rId4" imgW="0" imgH="0" progId="PowerPlugsChart.Document">
              <p:embed/>
            </p:oleObj>
          </a:graphicData>
        </a:graphic>
      </p:graphicFrame>
      <p:pic>
        <p:nvPicPr>
          <p:cNvPr id="4102"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D318835-5DB2-4A59-A20B-13266A3EE1FA}" type="slidenum">
              <a:rPr lang="en-US"/>
              <a:pPr>
                <a:defRPr/>
              </a:pPr>
              <a:t>16</a:t>
            </a:fld>
            <a:endParaRPr lang="en-US"/>
          </a:p>
        </p:txBody>
      </p:sp>
      <p:sp>
        <p:nvSpPr>
          <p:cNvPr id="758786" name="Rectangle 2"/>
          <p:cNvSpPr>
            <a:spLocks noGrp="1" noChangeArrowheads="1"/>
          </p:cNvSpPr>
          <p:nvPr>
            <p:ph type="title" idx="4294967295"/>
          </p:nvPr>
        </p:nvSpPr>
        <p:spPr>
          <a:xfrm>
            <a:off x="990600" y="152400"/>
            <a:ext cx="7848600" cy="1600200"/>
          </a:xfrm>
        </p:spPr>
        <p:txBody>
          <a:bodyPr/>
          <a:lstStyle/>
          <a:p>
            <a:pPr eaLnBrk="1" hangingPunct="1">
              <a:defRPr/>
            </a:pPr>
            <a:r>
              <a:rPr lang="en-US" sz="3500" i="1" smtClean="0">
                <a:solidFill>
                  <a:schemeClr val="tx1"/>
                </a:solidFill>
              </a:rPr>
              <a:t>GENERAL FUND APPROPRIATIONS</a:t>
            </a:r>
          </a:p>
        </p:txBody>
      </p:sp>
      <p:sp>
        <p:nvSpPr>
          <p:cNvPr id="758787" name="Rectangle 3"/>
          <p:cNvSpPr>
            <a:spLocks noGrp="1" noChangeArrowheads="1"/>
          </p:cNvSpPr>
          <p:nvPr>
            <p:ph type="body" idx="4294967295"/>
          </p:nvPr>
        </p:nvSpPr>
        <p:spPr>
          <a:xfrm>
            <a:off x="990600" y="1905000"/>
            <a:ext cx="7543800" cy="4267200"/>
          </a:xfrm>
        </p:spPr>
        <p:txBody>
          <a:bodyPr/>
          <a:lstStyle/>
          <a:p>
            <a:pPr eaLnBrk="1" hangingPunct="1">
              <a:lnSpc>
                <a:spcPct val="200000"/>
              </a:lnSpc>
              <a:spcBef>
                <a:spcPct val="0"/>
              </a:spcBef>
              <a:buFont typeface="Wingdings" pitchFamily="2" charset="2"/>
              <a:buNone/>
              <a:defRPr/>
            </a:pPr>
            <a:r>
              <a:rPr lang="en-US" sz="2000" b="1" smtClean="0">
                <a:latin typeface="Tahoma" pitchFamily="34" charset="0"/>
              </a:rPr>
              <a:t>	</a:t>
            </a:r>
            <a:r>
              <a:rPr lang="en-US" sz="2400" b="1" smtClean="0">
                <a:latin typeface="Tahoma" pitchFamily="34" charset="0"/>
              </a:rPr>
              <a:t>FY 15-16 Proposed	         	      $ 28,102,544*</a:t>
            </a:r>
          </a:p>
          <a:p>
            <a:pPr eaLnBrk="1" hangingPunct="1">
              <a:lnSpc>
                <a:spcPct val="200000"/>
              </a:lnSpc>
              <a:spcBef>
                <a:spcPct val="0"/>
              </a:spcBef>
              <a:buFont typeface="Wingdings" pitchFamily="2" charset="2"/>
              <a:buNone/>
              <a:defRPr/>
            </a:pPr>
            <a:r>
              <a:rPr lang="en-US" sz="2400" b="1" smtClean="0">
                <a:latin typeface="Tahoma" pitchFamily="34" charset="0"/>
              </a:rPr>
              <a:t>	FY 14-15 Adopted		         25,887,311</a:t>
            </a:r>
          </a:p>
          <a:p>
            <a:pPr eaLnBrk="1" hangingPunct="1">
              <a:lnSpc>
                <a:spcPct val="200000"/>
              </a:lnSpc>
              <a:spcBef>
                <a:spcPct val="0"/>
              </a:spcBef>
              <a:buFont typeface="Wingdings" pitchFamily="2" charset="2"/>
              <a:buNone/>
              <a:defRPr/>
            </a:pPr>
            <a:r>
              <a:rPr lang="en-US" sz="2400" b="1" smtClean="0">
                <a:latin typeface="Tahoma" pitchFamily="34" charset="0"/>
              </a:rPr>
              <a:t>	Amount Increase  		       $  2,215,233</a:t>
            </a:r>
          </a:p>
          <a:p>
            <a:pPr eaLnBrk="1" hangingPunct="1">
              <a:lnSpc>
                <a:spcPct val="200000"/>
              </a:lnSpc>
              <a:spcBef>
                <a:spcPct val="0"/>
              </a:spcBef>
              <a:buFont typeface="Wingdings" pitchFamily="2" charset="2"/>
              <a:buNone/>
              <a:defRPr/>
            </a:pPr>
            <a:r>
              <a:rPr lang="en-US" sz="2400" b="1" smtClean="0">
                <a:latin typeface="Tahoma" pitchFamily="34" charset="0"/>
              </a:rPr>
              <a:t>	Percent Increase			      8.56 %</a:t>
            </a:r>
            <a:r>
              <a:rPr lang="en-US" sz="2000" b="1" smtClean="0">
                <a:latin typeface="Tahoma" pitchFamily="34" charset="0"/>
              </a:rPr>
              <a:t>       </a:t>
            </a:r>
          </a:p>
          <a:p>
            <a:pPr eaLnBrk="1" hangingPunct="1">
              <a:lnSpc>
                <a:spcPct val="200000"/>
              </a:lnSpc>
              <a:spcBef>
                <a:spcPct val="0"/>
              </a:spcBef>
              <a:buFont typeface="Wingdings" pitchFamily="2" charset="2"/>
              <a:buNone/>
              <a:defRPr/>
            </a:pPr>
            <a:endParaRPr lang="en-US" sz="500" b="1" smtClean="0">
              <a:latin typeface="Tahoma" pitchFamily="34" charset="0"/>
            </a:endParaRPr>
          </a:p>
          <a:p>
            <a:pPr eaLnBrk="1" hangingPunct="1">
              <a:lnSpc>
                <a:spcPct val="200000"/>
              </a:lnSpc>
              <a:spcBef>
                <a:spcPct val="0"/>
              </a:spcBef>
              <a:buFont typeface="Wingdings" pitchFamily="2" charset="2"/>
              <a:buNone/>
              <a:defRPr/>
            </a:pPr>
            <a:r>
              <a:rPr lang="en-US" sz="1600" b="1" smtClean="0">
                <a:latin typeface="Tahoma" pitchFamily="34" charset="0"/>
              </a:rPr>
              <a:t>*Transfer to Parks &amp; Rec. Fund     = $1,072,660</a:t>
            </a:r>
          </a:p>
          <a:p>
            <a:pPr eaLnBrk="1" hangingPunct="1">
              <a:lnSpc>
                <a:spcPct val="200000"/>
              </a:lnSpc>
              <a:spcBef>
                <a:spcPct val="0"/>
              </a:spcBef>
              <a:buFont typeface="Wingdings" pitchFamily="2" charset="2"/>
              <a:buNone/>
              <a:defRPr/>
            </a:pPr>
            <a:r>
              <a:rPr lang="en-US" sz="1600" b="1" smtClean="0">
                <a:latin typeface="Tahoma" pitchFamily="34" charset="0"/>
              </a:rPr>
              <a:t>*Transfer to AV Golf Course Fund  = $   349,968</a:t>
            </a:r>
          </a:p>
        </p:txBody>
      </p:sp>
      <p:sp>
        <p:nvSpPr>
          <p:cNvPr id="23557" name="Line 4"/>
          <p:cNvSpPr>
            <a:spLocks noChangeShapeType="1"/>
          </p:cNvSpPr>
          <p:nvPr/>
        </p:nvSpPr>
        <p:spPr bwMode="auto">
          <a:xfrm>
            <a:off x="6324600" y="3505200"/>
            <a:ext cx="21336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23558" name="Line 5"/>
          <p:cNvSpPr>
            <a:spLocks noChangeShapeType="1"/>
          </p:cNvSpPr>
          <p:nvPr/>
        </p:nvSpPr>
        <p:spPr bwMode="auto">
          <a:xfrm>
            <a:off x="6324600" y="4191000"/>
            <a:ext cx="21336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3559" name="Line 6"/>
          <p:cNvSpPr>
            <a:spLocks noChangeShapeType="1"/>
          </p:cNvSpPr>
          <p:nvPr/>
        </p:nvSpPr>
        <p:spPr bwMode="auto">
          <a:xfrm>
            <a:off x="6324600" y="4876800"/>
            <a:ext cx="21336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23560" name="Picture 1"/>
          <p:cNvPicPr>
            <a:picLocks noChangeAspect="1" noChangeArrowheads="1"/>
          </p:cNvPicPr>
          <p:nvPr/>
        </p:nvPicPr>
        <p:blipFill>
          <a:blip r:embed="rId4"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8C0E217-4B58-495D-B8BF-F9703B0425D0}" type="slidenum">
              <a:rPr lang="en-US"/>
              <a:pPr>
                <a:defRPr/>
              </a:pPr>
              <a:t>17</a:t>
            </a:fld>
            <a:endParaRPr lang="en-US"/>
          </a:p>
        </p:txBody>
      </p:sp>
      <p:sp>
        <p:nvSpPr>
          <p:cNvPr id="801794" name="Rectangle 2"/>
          <p:cNvSpPr>
            <a:spLocks noGrp="1" noChangeArrowheads="1"/>
          </p:cNvSpPr>
          <p:nvPr>
            <p:ph type="title" idx="4294967295"/>
          </p:nvPr>
        </p:nvSpPr>
        <p:spPr>
          <a:xfrm>
            <a:off x="990600" y="320675"/>
            <a:ext cx="7696200" cy="1431925"/>
          </a:xfrm>
        </p:spPr>
        <p:txBody>
          <a:bodyPr/>
          <a:lstStyle/>
          <a:p>
            <a:pPr eaLnBrk="1" hangingPunct="1">
              <a:defRPr/>
            </a:pPr>
            <a:r>
              <a:rPr lang="en-US" sz="3600" i="1">
                <a:solidFill>
                  <a:schemeClr val="tx1"/>
                </a:solidFill>
                <a:latin typeface="+mj-lt"/>
              </a:rPr>
              <a:t>GENERAL FUND RESOURCES</a:t>
            </a:r>
            <a:r>
              <a:rPr lang="en-US" i="1">
                <a:solidFill>
                  <a:schemeClr val="tx1"/>
                </a:solidFill>
                <a:latin typeface="+mj-lt"/>
              </a:rPr>
              <a:t/>
            </a:r>
            <a:br>
              <a:rPr lang="en-US" i="1">
                <a:solidFill>
                  <a:schemeClr val="tx1"/>
                </a:solidFill>
                <a:latin typeface="+mj-lt"/>
              </a:rPr>
            </a:br>
            <a:r>
              <a:rPr lang="en-US" sz="2800" i="1">
                <a:solidFill>
                  <a:schemeClr val="tx1"/>
                </a:solidFill>
                <a:latin typeface="+mj-lt"/>
              </a:rPr>
              <a:t>Including Transfers In</a:t>
            </a:r>
          </a:p>
        </p:txBody>
      </p:sp>
      <p:graphicFrame>
        <p:nvGraphicFramePr>
          <p:cNvPr id="5122" name="Object 3"/>
          <p:cNvGraphicFramePr>
            <a:graphicFrameLocks noChangeAspect="1"/>
          </p:cNvGraphicFramePr>
          <p:nvPr/>
        </p:nvGraphicFramePr>
        <p:xfrm>
          <a:off x="762000" y="1701800"/>
          <a:ext cx="8159750" cy="4432300"/>
        </p:xfrm>
        <a:graphic>
          <a:graphicData uri="http://schemas.openxmlformats.org/presentationml/2006/ole">
            <p:oleObj spid="_x0000_s5122" r:id="rId5" imgW="0" imgH="0" progId="PowerPlugsChart.Document">
              <p:embed/>
            </p:oleObj>
          </a:graphicData>
        </a:graphic>
      </p:graphicFrame>
      <p:sp>
        <p:nvSpPr>
          <p:cNvPr id="5125" name="Text Box 4"/>
          <p:cNvSpPr txBox="1">
            <a:spLocks noChangeArrowheads="1"/>
          </p:cNvSpPr>
          <p:nvPr/>
        </p:nvSpPr>
        <p:spPr bwMode="auto">
          <a:xfrm>
            <a:off x="3581400" y="5943600"/>
            <a:ext cx="2520950" cy="396875"/>
          </a:xfrm>
          <a:prstGeom prst="rect">
            <a:avLst/>
          </a:prstGeom>
          <a:noFill/>
          <a:ln w="12700" cap="sq">
            <a:noFill/>
            <a:miter lim="800000"/>
            <a:headEnd type="none" w="sm" len="sm"/>
            <a:tailEnd type="none" w="sm" len="sm"/>
          </a:ln>
        </p:spPr>
        <p:txBody>
          <a:bodyPr wrap="none">
            <a:spAutoFit/>
          </a:bodyPr>
          <a:lstStyle/>
          <a:p>
            <a:pPr algn="ctr"/>
            <a:r>
              <a:rPr lang="en-US" sz="2000" b="1"/>
              <a:t>Total $28,313,996</a:t>
            </a:r>
          </a:p>
        </p:txBody>
      </p:sp>
      <p:pic>
        <p:nvPicPr>
          <p:cNvPr id="5126" name="Picture 1"/>
          <p:cNvPicPr>
            <a:picLocks noChangeAspect="1" noChangeArrowheads="1"/>
          </p:cNvPicPr>
          <p:nvPr/>
        </p:nvPicPr>
        <p:blipFill>
          <a:blip r:embed="rId6"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CD2C953-8A8F-441D-95EF-43E8D957E352}" type="slidenum">
              <a:rPr lang="en-US"/>
              <a:pPr>
                <a:defRPr/>
              </a:pPr>
              <a:t>18</a:t>
            </a:fld>
            <a:endParaRPr lang="en-US"/>
          </a:p>
        </p:txBody>
      </p:sp>
      <p:sp>
        <p:nvSpPr>
          <p:cNvPr id="803842" name="Rectangle 2"/>
          <p:cNvSpPr>
            <a:spLocks noGrp="1" noChangeArrowheads="1"/>
          </p:cNvSpPr>
          <p:nvPr>
            <p:ph type="title" idx="4294967295"/>
          </p:nvPr>
        </p:nvSpPr>
        <p:spPr>
          <a:xfrm>
            <a:off x="990600" y="304800"/>
            <a:ext cx="7772400" cy="1431925"/>
          </a:xfrm>
        </p:spPr>
        <p:txBody>
          <a:bodyPr/>
          <a:lstStyle/>
          <a:p>
            <a:pPr eaLnBrk="1" hangingPunct="1">
              <a:defRPr/>
            </a:pPr>
            <a:r>
              <a:rPr lang="en-US" sz="3600" i="1">
                <a:solidFill>
                  <a:schemeClr val="tx1"/>
                </a:solidFill>
                <a:latin typeface="+mj-lt"/>
              </a:rPr>
              <a:t>SALES &amp; USE TAX</a:t>
            </a:r>
            <a:br>
              <a:rPr lang="en-US" sz="3600" i="1">
                <a:solidFill>
                  <a:schemeClr val="tx1"/>
                </a:solidFill>
                <a:latin typeface="+mj-lt"/>
              </a:rPr>
            </a:br>
            <a:r>
              <a:rPr lang="en-US" sz="2800" i="1">
                <a:solidFill>
                  <a:schemeClr val="tx1"/>
                </a:solidFill>
                <a:latin typeface="+mj-lt"/>
              </a:rPr>
              <a:t>General Fund – includes Sales Tax In-Lieu</a:t>
            </a:r>
          </a:p>
        </p:txBody>
      </p:sp>
      <p:sp>
        <p:nvSpPr>
          <p:cNvPr id="803843" name="Rectangle 3"/>
          <p:cNvSpPr>
            <a:spLocks noGrp="1" noChangeArrowheads="1"/>
          </p:cNvSpPr>
          <p:nvPr>
            <p:ph type="body" idx="4294967295"/>
          </p:nvPr>
        </p:nvSpPr>
        <p:spPr>
          <a:xfrm>
            <a:off x="990600" y="1905000"/>
            <a:ext cx="7848600" cy="4648200"/>
          </a:xfrm>
        </p:spPr>
        <p:txBody>
          <a:bodyPr/>
          <a:lstStyle/>
          <a:p>
            <a:pPr eaLnBrk="1" hangingPunct="1">
              <a:lnSpc>
                <a:spcPct val="200000"/>
              </a:lnSpc>
              <a:spcBef>
                <a:spcPct val="0"/>
              </a:spcBef>
              <a:buFont typeface="Wingdings" pitchFamily="2" charset="2"/>
              <a:buNone/>
              <a:defRPr/>
            </a:pPr>
            <a:r>
              <a:rPr lang="en-US" sz="2000" b="1" smtClean="0">
                <a:latin typeface="Tahoma" pitchFamily="34" charset="0"/>
              </a:rPr>
              <a:t>	</a:t>
            </a:r>
            <a:r>
              <a:rPr lang="en-US" sz="2200" b="1" smtClean="0">
                <a:latin typeface="Tahoma" pitchFamily="34" charset="0"/>
              </a:rPr>
              <a:t>FY 15-16 Estimated Revenue	     $   5, 985,000*</a:t>
            </a:r>
          </a:p>
          <a:p>
            <a:pPr eaLnBrk="1" hangingPunct="1">
              <a:lnSpc>
                <a:spcPct val="200000"/>
              </a:lnSpc>
              <a:spcBef>
                <a:spcPct val="0"/>
              </a:spcBef>
              <a:buFont typeface="Wingdings" pitchFamily="2" charset="2"/>
              <a:buNone/>
              <a:defRPr/>
            </a:pPr>
            <a:r>
              <a:rPr lang="en-US" sz="2200" b="1" smtClean="0">
                <a:latin typeface="Tahoma" pitchFamily="34" charset="0"/>
              </a:rPr>
              <a:t>	FY 14-15 Estimated Revenue             5,651,100</a:t>
            </a:r>
          </a:p>
          <a:p>
            <a:pPr eaLnBrk="1" hangingPunct="1">
              <a:lnSpc>
                <a:spcPct val="200000"/>
              </a:lnSpc>
              <a:spcBef>
                <a:spcPct val="0"/>
              </a:spcBef>
              <a:buFont typeface="Wingdings" pitchFamily="2" charset="2"/>
              <a:buNone/>
              <a:defRPr/>
            </a:pPr>
            <a:r>
              <a:rPr lang="en-US" sz="2200" b="1" smtClean="0">
                <a:latin typeface="Tahoma" pitchFamily="34" charset="0"/>
              </a:rPr>
              <a:t>	Amount of Increase 		     $       333,900</a:t>
            </a:r>
          </a:p>
          <a:p>
            <a:pPr eaLnBrk="1" hangingPunct="1">
              <a:lnSpc>
                <a:spcPct val="200000"/>
              </a:lnSpc>
              <a:spcBef>
                <a:spcPct val="0"/>
              </a:spcBef>
              <a:buFont typeface="Wingdings" pitchFamily="2" charset="2"/>
              <a:buNone/>
              <a:defRPr/>
            </a:pPr>
            <a:r>
              <a:rPr lang="en-US" sz="2200" b="1" smtClean="0">
                <a:latin typeface="Tahoma" pitchFamily="34" charset="0"/>
              </a:rPr>
              <a:t>	Percent  Increase 		               5.91%</a:t>
            </a:r>
          </a:p>
          <a:p>
            <a:pPr eaLnBrk="1" hangingPunct="1">
              <a:lnSpc>
                <a:spcPct val="80000"/>
              </a:lnSpc>
              <a:spcBef>
                <a:spcPct val="0"/>
              </a:spcBef>
              <a:buFont typeface="Wingdings" pitchFamily="2" charset="2"/>
              <a:buNone/>
              <a:defRPr/>
            </a:pPr>
            <a:endParaRPr lang="en-US" sz="2200" b="1" smtClean="0">
              <a:latin typeface="Tahoma" pitchFamily="34" charset="0"/>
            </a:endParaRPr>
          </a:p>
          <a:p>
            <a:pPr eaLnBrk="1" hangingPunct="1">
              <a:lnSpc>
                <a:spcPct val="80000"/>
              </a:lnSpc>
              <a:spcBef>
                <a:spcPct val="0"/>
              </a:spcBef>
              <a:buFont typeface="Wingdings" pitchFamily="2" charset="2"/>
              <a:buNone/>
              <a:defRPr/>
            </a:pPr>
            <a:endParaRPr lang="en-US" sz="2200" b="1" smtClean="0">
              <a:latin typeface="Tahoma" pitchFamily="34" charset="0"/>
            </a:endParaRPr>
          </a:p>
          <a:p>
            <a:pPr eaLnBrk="1" hangingPunct="1">
              <a:lnSpc>
                <a:spcPct val="80000"/>
              </a:lnSpc>
              <a:spcBef>
                <a:spcPct val="0"/>
              </a:spcBef>
              <a:buFont typeface="Wingdings" pitchFamily="2" charset="2"/>
              <a:buNone/>
              <a:defRPr/>
            </a:pPr>
            <a:r>
              <a:rPr lang="en-US" sz="2200" b="1" smtClean="0">
                <a:latin typeface="Tahoma" pitchFamily="34" charset="0"/>
              </a:rPr>
              <a:t>* Includes adj. for “Triple Flip” true-up payment</a:t>
            </a:r>
          </a:p>
        </p:txBody>
      </p:sp>
      <p:sp>
        <p:nvSpPr>
          <p:cNvPr id="24581" name="Line 4"/>
          <p:cNvSpPr>
            <a:spLocks noChangeShapeType="1"/>
          </p:cNvSpPr>
          <p:nvPr/>
        </p:nvSpPr>
        <p:spPr bwMode="auto">
          <a:xfrm>
            <a:off x="5943600" y="34290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24582" name="Line 5"/>
          <p:cNvSpPr>
            <a:spLocks noChangeShapeType="1"/>
          </p:cNvSpPr>
          <p:nvPr/>
        </p:nvSpPr>
        <p:spPr bwMode="auto">
          <a:xfrm>
            <a:off x="6019800" y="40386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4583" name="Line 6"/>
          <p:cNvSpPr>
            <a:spLocks noChangeShapeType="1"/>
          </p:cNvSpPr>
          <p:nvPr/>
        </p:nvSpPr>
        <p:spPr bwMode="auto">
          <a:xfrm>
            <a:off x="6019800" y="46482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24584"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11AC95D-63BC-45A4-83F6-590E81BF68F1}" type="slidenum">
              <a:rPr lang="en-US"/>
              <a:pPr>
                <a:defRPr/>
              </a:pPr>
              <a:t>19</a:t>
            </a:fld>
            <a:endParaRPr lang="en-US"/>
          </a:p>
        </p:txBody>
      </p:sp>
      <p:sp>
        <p:nvSpPr>
          <p:cNvPr id="802818" name="Rectangle 2"/>
          <p:cNvSpPr>
            <a:spLocks noGrp="1" noChangeArrowheads="1"/>
          </p:cNvSpPr>
          <p:nvPr>
            <p:ph type="title" idx="4294967295"/>
          </p:nvPr>
        </p:nvSpPr>
        <p:spPr>
          <a:xfrm>
            <a:off x="990600" y="320675"/>
            <a:ext cx="7543800" cy="1431925"/>
          </a:xfrm>
        </p:spPr>
        <p:txBody>
          <a:bodyPr/>
          <a:lstStyle/>
          <a:p>
            <a:pPr eaLnBrk="1" hangingPunct="1">
              <a:defRPr/>
            </a:pPr>
            <a:r>
              <a:rPr lang="en-US" sz="3600" i="1" smtClean="0">
                <a:solidFill>
                  <a:schemeClr val="tx1"/>
                </a:solidFill>
                <a:latin typeface="Tahoma" pitchFamily="34" charset="0"/>
              </a:rPr>
              <a:t>SALES TAX COLLECTIONS</a:t>
            </a:r>
            <a:r>
              <a:rPr lang="en-US" sz="3800" i="1" smtClean="0">
                <a:solidFill>
                  <a:schemeClr val="tx1"/>
                </a:solidFill>
                <a:latin typeface="Tahoma" pitchFamily="34" charset="0"/>
              </a:rPr>
              <a:t/>
            </a:r>
            <a:br>
              <a:rPr lang="en-US" sz="3800" i="1" smtClean="0">
                <a:solidFill>
                  <a:schemeClr val="tx1"/>
                </a:solidFill>
                <a:latin typeface="Tahoma" pitchFamily="34" charset="0"/>
              </a:rPr>
            </a:br>
            <a:r>
              <a:rPr lang="en-US" sz="2800" i="1" smtClean="0">
                <a:solidFill>
                  <a:schemeClr val="tx1"/>
                </a:solidFill>
                <a:latin typeface="Tahoma" pitchFamily="34" charset="0"/>
              </a:rPr>
              <a:t>By Business Categories – CY 2014</a:t>
            </a:r>
          </a:p>
        </p:txBody>
      </p:sp>
      <p:graphicFrame>
        <p:nvGraphicFramePr>
          <p:cNvPr id="6146" name="Object 3"/>
          <p:cNvGraphicFramePr>
            <a:graphicFrameLocks noChangeAspect="1"/>
          </p:cNvGraphicFramePr>
          <p:nvPr>
            <p:ph type="body" idx="4294967295"/>
          </p:nvPr>
        </p:nvGraphicFramePr>
        <p:xfrm>
          <a:off x="660400" y="1744663"/>
          <a:ext cx="8382000" cy="5413375"/>
        </p:xfrm>
        <a:graphic>
          <a:graphicData uri="http://schemas.openxmlformats.org/presentationml/2006/ole">
            <p:oleObj spid="_x0000_s6146" r:id="rId4" imgW="0" imgH="0" progId="PowerPlugsChart.Document">
              <p:embed/>
            </p:oleObj>
          </a:graphicData>
        </a:graphic>
      </p:graphicFrame>
      <p:pic>
        <p:nvPicPr>
          <p:cNvPr id="6149"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9156D25-6921-4DF3-A9CF-91BE79F29190}" type="slidenum">
              <a:rPr lang="en-US"/>
              <a:pPr>
                <a:defRPr/>
              </a:pPr>
              <a:t>2</a:t>
            </a:fld>
            <a:endParaRPr lang="en-US"/>
          </a:p>
        </p:txBody>
      </p:sp>
      <p:sp>
        <p:nvSpPr>
          <p:cNvPr id="664578" name="Rectangle 2"/>
          <p:cNvSpPr>
            <a:spLocks noGrp="1" noChangeArrowheads="1"/>
          </p:cNvSpPr>
          <p:nvPr>
            <p:ph type="title" idx="4294967295"/>
          </p:nvPr>
        </p:nvSpPr>
        <p:spPr/>
        <p:txBody>
          <a:bodyPr/>
          <a:lstStyle/>
          <a:p>
            <a:pPr eaLnBrk="1" hangingPunct="1">
              <a:defRPr/>
            </a:pPr>
            <a:r>
              <a:rPr lang="en-US" sz="4000" i="1">
                <a:latin typeface="+mj-lt"/>
              </a:rPr>
              <a:t>BUDGET STUDY SESSION</a:t>
            </a:r>
          </a:p>
        </p:txBody>
      </p:sp>
      <p:sp>
        <p:nvSpPr>
          <p:cNvPr id="664579" name="Rectangle 3"/>
          <p:cNvSpPr>
            <a:spLocks noGrp="1" noChangeArrowheads="1"/>
          </p:cNvSpPr>
          <p:nvPr>
            <p:ph type="body" idx="4294967295"/>
          </p:nvPr>
        </p:nvSpPr>
        <p:spPr>
          <a:xfrm>
            <a:off x="1066800" y="1981200"/>
            <a:ext cx="7405688" cy="4111625"/>
          </a:xfrm>
        </p:spPr>
        <p:txBody>
          <a:bodyPr/>
          <a:lstStyle/>
          <a:p>
            <a:pPr eaLnBrk="1" hangingPunct="1">
              <a:lnSpc>
                <a:spcPct val="90000"/>
              </a:lnSpc>
              <a:defRPr/>
            </a:pPr>
            <a:r>
              <a:rPr lang="en-US" smtClean="0">
                <a:effectLst/>
              </a:rPr>
              <a:t>Study Session Agenda:</a:t>
            </a:r>
          </a:p>
          <a:p>
            <a:pPr lvl="1" eaLnBrk="1" hangingPunct="1">
              <a:lnSpc>
                <a:spcPct val="90000"/>
              </a:lnSpc>
              <a:defRPr/>
            </a:pPr>
            <a:r>
              <a:rPr lang="en-US" smtClean="0">
                <a:effectLst/>
              </a:rPr>
              <a:t>Brief Review of Document Changes</a:t>
            </a:r>
          </a:p>
          <a:p>
            <a:pPr lvl="1" eaLnBrk="1" hangingPunct="1">
              <a:lnSpc>
                <a:spcPct val="90000"/>
              </a:lnSpc>
              <a:defRPr/>
            </a:pPr>
            <a:r>
              <a:rPr lang="en-US" smtClean="0">
                <a:effectLst/>
              </a:rPr>
              <a:t>Overview of Proposed FY15-16 Budget including Department/Program Highlights</a:t>
            </a:r>
          </a:p>
          <a:p>
            <a:pPr lvl="1" eaLnBrk="1" hangingPunct="1">
              <a:lnSpc>
                <a:spcPct val="90000"/>
              </a:lnSpc>
              <a:defRPr/>
            </a:pPr>
            <a:r>
              <a:rPr lang="en-US" smtClean="0">
                <a:effectLst/>
              </a:rPr>
              <a:t>Provide Information on Timeline for Adoption of Budget</a:t>
            </a:r>
          </a:p>
          <a:p>
            <a:pPr lvl="1" eaLnBrk="1" hangingPunct="1">
              <a:lnSpc>
                <a:spcPct val="90000"/>
              </a:lnSpc>
              <a:defRPr/>
            </a:pPr>
            <a:r>
              <a:rPr lang="en-US" smtClean="0"/>
              <a:t>Questions/comments from Town Council </a:t>
            </a:r>
          </a:p>
        </p:txBody>
      </p:sp>
      <p:pic>
        <p:nvPicPr>
          <p:cNvPr id="13317" name="Picture 1"/>
          <p:cNvPicPr>
            <a:picLocks noChangeAspect="1" noChangeArrowheads="1"/>
          </p:cNvPicPr>
          <p:nvPr/>
        </p:nvPicPr>
        <p:blipFill>
          <a:blip r:embed="rId3" cstate="print"/>
          <a:srcRect/>
          <a:stretch>
            <a:fillRect/>
          </a:stretch>
        </p:blipFill>
        <p:spPr bwMode="auto">
          <a:xfrm>
            <a:off x="-93663" y="94615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64579">
                                            <p:txEl>
                                              <p:pRg st="1" end="1"/>
                                            </p:txEl>
                                          </p:spTgt>
                                        </p:tgtEl>
                                        <p:attrNameLst>
                                          <p:attrName>style.visibility</p:attrName>
                                        </p:attrNameLst>
                                      </p:cBhvr>
                                      <p:to>
                                        <p:strVal val="visible"/>
                                      </p:to>
                                    </p:set>
                                    <p:anim calcmode="lin" valueType="num">
                                      <p:cBhvr additive="base">
                                        <p:cTn id="7" dur="500" fill="hold"/>
                                        <p:tgtEl>
                                          <p:spTgt spid="66457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64579">
                                            <p:txEl>
                                              <p:pRg st="2" end="2"/>
                                            </p:txEl>
                                          </p:spTgt>
                                        </p:tgtEl>
                                        <p:attrNameLst>
                                          <p:attrName>style.visibility</p:attrName>
                                        </p:attrNameLst>
                                      </p:cBhvr>
                                      <p:to>
                                        <p:strVal val="visible"/>
                                      </p:to>
                                    </p:set>
                                    <p:anim calcmode="lin" valueType="num">
                                      <p:cBhvr additive="base">
                                        <p:cTn id="13" dur="500" fill="hold"/>
                                        <p:tgtEl>
                                          <p:spTgt spid="66457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64579">
                                            <p:txEl>
                                              <p:pRg st="3" end="3"/>
                                            </p:txEl>
                                          </p:spTgt>
                                        </p:tgtEl>
                                        <p:attrNameLst>
                                          <p:attrName>style.visibility</p:attrName>
                                        </p:attrNameLst>
                                      </p:cBhvr>
                                      <p:to>
                                        <p:strVal val="visible"/>
                                      </p:to>
                                    </p:set>
                                    <p:anim calcmode="lin" valueType="num">
                                      <p:cBhvr additive="base">
                                        <p:cTn id="19" dur="500" fill="hold"/>
                                        <p:tgtEl>
                                          <p:spTgt spid="66457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64579">
                                            <p:txEl>
                                              <p:pRg st="4" end="4"/>
                                            </p:txEl>
                                          </p:spTgt>
                                        </p:tgtEl>
                                        <p:attrNameLst>
                                          <p:attrName>style.visibility</p:attrName>
                                        </p:attrNameLst>
                                      </p:cBhvr>
                                      <p:to>
                                        <p:strVal val="visible"/>
                                      </p:to>
                                    </p:set>
                                    <p:anim calcmode="lin" valueType="num">
                                      <p:cBhvr additive="base">
                                        <p:cTn id="25" dur="500" fill="hold"/>
                                        <p:tgtEl>
                                          <p:spTgt spid="66457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4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D4F34B3-1191-4B26-AED4-9CA9F9B102C9}" type="slidenum">
              <a:rPr lang="en-US"/>
              <a:pPr>
                <a:defRPr/>
              </a:pPr>
              <a:t>20</a:t>
            </a:fld>
            <a:endParaRPr lang="en-US"/>
          </a:p>
        </p:txBody>
      </p:sp>
      <p:sp>
        <p:nvSpPr>
          <p:cNvPr id="840706"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smtClean="0">
                <a:solidFill>
                  <a:schemeClr val="tx1"/>
                </a:solidFill>
              </a:rPr>
              <a:t>SALES &amp; USE TAX HISTORY</a:t>
            </a:r>
            <a:r>
              <a:rPr lang="en-US" sz="4800" i="1" smtClean="0">
                <a:solidFill>
                  <a:schemeClr val="tx1"/>
                </a:solidFill>
              </a:rPr>
              <a:t/>
            </a:r>
            <a:br>
              <a:rPr lang="en-US" sz="4800" i="1" smtClean="0">
                <a:solidFill>
                  <a:schemeClr val="tx1"/>
                </a:solidFill>
              </a:rPr>
            </a:br>
            <a:r>
              <a:rPr lang="en-US" sz="3200" i="1" smtClean="0">
                <a:solidFill>
                  <a:schemeClr val="tx1"/>
                </a:solidFill>
              </a:rPr>
              <a:t>General Fund – Includes ST In-Lieu</a:t>
            </a:r>
          </a:p>
        </p:txBody>
      </p:sp>
      <p:graphicFrame>
        <p:nvGraphicFramePr>
          <p:cNvPr id="7170" name="Object 3"/>
          <p:cNvGraphicFramePr>
            <a:graphicFrameLocks noChangeAspect="1"/>
          </p:cNvGraphicFramePr>
          <p:nvPr/>
        </p:nvGraphicFramePr>
        <p:xfrm>
          <a:off x="990600" y="1905000"/>
          <a:ext cx="7994650" cy="4419600"/>
        </p:xfrm>
        <a:graphic>
          <a:graphicData uri="http://schemas.openxmlformats.org/presentationml/2006/ole">
            <p:oleObj spid="_x0000_s7170" r:id="rId4" imgW="0" imgH="0" progId="PowerPlugsChart.Document">
              <p:embed/>
            </p:oleObj>
          </a:graphicData>
        </a:graphic>
      </p:graphicFrame>
      <p:pic>
        <p:nvPicPr>
          <p:cNvPr id="7173"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9093C3B-9254-4EA5-8A1A-61F20FB90345}" type="slidenum">
              <a:rPr lang="en-US"/>
              <a:pPr>
                <a:defRPr/>
              </a:pPr>
              <a:t>21</a:t>
            </a:fld>
            <a:endParaRPr lang="en-US"/>
          </a:p>
        </p:txBody>
      </p:sp>
      <p:sp>
        <p:nvSpPr>
          <p:cNvPr id="80589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a:solidFill>
                  <a:schemeClr val="tx1"/>
                </a:solidFill>
                <a:latin typeface="+mj-lt"/>
              </a:rPr>
              <a:t>PROPERTY TAX</a:t>
            </a:r>
            <a:br>
              <a:rPr lang="en-US" sz="3600" i="1">
                <a:solidFill>
                  <a:schemeClr val="tx1"/>
                </a:solidFill>
                <a:latin typeface="+mj-lt"/>
              </a:rPr>
            </a:br>
            <a:r>
              <a:rPr lang="en-US" sz="3200" i="1">
                <a:solidFill>
                  <a:schemeClr val="tx1"/>
                </a:solidFill>
                <a:latin typeface="+mj-lt"/>
              </a:rPr>
              <a:t>General Fund</a:t>
            </a:r>
          </a:p>
        </p:txBody>
      </p:sp>
      <p:sp>
        <p:nvSpPr>
          <p:cNvPr id="805891" name="Rectangle 3"/>
          <p:cNvSpPr>
            <a:spLocks noGrp="1" noChangeArrowheads="1"/>
          </p:cNvSpPr>
          <p:nvPr>
            <p:ph type="body" idx="4294967295"/>
          </p:nvPr>
        </p:nvSpPr>
        <p:spPr>
          <a:xfrm>
            <a:off x="990600" y="1981200"/>
            <a:ext cx="7772400" cy="4572000"/>
          </a:xfrm>
        </p:spPr>
        <p:txBody>
          <a:bodyPr/>
          <a:lstStyle/>
          <a:p>
            <a:pPr eaLnBrk="1" hangingPunct="1">
              <a:lnSpc>
                <a:spcPct val="80000"/>
              </a:lnSpc>
              <a:buFont typeface="Wingdings" pitchFamily="2" charset="2"/>
              <a:buNone/>
              <a:defRPr/>
            </a:pPr>
            <a:endParaRPr lang="en-US" sz="1200" b="1" smtClean="0">
              <a:latin typeface="Tahoma" pitchFamily="34" charset="0"/>
            </a:endParaRPr>
          </a:p>
          <a:p>
            <a:pPr eaLnBrk="1" hangingPunct="1">
              <a:lnSpc>
                <a:spcPct val="80000"/>
              </a:lnSpc>
              <a:buFont typeface="Wingdings" pitchFamily="2" charset="2"/>
              <a:buNone/>
              <a:defRPr/>
            </a:pPr>
            <a:r>
              <a:rPr lang="en-US" sz="2000" b="1" smtClean="0">
                <a:latin typeface="Tahoma" pitchFamily="34" charset="0"/>
              </a:rPr>
              <a:t>	</a:t>
            </a:r>
          </a:p>
          <a:p>
            <a:pPr eaLnBrk="1" hangingPunct="1">
              <a:lnSpc>
                <a:spcPct val="80000"/>
              </a:lnSpc>
              <a:buFont typeface="Wingdings" pitchFamily="2" charset="2"/>
              <a:buNone/>
              <a:defRPr/>
            </a:pPr>
            <a:r>
              <a:rPr lang="en-US" sz="2200" b="1" smtClean="0">
                <a:latin typeface="Tahoma" pitchFamily="34" charset="0"/>
              </a:rPr>
              <a:t>	FY 15-16 Estimated Revenue	     $   3,484,000</a:t>
            </a:r>
          </a:p>
          <a:p>
            <a:pPr eaLnBrk="1" hangingPunct="1">
              <a:lnSpc>
                <a:spcPct val="80000"/>
              </a:lnSpc>
              <a:buFont typeface="Wingdings" pitchFamily="2" charset="2"/>
              <a:buNone/>
              <a:defRPr/>
            </a:pPr>
            <a:endParaRPr lang="en-US" sz="2200" b="1" smtClean="0">
              <a:latin typeface="Tahoma" pitchFamily="34" charset="0"/>
            </a:endParaRPr>
          </a:p>
          <a:p>
            <a:pPr eaLnBrk="1" hangingPunct="1">
              <a:lnSpc>
                <a:spcPct val="80000"/>
              </a:lnSpc>
              <a:buFont typeface="Wingdings" pitchFamily="2" charset="2"/>
              <a:buNone/>
              <a:defRPr/>
            </a:pPr>
            <a:r>
              <a:rPr lang="en-US" sz="2200" b="1" smtClean="0">
                <a:latin typeface="Tahoma" pitchFamily="34" charset="0"/>
              </a:rPr>
              <a:t>	FY 14-15 Estimated Revenue            3,218,000*</a:t>
            </a:r>
          </a:p>
          <a:p>
            <a:pPr eaLnBrk="1" hangingPunct="1">
              <a:lnSpc>
                <a:spcPct val="80000"/>
              </a:lnSpc>
              <a:buFont typeface="Wingdings" pitchFamily="2" charset="2"/>
              <a:buNone/>
              <a:defRPr/>
            </a:pPr>
            <a:r>
              <a:rPr lang="en-US" sz="2200" b="1" smtClean="0">
                <a:latin typeface="Tahoma" pitchFamily="34" charset="0"/>
              </a:rPr>
              <a:t>	</a:t>
            </a:r>
          </a:p>
          <a:p>
            <a:pPr eaLnBrk="1" hangingPunct="1">
              <a:lnSpc>
                <a:spcPct val="80000"/>
              </a:lnSpc>
              <a:buFont typeface="Wingdings" pitchFamily="2" charset="2"/>
              <a:buNone/>
              <a:defRPr/>
            </a:pPr>
            <a:r>
              <a:rPr lang="en-US" sz="2200" b="1" smtClean="0">
                <a:latin typeface="Tahoma" pitchFamily="34" charset="0"/>
              </a:rPr>
              <a:t>	Amount Increase 		      $     266,000</a:t>
            </a:r>
          </a:p>
          <a:p>
            <a:pPr eaLnBrk="1" hangingPunct="1">
              <a:lnSpc>
                <a:spcPct val="80000"/>
              </a:lnSpc>
              <a:buFont typeface="Wingdings" pitchFamily="2" charset="2"/>
              <a:buNone/>
              <a:defRPr/>
            </a:pPr>
            <a:endParaRPr lang="en-US" sz="2200" b="1" smtClean="0">
              <a:latin typeface="Tahoma" pitchFamily="34" charset="0"/>
            </a:endParaRPr>
          </a:p>
          <a:p>
            <a:pPr eaLnBrk="1" hangingPunct="1">
              <a:lnSpc>
                <a:spcPct val="80000"/>
              </a:lnSpc>
              <a:buFont typeface="Wingdings" pitchFamily="2" charset="2"/>
              <a:buNone/>
              <a:defRPr/>
            </a:pPr>
            <a:r>
              <a:rPr lang="en-US" sz="2200" b="1" smtClean="0">
                <a:latin typeface="Tahoma" pitchFamily="34" charset="0"/>
              </a:rPr>
              <a:t>	Percent  Increase 		                8.3 %</a:t>
            </a:r>
          </a:p>
          <a:p>
            <a:pPr eaLnBrk="1" hangingPunct="1">
              <a:lnSpc>
                <a:spcPct val="80000"/>
              </a:lnSpc>
              <a:buFont typeface="Wingdings" pitchFamily="2" charset="2"/>
              <a:buNone/>
              <a:defRPr/>
            </a:pPr>
            <a:endParaRPr lang="en-US" sz="2200" b="1" smtClean="0">
              <a:latin typeface="Tahoma" pitchFamily="34" charset="0"/>
            </a:endParaRPr>
          </a:p>
          <a:p>
            <a:pPr eaLnBrk="1" hangingPunct="1">
              <a:lnSpc>
                <a:spcPct val="80000"/>
              </a:lnSpc>
              <a:buFont typeface="Wingdings" pitchFamily="2" charset="2"/>
              <a:buNone/>
              <a:defRPr/>
            </a:pPr>
            <a:r>
              <a:rPr lang="en-US" sz="2200" b="1" smtClean="0">
                <a:latin typeface="Tahoma" pitchFamily="34" charset="0"/>
              </a:rPr>
              <a:t>* As revised at Mid Year</a:t>
            </a:r>
          </a:p>
        </p:txBody>
      </p:sp>
      <p:sp>
        <p:nvSpPr>
          <p:cNvPr id="25605" name="Line 4"/>
          <p:cNvSpPr>
            <a:spLocks noChangeShapeType="1"/>
          </p:cNvSpPr>
          <p:nvPr/>
        </p:nvSpPr>
        <p:spPr bwMode="auto">
          <a:xfrm>
            <a:off x="6019800" y="3657600"/>
            <a:ext cx="1981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25606" name="Line 5"/>
          <p:cNvSpPr>
            <a:spLocks noChangeShapeType="1"/>
          </p:cNvSpPr>
          <p:nvPr/>
        </p:nvSpPr>
        <p:spPr bwMode="auto">
          <a:xfrm>
            <a:off x="6096000" y="42672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5607" name="Line 6"/>
          <p:cNvSpPr>
            <a:spLocks noChangeShapeType="1"/>
          </p:cNvSpPr>
          <p:nvPr/>
        </p:nvSpPr>
        <p:spPr bwMode="auto">
          <a:xfrm>
            <a:off x="6096000" y="4876800"/>
            <a:ext cx="19050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25608"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EA284CB-EFF5-4119-8768-7E0E239EFF44}" type="slidenum">
              <a:rPr lang="en-US"/>
              <a:pPr>
                <a:defRPr/>
              </a:pPr>
              <a:t>22</a:t>
            </a:fld>
            <a:endParaRPr lang="en-US"/>
          </a:p>
        </p:txBody>
      </p:sp>
      <p:sp>
        <p:nvSpPr>
          <p:cNvPr id="84173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smtClean="0">
                <a:solidFill>
                  <a:schemeClr val="tx1"/>
                </a:solidFill>
              </a:rPr>
              <a:t>PROPERTY TAX HISTORY</a:t>
            </a:r>
            <a:r>
              <a:rPr lang="en-US" sz="4600" i="1" smtClean="0">
                <a:solidFill>
                  <a:schemeClr val="tx1"/>
                </a:solidFill>
              </a:rPr>
              <a:t/>
            </a:r>
            <a:br>
              <a:rPr lang="en-US" sz="4600" i="1" smtClean="0">
                <a:solidFill>
                  <a:schemeClr val="tx1"/>
                </a:solidFill>
              </a:rPr>
            </a:br>
            <a:r>
              <a:rPr lang="en-US" sz="3200" i="1" smtClean="0">
                <a:solidFill>
                  <a:schemeClr val="tx1"/>
                </a:solidFill>
              </a:rPr>
              <a:t>General Fund – (</a:t>
            </a:r>
            <a:r>
              <a:rPr lang="en-US" sz="2800" i="1" smtClean="0">
                <a:solidFill>
                  <a:schemeClr val="tx1"/>
                </a:solidFill>
              </a:rPr>
              <a:t>Exc. Sales Tax Backfill and VLF Backfill)</a:t>
            </a:r>
          </a:p>
        </p:txBody>
      </p:sp>
      <p:graphicFrame>
        <p:nvGraphicFramePr>
          <p:cNvPr id="8194" name="Object 3"/>
          <p:cNvGraphicFramePr>
            <a:graphicFrameLocks noChangeAspect="1"/>
          </p:cNvGraphicFramePr>
          <p:nvPr/>
        </p:nvGraphicFramePr>
        <p:xfrm>
          <a:off x="990600" y="1905000"/>
          <a:ext cx="7994650" cy="4419600"/>
        </p:xfrm>
        <a:graphic>
          <a:graphicData uri="http://schemas.openxmlformats.org/presentationml/2006/ole">
            <p:oleObj spid="_x0000_s8194" r:id="rId5" imgW="0" imgH="0" progId="PowerPlugsChart.Document">
              <p:embed/>
            </p:oleObj>
          </a:graphicData>
        </a:graphic>
      </p:graphicFrame>
      <p:pic>
        <p:nvPicPr>
          <p:cNvPr id="8197" name="Picture 1"/>
          <p:cNvPicPr>
            <a:picLocks noChangeAspect="1" noChangeArrowheads="1"/>
          </p:cNvPicPr>
          <p:nvPr/>
        </p:nvPicPr>
        <p:blipFill>
          <a:blip r:embed="rId6"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10C180BF-CE5B-4B10-B97F-898A27479010}" type="slidenum">
              <a:rPr lang="en-US" sz="1000">
                <a:effectLst>
                  <a:outerShdw blurRad="38100" dist="38100" dir="2700000" algn="tl">
                    <a:srgbClr val="000000"/>
                  </a:outerShdw>
                </a:effectLst>
                <a:cs typeface="+mn-cs"/>
              </a:rPr>
              <a:pPr algn="r">
                <a:defRPr/>
              </a:pPr>
              <a:t>23</a:t>
            </a:fld>
            <a:endParaRPr lang="en-US" sz="1000">
              <a:effectLst>
                <a:outerShdw blurRad="38100" dist="38100" dir="2700000" algn="tl">
                  <a:srgbClr val="000000"/>
                </a:outerShdw>
              </a:effectLst>
              <a:cs typeface="+mn-cs"/>
            </a:endParaRPr>
          </a:p>
        </p:txBody>
      </p:sp>
      <p:graphicFrame>
        <p:nvGraphicFramePr>
          <p:cNvPr id="32787" name="Group 19"/>
          <p:cNvGraphicFramePr>
            <a:graphicFrameLocks noGrp="1"/>
          </p:cNvGraphicFramePr>
          <p:nvPr/>
        </p:nvGraphicFramePr>
        <p:xfrm>
          <a:off x="1066800" y="2000250"/>
          <a:ext cx="7467600" cy="3906838"/>
        </p:xfrm>
        <a:graphic>
          <a:graphicData uri="http://schemas.openxmlformats.org/drawingml/2006/table">
            <a:tbl>
              <a:tblPr/>
              <a:tblGrid>
                <a:gridCol w="4741863"/>
                <a:gridCol w="2725737"/>
              </a:tblGrid>
              <a:tr h="3257550">
                <a:tc>
                  <a:txBody>
                    <a:bodyPr/>
                    <a:lstStyle/>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15-16 Est. Revenues</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Net Transfers In</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15-16 Total Resources</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15-16 Proposed Budget </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$ 2,575,264 </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613,512</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$ 3,188,776</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$ 3,188,776</a:t>
                      </a:r>
                      <a:endParaRPr kumimoji="0" lang="en-US" sz="2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r>
              <a:tr h="649288">
                <a:tc>
                  <a:txBody>
                    <a:bodyPr/>
                    <a:lstStyle/>
                    <a:p>
                      <a:pPr marL="0" marR="0" lvl="0" indent="0" algn="l" defTabSz="914400" rtl="0" eaLnBrk="1" fontAlgn="base" latinLnBrk="0" hangingPunct="1">
                        <a:lnSpc>
                          <a:spcPct val="150000"/>
                        </a:lnSpc>
                        <a:spcBef>
                          <a:spcPct val="0"/>
                        </a:spcBef>
                        <a:spcAft>
                          <a:spcPct val="0"/>
                        </a:spcAft>
                        <a:buClr>
                          <a:schemeClr val="hlink"/>
                        </a:buClr>
                        <a:buSzPct val="70000"/>
                        <a:buFontTx/>
                        <a:buNone/>
                        <a:tabLst/>
                      </a:pPr>
                      <a:endParaRPr kumimoji="0" lang="en-US"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756763" name="Rectangle 27"/>
          <p:cNvSpPr>
            <a:spLocks noGrp="1" noChangeArrowheads="1"/>
          </p:cNvSpPr>
          <p:nvPr>
            <p:ph type="title" idx="4294967295"/>
          </p:nvPr>
        </p:nvSpPr>
        <p:spPr>
          <a:xfrm>
            <a:off x="990600" y="685800"/>
            <a:ext cx="7543800" cy="990600"/>
          </a:xfrm>
        </p:spPr>
        <p:txBody>
          <a:bodyPr lIns="92075" tIns="46038" rIns="92075" bIns="46038"/>
          <a:lstStyle/>
          <a:p>
            <a:pPr eaLnBrk="1" hangingPunct="1">
              <a:defRPr/>
            </a:pPr>
            <a:r>
              <a:rPr lang="en-US" sz="4000" i="1" smtClean="0">
                <a:solidFill>
                  <a:schemeClr val="tx1"/>
                </a:solidFill>
                <a:latin typeface="+mj-lt"/>
              </a:rPr>
              <a:t>PARKS AND RECREATION FUND SUMMARY</a:t>
            </a:r>
          </a:p>
        </p:txBody>
      </p:sp>
      <p:sp>
        <p:nvSpPr>
          <p:cNvPr id="26633" name="Line 28"/>
          <p:cNvSpPr>
            <a:spLocks noChangeShapeType="1"/>
          </p:cNvSpPr>
          <p:nvPr/>
        </p:nvSpPr>
        <p:spPr bwMode="auto">
          <a:xfrm>
            <a:off x="6248400" y="3733800"/>
            <a:ext cx="22098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26634" name="Line 29"/>
          <p:cNvSpPr>
            <a:spLocks noChangeShapeType="1"/>
          </p:cNvSpPr>
          <p:nvPr/>
        </p:nvSpPr>
        <p:spPr bwMode="auto">
          <a:xfrm>
            <a:off x="6248400" y="48768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6635" name="Line 30"/>
          <p:cNvSpPr>
            <a:spLocks noChangeShapeType="1"/>
          </p:cNvSpPr>
          <p:nvPr/>
        </p:nvSpPr>
        <p:spPr bwMode="auto">
          <a:xfrm>
            <a:off x="6248400" y="42672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26636" name="Picture 1"/>
          <p:cNvPicPr>
            <a:picLocks noChangeAspect="1" noChangeArrowheads="1"/>
          </p:cNvPicPr>
          <p:nvPr/>
        </p:nvPicPr>
        <p:blipFill>
          <a:blip r:embed="rId4"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2B17FBD3-C5D7-498D-B110-DDD8D61B18D8}" type="slidenum">
              <a:rPr lang="en-US" sz="1000">
                <a:effectLst>
                  <a:outerShdw blurRad="38100" dist="38100" dir="2700000" algn="tl">
                    <a:srgbClr val="000000"/>
                  </a:outerShdw>
                </a:effectLst>
                <a:cs typeface="+mn-cs"/>
              </a:rPr>
              <a:pPr algn="r">
                <a:defRPr/>
              </a:pPr>
              <a:t>24</a:t>
            </a:fld>
            <a:endParaRPr lang="en-US" sz="1000">
              <a:effectLst>
                <a:outerShdw blurRad="38100" dist="38100" dir="2700000" algn="tl">
                  <a:srgbClr val="000000"/>
                </a:outerShdw>
              </a:effectLst>
              <a:cs typeface="+mn-cs"/>
            </a:endParaRPr>
          </a:p>
        </p:txBody>
      </p:sp>
      <p:graphicFrame>
        <p:nvGraphicFramePr>
          <p:cNvPr id="32788" name="Group 20"/>
          <p:cNvGraphicFramePr>
            <a:graphicFrameLocks noGrp="1"/>
          </p:cNvGraphicFramePr>
          <p:nvPr/>
        </p:nvGraphicFramePr>
        <p:xfrm>
          <a:off x="1066800" y="2000250"/>
          <a:ext cx="7467600" cy="3983038"/>
        </p:xfrm>
        <a:graphic>
          <a:graphicData uri="http://schemas.openxmlformats.org/drawingml/2006/table">
            <a:tbl>
              <a:tblPr/>
              <a:tblGrid>
                <a:gridCol w="4741863"/>
                <a:gridCol w="2725737"/>
              </a:tblGrid>
              <a:tr h="3333750">
                <a:tc>
                  <a:txBody>
                    <a:bodyPr/>
                    <a:lstStyle/>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15-16 Est. Revenues</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Transfers In</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15-16 Total Resources</a:t>
                      </a:r>
                    </a:p>
                    <a:p>
                      <a:pPr marL="0" marR="0" lvl="0" indent="0" algn="l"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FY 15-16 Proposed Budget</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718,500 </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349,968</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$ 1,068,468</a:t>
                      </a:r>
                    </a:p>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$ 1,068,468</a:t>
                      </a:r>
                      <a:endParaRPr kumimoji="0" lang="en-US" sz="22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r>
              <a:tr h="649288">
                <a:tc>
                  <a:txBody>
                    <a:bodyPr/>
                    <a:lstStyle/>
                    <a:p>
                      <a:pPr marL="0" marR="0" lvl="0" indent="0" algn="l" defTabSz="914400" rtl="0" eaLnBrk="1" fontAlgn="base" latinLnBrk="0" hangingPunct="1">
                        <a:lnSpc>
                          <a:spcPct val="150000"/>
                        </a:lnSpc>
                        <a:spcBef>
                          <a:spcPct val="0"/>
                        </a:spcBef>
                        <a:spcAft>
                          <a:spcPct val="0"/>
                        </a:spcAft>
                        <a:buClr>
                          <a:schemeClr val="hlink"/>
                        </a:buClr>
                        <a:buSzPct val="70000"/>
                        <a:buFontTx/>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50000"/>
                        </a:lnSpc>
                        <a:spcBef>
                          <a:spcPct val="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756763" name="Rectangle 27"/>
          <p:cNvSpPr>
            <a:spLocks noGrp="1" noChangeArrowheads="1"/>
          </p:cNvSpPr>
          <p:nvPr>
            <p:ph type="title" idx="4294967295"/>
          </p:nvPr>
        </p:nvSpPr>
        <p:spPr>
          <a:xfrm>
            <a:off x="990600" y="685800"/>
            <a:ext cx="7543800" cy="990600"/>
          </a:xfrm>
        </p:spPr>
        <p:txBody>
          <a:bodyPr lIns="92075" tIns="46038" rIns="92075" bIns="46038"/>
          <a:lstStyle/>
          <a:p>
            <a:pPr eaLnBrk="1" hangingPunct="1">
              <a:defRPr/>
            </a:pPr>
            <a:r>
              <a:rPr lang="en-US" sz="4000" i="1" smtClean="0">
                <a:solidFill>
                  <a:schemeClr val="tx1"/>
                </a:solidFill>
              </a:rPr>
              <a:t>AV GOLF COURSE FUND SUMMARY</a:t>
            </a:r>
          </a:p>
        </p:txBody>
      </p:sp>
      <p:sp>
        <p:nvSpPr>
          <p:cNvPr id="27657" name="Line 28"/>
          <p:cNvSpPr>
            <a:spLocks noChangeShapeType="1"/>
          </p:cNvSpPr>
          <p:nvPr/>
        </p:nvSpPr>
        <p:spPr bwMode="auto">
          <a:xfrm>
            <a:off x="6248400" y="3733800"/>
            <a:ext cx="22098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27658" name="Line 29"/>
          <p:cNvSpPr>
            <a:spLocks noChangeShapeType="1"/>
          </p:cNvSpPr>
          <p:nvPr/>
        </p:nvSpPr>
        <p:spPr bwMode="auto">
          <a:xfrm>
            <a:off x="6248400" y="48768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7659" name="Line 30"/>
          <p:cNvSpPr>
            <a:spLocks noChangeShapeType="1"/>
          </p:cNvSpPr>
          <p:nvPr/>
        </p:nvSpPr>
        <p:spPr bwMode="auto">
          <a:xfrm>
            <a:off x="6248400" y="42672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pic>
        <p:nvPicPr>
          <p:cNvPr id="27660" name="Picture 1"/>
          <p:cNvPicPr>
            <a:picLocks noChangeAspect="1" noChangeArrowheads="1"/>
          </p:cNvPicPr>
          <p:nvPr/>
        </p:nvPicPr>
        <p:blipFill>
          <a:blip r:embed="rId4"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ED869F63-2880-4F61-B1EF-B9713819CFD1}" type="slidenum">
              <a:rPr lang="en-US" sz="1000">
                <a:effectLst>
                  <a:outerShdw blurRad="38100" dist="38100" dir="2700000" algn="tl">
                    <a:srgbClr val="000000"/>
                  </a:outerShdw>
                </a:effectLst>
                <a:cs typeface="+mn-cs"/>
              </a:rPr>
              <a:pPr algn="r">
                <a:defRPr/>
              </a:pPr>
              <a:t>25</a:t>
            </a:fld>
            <a:endParaRPr lang="en-US" sz="1000">
              <a:effectLst>
                <a:outerShdw blurRad="38100" dist="38100" dir="2700000" algn="tl">
                  <a:srgbClr val="000000"/>
                </a:outerShdw>
              </a:effectLst>
              <a:cs typeface="+mn-cs"/>
            </a:endParaRPr>
          </a:p>
        </p:txBody>
      </p:sp>
      <p:sp>
        <p:nvSpPr>
          <p:cNvPr id="863234" name="Rectangle 2"/>
          <p:cNvSpPr>
            <a:spLocks noGrp="1" noChangeArrowheads="1"/>
          </p:cNvSpPr>
          <p:nvPr>
            <p:ph type="title" idx="4294967295"/>
          </p:nvPr>
        </p:nvSpPr>
        <p:spPr>
          <a:xfrm>
            <a:off x="1066800" y="381000"/>
            <a:ext cx="7924800" cy="1295400"/>
          </a:xfrm>
        </p:spPr>
        <p:txBody>
          <a:bodyPr/>
          <a:lstStyle/>
          <a:p>
            <a:pPr eaLnBrk="1" hangingPunct="1">
              <a:defRPr/>
            </a:pPr>
            <a:r>
              <a:rPr lang="en-US" sz="4000" i="1">
                <a:solidFill>
                  <a:schemeClr val="tx1"/>
                </a:solidFill>
                <a:latin typeface="+mj-lt"/>
              </a:rPr>
              <a:t>BUDGET SUMMARY</a:t>
            </a:r>
            <a:br>
              <a:rPr lang="en-US" sz="4000" i="1">
                <a:solidFill>
                  <a:schemeClr val="tx1"/>
                </a:solidFill>
                <a:latin typeface="+mj-lt"/>
              </a:rPr>
            </a:br>
            <a:r>
              <a:rPr lang="en-US" sz="3600" i="1">
                <a:solidFill>
                  <a:schemeClr val="tx1"/>
                </a:solidFill>
                <a:latin typeface="+mj-lt"/>
              </a:rPr>
              <a:t>All Funds </a:t>
            </a:r>
            <a:r>
              <a:rPr lang="en-US" sz="2400" b="0" i="1">
                <a:solidFill>
                  <a:schemeClr val="tx1"/>
                </a:solidFill>
                <a:latin typeface="+mj-lt"/>
              </a:rPr>
              <a:t>(including transfers)</a:t>
            </a:r>
          </a:p>
        </p:txBody>
      </p:sp>
      <p:sp>
        <p:nvSpPr>
          <p:cNvPr id="863235" name="Rectangle 3"/>
          <p:cNvSpPr>
            <a:spLocks noGrp="1" noChangeArrowheads="1"/>
          </p:cNvSpPr>
          <p:nvPr>
            <p:ph type="body" idx="4294967295"/>
          </p:nvPr>
        </p:nvSpPr>
        <p:spPr>
          <a:xfrm>
            <a:off x="1066800" y="1981200"/>
            <a:ext cx="7543800" cy="4572000"/>
          </a:xfrm>
        </p:spPr>
        <p:txBody>
          <a:bodyPr/>
          <a:lstStyle/>
          <a:p>
            <a:pPr eaLnBrk="1" hangingPunct="1">
              <a:lnSpc>
                <a:spcPct val="200000"/>
              </a:lnSpc>
              <a:spcBef>
                <a:spcPct val="0"/>
              </a:spcBef>
              <a:buFont typeface="Wingdings" pitchFamily="2" charset="2"/>
              <a:buNone/>
              <a:defRPr/>
            </a:pPr>
            <a:endParaRPr lang="en-US" sz="800" b="1" smtClean="0">
              <a:latin typeface="Tahoma" pitchFamily="34" charset="0"/>
            </a:endParaRPr>
          </a:p>
          <a:p>
            <a:pPr eaLnBrk="1" hangingPunct="1">
              <a:lnSpc>
                <a:spcPct val="200000"/>
              </a:lnSpc>
              <a:spcBef>
                <a:spcPct val="0"/>
              </a:spcBef>
              <a:buFont typeface="Wingdings" pitchFamily="2" charset="2"/>
              <a:buNone/>
              <a:defRPr/>
            </a:pPr>
            <a:r>
              <a:rPr lang="en-US" sz="2400" b="1" smtClean="0">
                <a:latin typeface="Tahoma" pitchFamily="34" charset="0"/>
              </a:rPr>
              <a:t>FY 15-16 Estimated Revenues   $   91,836,278</a:t>
            </a:r>
          </a:p>
          <a:p>
            <a:pPr eaLnBrk="1" hangingPunct="1">
              <a:lnSpc>
                <a:spcPct val="200000"/>
              </a:lnSpc>
              <a:spcBef>
                <a:spcPct val="0"/>
              </a:spcBef>
              <a:buFont typeface="Wingdings" pitchFamily="2" charset="2"/>
              <a:buNone/>
              <a:defRPr/>
            </a:pPr>
            <a:r>
              <a:rPr lang="en-US" sz="2400" b="1" smtClean="0">
                <a:latin typeface="Tahoma" pitchFamily="34" charset="0"/>
              </a:rPr>
              <a:t>Utilization of Fund Balance              11,413,180</a:t>
            </a:r>
          </a:p>
          <a:p>
            <a:pPr eaLnBrk="1" hangingPunct="1">
              <a:lnSpc>
                <a:spcPct val="200000"/>
              </a:lnSpc>
              <a:spcBef>
                <a:spcPct val="0"/>
              </a:spcBef>
              <a:buFont typeface="Wingdings" pitchFamily="2" charset="2"/>
              <a:buNone/>
              <a:defRPr/>
            </a:pPr>
            <a:r>
              <a:rPr lang="en-US" sz="2400" b="1" smtClean="0">
                <a:latin typeface="Tahoma" pitchFamily="34" charset="0"/>
              </a:rPr>
              <a:t>FY 15-16 Total Resources           $ 103,249,908</a:t>
            </a:r>
          </a:p>
          <a:p>
            <a:pPr eaLnBrk="1" hangingPunct="1">
              <a:lnSpc>
                <a:spcPct val="200000"/>
              </a:lnSpc>
              <a:spcBef>
                <a:spcPct val="0"/>
              </a:spcBef>
              <a:buFont typeface="Wingdings" pitchFamily="2" charset="2"/>
              <a:buNone/>
              <a:defRPr/>
            </a:pPr>
            <a:r>
              <a:rPr lang="en-US" sz="2400" b="1" smtClean="0">
                <a:latin typeface="Tahoma" pitchFamily="34" charset="0"/>
              </a:rPr>
              <a:t>FY 15-16 Appropriations             $ 103,249,908</a:t>
            </a:r>
            <a:endParaRPr lang="en-US" sz="2000" b="1" smtClean="0">
              <a:latin typeface="Tahoma" pitchFamily="34" charset="0"/>
            </a:endParaRPr>
          </a:p>
        </p:txBody>
      </p:sp>
      <p:sp>
        <p:nvSpPr>
          <p:cNvPr id="28677" name="Line 4"/>
          <p:cNvSpPr>
            <a:spLocks noChangeShapeType="1"/>
          </p:cNvSpPr>
          <p:nvPr/>
        </p:nvSpPr>
        <p:spPr bwMode="auto">
          <a:xfrm>
            <a:off x="6096000" y="44196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8678" name="Line 5"/>
          <p:cNvSpPr>
            <a:spLocks noChangeShapeType="1"/>
          </p:cNvSpPr>
          <p:nvPr/>
        </p:nvSpPr>
        <p:spPr bwMode="auto">
          <a:xfrm>
            <a:off x="6096000" y="51054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8679" name="Line 6"/>
          <p:cNvSpPr>
            <a:spLocks noChangeShapeType="1"/>
          </p:cNvSpPr>
          <p:nvPr/>
        </p:nvSpPr>
        <p:spPr bwMode="auto">
          <a:xfrm>
            <a:off x="6096000" y="3657600"/>
            <a:ext cx="2209800" cy="0"/>
          </a:xfrm>
          <a:prstGeom prst="line">
            <a:avLst/>
          </a:prstGeom>
          <a:noFill/>
          <a:ln w="12700" cap="sq">
            <a:solidFill>
              <a:schemeClr val="tx1"/>
            </a:solidFill>
            <a:miter lim="800000"/>
            <a:headEnd type="none" w="sm" len="sm"/>
            <a:tailEnd type="none" w="sm" len="sm"/>
          </a:ln>
        </p:spPr>
        <p:txBody>
          <a:bodyPr wrap="none"/>
          <a:lstStyle/>
          <a:p>
            <a:endParaRPr lang="en-US"/>
          </a:p>
        </p:txBody>
      </p:sp>
      <p:pic>
        <p:nvPicPr>
          <p:cNvPr id="28680"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0782AE14-3766-4239-BBA6-5160756F5BF3}" type="slidenum">
              <a:rPr lang="en-US" sz="1000">
                <a:effectLst>
                  <a:outerShdw blurRad="38100" dist="38100" dir="2700000" algn="tl">
                    <a:srgbClr val="000000"/>
                  </a:outerShdw>
                </a:effectLst>
                <a:cs typeface="+mn-cs"/>
              </a:rPr>
              <a:pPr algn="r">
                <a:defRPr/>
              </a:pPr>
              <a:t>26</a:t>
            </a:fld>
            <a:endParaRPr lang="en-US" sz="1000">
              <a:effectLst>
                <a:outerShdw blurRad="38100" dist="38100" dir="2700000" algn="tl">
                  <a:srgbClr val="000000"/>
                </a:outerShdw>
              </a:effectLst>
              <a:cs typeface="+mn-cs"/>
            </a:endParaRPr>
          </a:p>
        </p:txBody>
      </p:sp>
      <p:sp>
        <p:nvSpPr>
          <p:cNvPr id="863234" name="Rectangle 2"/>
          <p:cNvSpPr>
            <a:spLocks noGrp="1" noChangeArrowheads="1"/>
          </p:cNvSpPr>
          <p:nvPr>
            <p:ph type="title" idx="4294967295"/>
          </p:nvPr>
        </p:nvSpPr>
        <p:spPr>
          <a:xfrm>
            <a:off x="1066800" y="381000"/>
            <a:ext cx="7924800" cy="1295400"/>
          </a:xfrm>
        </p:spPr>
        <p:txBody>
          <a:bodyPr/>
          <a:lstStyle/>
          <a:p>
            <a:pPr eaLnBrk="1" hangingPunct="1">
              <a:defRPr/>
            </a:pPr>
            <a:r>
              <a:rPr lang="en-US" sz="4000" i="1">
                <a:solidFill>
                  <a:schemeClr val="tx1"/>
                </a:solidFill>
                <a:latin typeface="+mj-lt"/>
              </a:rPr>
              <a:t>BUDGET SUMMARY</a:t>
            </a:r>
            <a:br>
              <a:rPr lang="en-US" sz="4000" i="1">
                <a:solidFill>
                  <a:schemeClr val="tx1"/>
                </a:solidFill>
                <a:latin typeface="+mj-lt"/>
              </a:rPr>
            </a:br>
            <a:r>
              <a:rPr lang="en-US" sz="3600" i="1">
                <a:solidFill>
                  <a:schemeClr val="tx1"/>
                </a:solidFill>
                <a:latin typeface="+mj-lt"/>
              </a:rPr>
              <a:t>All Funds </a:t>
            </a:r>
            <a:r>
              <a:rPr lang="en-US" sz="2400" b="0" i="1">
                <a:solidFill>
                  <a:schemeClr val="tx1"/>
                </a:solidFill>
                <a:latin typeface="+mj-lt"/>
              </a:rPr>
              <a:t>(including transfers)</a:t>
            </a:r>
          </a:p>
        </p:txBody>
      </p:sp>
      <p:sp>
        <p:nvSpPr>
          <p:cNvPr id="863235" name="Rectangle 3"/>
          <p:cNvSpPr>
            <a:spLocks noGrp="1" noChangeArrowheads="1"/>
          </p:cNvSpPr>
          <p:nvPr>
            <p:ph type="body" idx="4294967295"/>
          </p:nvPr>
        </p:nvSpPr>
        <p:spPr>
          <a:xfrm>
            <a:off x="1066800" y="1981200"/>
            <a:ext cx="7543800" cy="4572000"/>
          </a:xfrm>
        </p:spPr>
        <p:txBody>
          <a:bodyPr/>
          <a:lstStyle/>
          <a:p>
            <a:pPr eaLnBrk="1" hangingPunct="1">
              <a:lnSpc>
                <a:spcPct val="200000"/>
              </a:lnSpc>
              <a:spcBef>
                <a:spcPct val="0"/>
              </a:spcBef>
              <a:buFont typeface="Wingdings" pitchFamily="2" charset="2"/>
              <a:buNone/>
              <a:defRPr/>
            </a:pPr>
            <a:endParaRPr lang="en-US" sz="800" b="1" smtClean="0">
              <a:latin typeface="Tahoma" pitchFamily="34" charset="0"/>
            </a:endParaRPr>
          </a:p>
          <a:p>
            <a:pPr eaLnBrk="1" hangingPunct="1">
              <a:lnSpc>
                <a:spcPct val="200000"/>
              </a:lnSpc>
              <a:spcBef>
                <a:spcPct val="0"/>
              </a:spcBef>
              <a:buFont typeface="Wingdings" pitchFamily="2" charset="2"/>
              <a:buNone/>
              <a:defRPr/>
            </a:pPr>
            <a:r>
              <a:rPr lang="en-US" sz="2400" b="1" smtClean="0">
                <a:latin typeface="Tahoma" pitchFamily="34" charset="0"/>
              </a:rPr>
              <a:t>FY 15-16 Appropriations             $ 103,249,908</a:t>
            </a:r>
          </a:p>
          <a:p>
            <a:pPr eaLnBrk="1" hangingPunct="1">
              <a:lnSpc>
                <a:spcPct val="200000"/>
              </a:lnSpc>
              <a:spcBef>
                <a:spcPct val="0"/>
              </a:spcBef>
              <a:buFont typeface="Wingdings" pitchFamily="2" charset="2"/>
              <a:buNone/>
              <a:defRPr/>
            </a:pPr>
            <a:r>
              <a:rPr lang="en-US" sz="2400" b="1" smtClean="0">
                <a:latin typeface="Tahoma" pitchFamily="34" charset="0"/>
              </a:rPr>
              <a:t>FY 14-15 Appropriations           ($ 105,479,311)</a:t>
            </a:r>
          </a:p>
          <a:p>
            <a:pPr eaLnBrk="1" hangingPunct="1">
              <a:lnSpc>
                <a:spcPct val="200000"/>
              </a:lnSpc>
              <a:spcBef>
                <a:spcPct val="0"/>
              </a:spcBef>
              <a:buFont typeface="Wingdings" pitchFamily="2" charset="2"/>
              <a:buNone/>
              <a:defRPr/>
            </a:pPr>
            <a:r>
              <a:rPr lang="en-US" sz="2400" b="1" smtClean="0">
                <a:latin typeface="Tahoma" pitchFamily="34" charset="0"/>
              </a:rPr>
              <a:t>Total Decrease		            ($     2,229,403)</a:t>
            </a:r>
          </a:p>
          <a:p>
            <a:pPr eaLnBrk="1" hangingPunct="1">
              <a:lnSpc>
                <a:spcPct val="200000"/>
              </a:lnSpc>
              <a:spcBef>
                <a:spcPct val="0"/>
              </a:spcBef>
              <a:buFont typeface="Wingdings" pitchFamily="2" charset="2"/>
              <a:buNone/>
              <a:defRPr/>
            </a:pPr>
            <a:r>
              <a:rPr lang="en-US" sz="2400" b="1" smtClean="0">
                <a:latin typeface="Tahoma" pitchFamily="34" charset="0"/>
              </a:rPr>
              <a:t>						           (2.11%)</a:t>
            </a:r>
          </a:p>
        </p:txBody>
      </p:sp>
      <p:sp>
        <p:nvSpPr>
          <p:cNvPr id="29701" name="Line 4"/>
          <p:cNvSpPr>
            <a:spLocks noChangeShapeType="1"/>
          </p:cNvSpPr>
          <p:nvPr/>
        </p:nvSpPr>
        <p:spPr bwMode="auto">
          <a:xfrm>
            <a:off x="6096000" y="44196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29702" name="Line 6"/>
          <p:cNvSpPr>
            <a:spLocks noChangeShapeType="1"/>
          </p:cNvSpPr>
          <p:nvPr/>
        </p:nvSpPr>
        <p:spPr bwMode="auto">
          <a:xfrm>
            <a:off x="6096000" y="3657600"/>
            <a:ext cx="2209800" cy="0"/>
          </a:xfrm>
          <a:prstGeom prst="line">
            <a:avLst/>
          </a:prstGeom>
          <a:noFill/>
          <a:ln w="12700" cap="sq">
            <a:solidFill>
              <a:schemeClr val="tx1"/>
            </a:solidFill>
            <a:miter lim="800000"/>
            <a:headEnd type="none" w="sm" len="sm"/>
            <a:tailEnd type="none" w="sm" len="sm"/>
          </a:ln>
        </p:spPr>
        <p:txBody>
          <a:bodyPr wrap="none"/>
          <a:lstStyle/>
          <a:p>
            <a:endParaRPr lang="en-US"/>
          </a:p>
        </p:txBody>
      </p:sp>
      <p:pic>
        <p:nvPicPr>
          <p:cNvPr id="29703"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 name="Rectangle 20"/>
          <p:cNvSpPr txBox="1">
            <a:spLocks noGrp="1" noChangeArrowheads="1"/>
          </p:cNvSpPr>
          <p:nvPr/>
        </p:nvSpPr>
        <p:spPr bwMode="auto">
          <a:xfrm>
            <a:off x="6705600" y="6248400"/>
            <a:ext cx="1905000" cy="457200"/>
          </a:xfrm>
          <a:prstGeom prst="rect">
            <a:avLst/>
          </a:prstGeom>
          <a:noFill/>
          <a:ln>
            <a:miter lim="800000"/>
            <a:headEnd/>
            <a:tailEnd/>
          </a:ln>
        </p:spPr>
        <p:txBody>
          <a:bodyPr/>
          <a:lstStyle/>
          <a:p>
            <a:pPr algn="r">
              <a:defRPr/>
            </a:pPr>
            <a:fld id="{01090156-0350-4C16-BEAA-307C460C34F3}" type="slidenum">
              <a:rPr lang="en-US" sz="1000">
                <a:effectLst>
                  <a:outerShdw blurRad="38100" dist="38100" dir="2700000" algn="tl">
                    <a:srgbClr val="000000"/>
                  </a:outerShdw>
                </a:effectLst>
                <a:cs typeface="+mn-cs"/>
              </a:rPr>
              <a:pPr algn="r">
                <a:defRPr/>
              </a:pPr>
              <a:t>27</a:t>
            </a:fld>
            <a:endParaRPr lang="en-US" sz="1000">
              <a:effectLst>
                <a:outerShdw blurRad="38100" dist="38100" dir="2700000" algn="tl">
                  <a:srgbClr val="000000"/>
                </a:outerShdw>
              </a:effectLst>
              <a:cs typeface="+mn-cs"/>
            </a:endParaRPr>
          </a:p>
        </p:txBody>
      </p:sp>
      <p:sp>
        <p:nvSpPr>
          <p:cNvPr id="4103" name="Rectangle 7"/>
          <p:cNvSpPr>
            <a:spLocks noGrp="1" noChangeArrowheads="1"/>
          </p:cNvSpPr>
          <p:nvPr>
            <p:ph type="subTitle" idx="4294967295"/>
          </p:nvPr>
        </p:nvSpPr>
        <p:spPr>
          <a:xfrm>
            <a:off x="1608138" y="2193925"/>
            <a:ext cx="6662737" cy="1346200"/>
          </a:xfrm>
        </p:spPr>
        <p:txBody>
          <a:bodyPr/>
          <a:lstStyle/>
          <a:p>
            <a:pPr marL="0" indent="0" algn="ctr" eaLnBrk="1" hangingPunct="1">
              <a:spcBef>
                <a:spcPct val="60000"/>
              </a:spcBef>
              <a:buFont typeface="Wingdings" pitchFamily="2" charset="2"/>
              <a:buNone/>
              <a:defRPr/>
            </a:pPr>
            <a:r>
              <a:rPr lang="en-US" i="1" smtClean="0">
                <a:latin typeface="Tahoma" pitchFamily="34" charset="0"/>
              </a:rPr>
              <a:t>CAPITAL IMPROVEMENT PROGRAM</a:t>
            </a:r>
            <a:br>
              <a:rPr lang="en-US" i="1" smtClean="0">
                <a:latin typeface="Tahoma" pitchFamily="34" charset="0"/>
              </a:rPr>
            </a:br>
            <a:r>
              <a:rPr lang="en-US" i="1" smtClean="0">
                <a:latin typeface="Tahoma" pitchFamily="34" charset="0"/>
              </a:rPr>
              <a:t>HIGHLIGHTS</a:t>
            </a:r>
          </a:p>
        </p:txBody>
      </p:sp>
      <p:sp>
        <p:nvSpPr>
          <p:cNvPr id="393220" name="Rectangle 4"/>
          <p:cNvSpPr>
            <a:spLocks noGrp="1" noChangeArrowheads="1"/>
          </p:cNvSpPr>
          <p:nvPr>
            <p:ph type="ctrTitle" idx="4294967295"/>
          </p:nvPr>
        </p:nvSpPr>
        <p:spPr>
          <a:xfrm>
            <a:off x="914400" y="381000"/>
            <a:ext cx="7467600" cy="1295400"/>
          </a:xfrm>
        </p:spPr>
        <p:txBody>
          <a:bodyPr anchor="b"/>
          <a:lstStyle/>
          <a:p>
            <a:pPr eaLnBrk="1" hangingPunct="1">
              <a:defRPr/>
            </a:pPr>
            <a:r>
              <a:rPr lang="en-US" sz="3600" i="1" smtClean="0">
                <a:latin typeface="Tahoma" pitchFamily="34" charset="0"/>
              </a:rPr>
              <a:t>Fiscal Year 2015-2016</a:t>
            </a:r>
            <a:br>
              <a:rPr lang="en-US" sz="3600" i="1" smtClean="0">
                <a:latin typeface="Tahoma" pitchFamily="34" charset="0"/>
              </a:rPr>
            </a:br>
            <a:r>
              <a:rPr lang="en-US" sz="3600" i="1" smtClean="0">
                <a:latin typeface="Tahoma" pitchFamily="34" charset="0"/>
              </a:rPr>
              <a:t>Proposed Budget</a:t>
            </a:r>
          </a:p>
        </p:txBody>
      </p:sp>
      <p:pic>
        <p:nvPicPr>
          <p:cNvPr id="30725" name="Picture 1"/>
          <p:cNvPicPr>
            <a:picLocks noChangeAspect="1" noChangeArrowheads="1"/>
          </p:cNvPicPr>
          <p:nvPr/>
        </p:nvPicPr>
        <p:blipFill>
          <a:blip r:embed="rId4" cstate="print"/>
          <a:srcRect/>
          <a:stretch>
            <a:fillRect/>
          </a:stretch>
        </p:blipFill>
        <p:spPr bwMode="auto">
          <a:xfrm>
            <a:off x="3429000" y="3429000"/>
            <a:ext cx="2667000" cy="213360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0-#ppt_w/2"/>
                                          </p:val>
                                        </p:tav>
                                        <p:tav tm="100000">
                                          <p:val>
                                            <p:strVal val="#ppt_x"/>
                                          </p:val>
                                        </p:tav>
                                      </p:tavLst>
                                    </p:anim>
                                    <p:anim calcmode="lin" valueType="num">
                                      <p:cBhvr additive="base">
                                        <p:cTn id="8"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F9D56EA9-4E2D-4AF8-9E8C-38F39B8C530C}" type="slidenum">
              <a:rPr lang="en-US" sz="1000">
                <a:effectLst>
                  <a:outerShdw blurRad="38100" dist="38100" dir="2700000" algn="tl">
                    <a:srgbClr val="000000"/>
                  </a:outerShdw>
                </a:effectLst>
                <a:cs typeface="+mn-cs"/>
              </a:rPr>
              <a:pPr algn="r">
                <a:defRPr/>
              </a:pPr>
              <a:t>28</a:t>
            </a:fld>
            <a:endParaRPr lang="en-US" sz="1000">
              <a:effectLst>
                <a:outerShdw blurRad="38100" dist="38100" dir="2700000" algn="tl">
                  <a:srgbClr val="000000"/>
                </a:outerShdw>
              </a:effectLst>
              <a:cs typeface="+mn-cs"/>
            </a:endParaRPr>
          </a:p>
        </p:txBody>
      </p:sp>
      <p:sp>
        <p:nvSpPr>
          <p:cNvPr id="814082" name="Rectangle 2"/>
          <p:cNvSpPr>
            <a:spLocks noGrp="1" noChangeArrowheads="1"/>
          </p:cNvSpPr>
          <p:nvPr>
            <p:ph type="title" idx="4294967295"/>
          </p:nvPr>
        </p:nvSpPr>
        <p:spPr>
          <a:xfrm>
            <a:off x="990600" y="304800"/>
            <a:ext cx="7924800" cy="1447800"/>
          </a:xfrm>
        </p:spPr>
        <p:txBody>
          <a:bodyPr/>
          <a:lstStyle/>
          <a:p>
            <a:pPr eaLnBrk="1" hangingPunct="1">
              <a:defRPr/>
            </a:pPr>
            <a:r>
              <a:rPr lang="en-US" sz="3800" i="1">
                <a:solidFill>
                  <a:schemeClr val="tx1"/>
                </a:solidFill>
                <a:latin typeface="+mj-lt"/>
              </a:rPr>
              <a:t>TOTAL CAPITAL IMPROVEMENT BUDGET</a:t>
            </a:r>
            <a:r>
              <a:rPr lang="en-US" sz="3800">
                <a:solidFill>
                  <a:schemeClr val="tx1"/>
                </a:solidFill>
                <a:latin typeface="+mj-lt"/>
              </a:rPr>
              <a:t> </a:t>
            </a:r>
            <a:r>
              <a:rPr lang="en-US" sz="3600">
                <a:solidFill>
                  <a:schemeClr val="tx1"/>
                </a:solidFill>
                <a:latin typeface="+mj-lt"/>
              </a:rPr>
              <a:t>- </a:t>
            </a:r>
            <a:r>
              <a:rPr lang="en-US" sz="3600" i="1">
                <a:solidFill>
                  <a:schemeClr val="tx1"/>
                </a:solidFill>
                <a:latin typeface="+mj-lt"/>
              </a:rPr>
              <a:t>All Funds</a:t>
            </a:r>
          </a:p>
        </p:txBody>
      </p:sp>
      <p:sp>
        <p:nvSpPr>
          <p:cNvPr id="814083" name="Rectangle 3"/>
          <p:cNvSpPr>
            <a:spLocks noGrp="1" noChangeArrowheads="1"/>
          </p:cNvSpPr>
          <p:nvPr>
            <p:ph type="body" idx="4294967295"/>
          </p:nvPr>
        </p:nvSpPr>
        <p:spPr>
          <a:xfrm>
            <a:off x="1066800" y="1981200"/>
            <a:ext cx="7696200" cy="4495800"/>
          </a:xfrm>
        </p:spPr>
        <p:txBody>
          <a:bodyPr/>
          <a:lstStyle/>
          <a:p>
            <a:pPr eaLnBrk="1" hangingPunct="1">
              <a:lnSpc>
                <a:spcPct val="200000"/>
              </a:lnSpc>
              <a:spcBef>
                <a:spcPct val="0"/>
              </a:spcBef>
              <a:buFont typeface="Wingdings" pitchFamily="2" charset="2"/>
              <a:buNone/>
              <a:defRPr/>
            </a:pPr>
            <a:r>
              <a:rPr lang="en-US" sz="4000" b="1" smtClean="0">
                <a:latin typeface="Tahoma" pitchFamily="34" charset="0"/>
              </a:rPr>
              <a:t>	</a:t>
            </a:r>
            <a:r>
              <a:rPr lang="en-US" sz="2400" b="1" smtClean="0">
                <a:latin typeface="Tahoma" pitchFamily="34" charset="0"/>
              </a:rPr>
              <a:t>Proposed FY 15-16		    $  29,824,920</a:t>
            </a:r>
          </a:p>
          <a:p>
            <a:pPr eaLnBrk="1" hangingPunct="1">
              <a:lnSpc>
                <a:spcPct val="200000"/>
              </a:lnSpc>
              <a:spcBef>
                <a:spcPct val="0"/>
              </a:spcBef>
              <a:buFont typeface="Wingdings" pitchFamily="2" charset="2"/>
              <a:buNone/>
              <a:defRPr/>
            </a:pPr>
            <a:r>
              <a:rPr lang="en-US" sz="2400" b="1" smtClean="0">
                <a:latin typeface="Tahoma" pitchFamily="34" charset="0"/>
              </a:rPr>
              <a:t>	Adopted FY 14-15	 	        33,412,127</a:t>
            </a:r>
          </a:p>
          <a:p>
            <a:pPr eaLnBrk="1" hangingPunct="1">
              <a:lnSpc>
                <a:spcPct val="200000"/>
              </a:lnSpc>
              <a:spcBef>
                <a:spcPct val="0"/>
              </a:spcBef>
              <a:buFont typeface="Wingdings" pitchFamily="2" charset="2"/>
              <a:buNone/>
              <a:defRPr/>
            </a:pPr>
            <a:r>
              <a:rPr lang="en-US" sz="2400" b="1" smtClean="0">
                <a:latin typeface="Tahoma" pitchFamily="34" charset="0"/>
              </a:rPr>
              <a:t>	Amount of Decrease                 $    3,587,207</a:t>
            </a:r>
          </a:p>
          <a:p>
            <a:pPr eaLnBrk="1" hangingPunct="1">
              <a:lnSpc>
                <a:spcPct val="200000"/>
              </a:lnSpc>
              <a:spcBef>
                <a:spcPct val="0"/>
              </a:spcBef>
              <a:buFont typeface="Wingdings" pitchFamily="2" charset="2"/>
              <a:buNone/>
              <a:defRPr/>
            </a:pPr>
            <a:r>
              <a:rPr lang="en-US" sz="2400" b="1" smtClean="0">
                <a:latin typeface="Tahoma" pitchFamily="34" charset="0"/>
              </a:rPr>
              <a:t>	Percent Decrease 	                     -10.74 %</a:t>
            </a:r>
          </a:p>
        </p:txBody>
      </p:sp>
      <p:sp>
        <p:nvSpPr>
          <p:cNvPr id="31749" name="Line 4"/>
          <p:cNvSpPr>
            <a:spLocks noChangeShapeType="1"/>
          </p:cNvSpPr>
          <p:nvPr/>
        </p:nvSpPr>
        <p:spPr bwMode="auto">
          <a:xfrm>
            <a:off x="5943600" y="4724400"/>
            <a:ext cx="23622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31750" name="Line 5"/>
          <p:cNvSpPr>
            <a:spLocks noChangeShapeType="1"/>
          </p:cNvSpPr>
          <p:nvPr/>
        </p:nvSpPr>
        <p:spPr bwMode="auto">
          <a:xfrm>
            <a:off x="5943600" y="5486400"/>
            <a:ext cx="23622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31751" name="Line 6"/>
          <p:cNvSpPr>
            <a:spLocks noChangeShapeType="1"/>
          </p:cNvSpPr>
          <p:nvPr/>
        </p:nvSpPr>
        <p:spPr bwMode="auto">
          <a:xfrm>
            <a:off x="5867400" y="3962400"/>
            <a:ext cx="2438400" cy="0"/>
          </a:xfrm>
          <a:prstGeom prst="line">
            <a:avLst/>
          </a:prstGeom>
          <a:noFill/>
          <a:ln w="12700" cap="sq">
            <a:solidFill>
              <a:schemeClr val="tx1"/>
            </a:solidFill>
            <a:miter lim="800000"/>
            <a:headEnd type="none" w="sm" len="sm"/>
            <a:tailEnd type="none" w="sm" len="sm"/>
          </a:ln>
        </p:spPr>
        <p:txBody>
          <a:bodyPr wrap="none"/>
          <a:lstStyle/>
          <a:p>
            <a:endParaRPr lang="en-US"/>
          </a:p>
        </p:txBody>
      </p:sp>
      <p:pic>
        <p:nvPicPr>
          <p:cNvPr id="31752"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noFill/>
        </p:spPr>
        <p:txBody>
          <a:bodyPr/>
          <a:lstStyle/>
          <a:p>
            <a:r>
              <a:rPr lang="en-US" sz="3800" smtClean="0">
                <a:effectLst/>
                <a:latin typeface="Tahoma" pitchFamily="34" charset="0"/>
              </a:rPr>
              <a:t>Capital Improvement Projects</a:t>
            </a:r>
          </a:p>
        </p:txBody>
      </p:sp>
      <p:sp>
        <p:nvSpPr>
          <p:cNvPr id="32771" name="Rectangle 3"/>
          <p:cNvSpPr>
            <a:spLocks noGrp="1" noChangeArrowheads="1"/>
          </p:cNvSpPr>
          <p:nvPr>
            <p:ph type="body" idx="4294967295"/>
          </p:nvPr>
        </p:nvSpPr>
        <p:spPr>
          <a:noFill/>
        </p:spPr>
        <p:txBody>
          <a:bodyPr/>
          <a:lstStyle/>
          <a:p>
            <a:pPr>
              <a:lnSpc>
                <a:spcPct val="80000"/>
              </a:lnSpc>
            </a:pPr>
            <a:r>
              <a:rPr lang="en-US" sz="2300" b="1" smtClean="0">
                <a:effectLst/>
                <a:latin typeface="Tahoma" pitchFamily="34" charset="0"/>
              </a:rPr>
              <a:t>CIP Process</a:t>
            </a:r>
          </a:p>
          <a:p>
            <a:pPr>
              <a:lnSpc>
                <a:spcPct val="80000"/>
              </a:lnSpc>
              <a:buFont typeface="Wingdings" pitchFamily="2" charset="2"/>
              <a:buNone/>
            </a:pPr>
            <a:endParaRPr lang="en-US" sz="2300" b="1" smtClean="0">
              <a:effectLst/>
              <a:latin typeface="Tahoma" pitchFamily="34" charset="0"/>
            </a:endParaRPr>
          </a:p>
          <a:p>
            <a:pPr lvl="1">
              <a:lnSpc>
                <a:spcPct val="80000"/>
              </a:lnSpc>
            </a:pPr>
            <a:r>
              <a:rPr lang="en-US" sz="2200" smtClean="0">
                <a:effectLst/>
                <a:latin typeface="Tahoma" pitchFamily="34" charset="0"/>
              </a:rPr>
              <a:t>CIP project reviews began in Fall 2014</a:t>
            </a:r>
          </a:p>
          <a:p>
            <a:pPr lvl="1">
              <a:lnSpc>
                <a:spcPct val="80000"/>
              </a:lnSpc>
            </a:pPr>
            <a:r>
              <a:rPr lang="en-US" sz="2200" smtClean="0">
                <a:effectLst/>
                <a:latin typeface="Tahoma" pitchFamily="34" charset="0"/>
              </a:rPr>
              <a:t>Identified existing projects in the current year that had remaining appropriations that could be returned to reserves</a:t>
            </a:r>
            <a:r>
              <a:rPr lang="en-US" sz="2300" smtClean="0">
                <a:effectLst/>
                <a:latin typeface="Tahoma" pitchFamily="34" charset="0"/>
              </a:rPr>
              <a:t> </a:t>
            </a:r>
          </a:p>
          <a:p>
            <a:pPr lvl="1">
              <a:lnSpc>
                <a:spcPct val="80000"/>
              </a:lnSpc>
            </a:pPr>
            <a:r>
              <a:rPr lang="en-US" sz="2200" smtClean="0">
                <a:effectLst/>
                <a:latin typeface="Tahoma" pitchFamily="34" charset="0"/>
              </a:rPr>
              <a:t>Reviewed prioritization criteria and prioritized projects</a:t>
            </a:r>
          </a:p>
          <a:p>
            <a:pPr lvl="1">
              <a:lnSpc>
                <a:spcPct val="80000"/>
              </a:lnSpc>
            </a:pPr>
            <a:r>
              <a:rPr lang="en-US" sz="2200" smtClean="0">
                <a:effectLst/>
                <a:latin typeface="Tahoma" pitchFamily="34" charset="0"/>
              </a:rPr>
              <a:t>Reviewed current capacity - staff’s ability to start and complete projects as budgeted</a:t>
            </a:r>
          </a:p>
          <a:p>
            <a:pPr lvl="1">
              <a:lnSpc>
                <a:spcPct val="80000"/>
              </a:lnSpc>
            </a:pPr>
            <a:r>
              <a:rPr lang="en-US" sz="2200" smtClean="0">
                <a:effectLst/>
                <a:latin typeface="Tahoma" pitchFamily="34" charset="0"/>
              </a:rPr>
              <a:t>Staff meets to get input on the CIP Plan and discuss during departmental budget hearings</a:t>
            </a:r>
          </a:p>
          <a:p>
            <a:pPr>
              <a:lnSpc>
                <a:spcPct val="80000"/>
              </a:lnSpc>
            </a:pPr>
            <a:endParaRPr lang="en-US" sz="2800" smtClean="0">
              <a:effectLst/>
              <a:latin typeface="Tahoma" pitchFamily="34" charset="0"/>
            </a:endParaRPr>
          </a:p>
        </p:txBody>
      </p:sp>
      <p:pic>
        <p:nvPicPr>
          <p:cNvPr id="32772"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noFill/>
        </p:spPr>
        <p:txBody>
          <a:bodyPr/>
          <a:lstStyle/>
          <a:p>
            <a:r>
              <a:rPr lang="en-US" sz="3600" i="1" smtClean="0">
                <a:effectLst/>
                <a:latin typeface="Tahoma" pitchFamily="34" charset="0"/>
              </a:rPr>
              <a:t>FY 15-16  Budget document Format</a:t>
            </a:r>
          </a:p>
        </p:txBody>
      </p:sp>
      <p:sp>
        <p:nvSpPr>
          <p:cNvPr id="14339" name="Rectangle 3"/>
          <p:cNvSpPr>
            <a:spLocks noGrp="1" noChangeArrowheads="1"/>
          </p:cNvSpPr>
          <p:nvPr>
            <p:ph type="body" idx="4294967295"/>
          </p:nvPr>
        </p:nvSpPr>
        <p:spPr>
          <a:noFill/>
        </p:spPr>
        <p:txBody>
          <a:bodyPr/>
          <a:lstStyle/>
          <a:p>
            <a:pPr>
              <a:lnSpc>
                <a:spcPct val="80000"/>
              </a:lnSpc>
            </a:pPr>
            <a:r>
              <a:rPr lang="en-US" sz="2400" smtClean="0">
                <a:effectLst/>
                <a:latin typeface="Tahoma" pitchFamily="34" charset="0"/>
              </a:rPr>
              <a:t>Continued implementation of “Best Practices Approach” (Multi-year process)</a:t>
            </a:r>
          </a:p>
          <a:p>
            <a:pPr>
              <a:lnSpc>
                <a:spcPct val="80000"/>
              </a:lnSpc>
            </a:pPr>
            <a:r>
              <a:rPr lang="en-US" sz="2400" smtClean="0">
                <a:effectLst/>
                <a:latin typeface="Tahoma" pitchFamily="34" charset="0"/>
              </a:rPr>
              <a:t>Goal: Increase transparency and understandability of budget document</a:t>
            </a:r>
          </a:p>
          <a:p>
            <a:pPr>
              <a:lnSpc>
                <a:spcPct val="80000"/>
              </a:lnSpc>
            </a:pPr>
            <a:r>
              <a:rPr lang="en-US" sz="2400" smtClean="0">
                <a:effectLst/>
                <a:latin typeface="Tahoma" pitchFamily="34" charset="0"/>
              </a:rPr>
              <a:t>Key changes this year:</a:t>
            </a:r>
          </a:p>
          <a:p>
            <a:pPr lvl="1">
              <a:lnSpc>
                <a:spcPct val="80000"/>
              </a:lnSpc>
              <a:buFontTx/>
              <a:buChar char="-"/>
            </a:pPr>
            <a:r>
              <a:rPr lang="en-US" sz="2000" smtClean="0">
                <a:effectLst/>
                <a:latin typeface="Tahoma" pitchFamily="34" charset="0"/>
              </a:rPr>
              <a:t>Performance Measure/Workoad Indicators</a:t>
            </a:r>
          </a:p>
          <a:p>
            <a:pPr lvl="1">
              <a:lnSpc>
                <a:spcPct val="80000"/>
              </a:lnSpc>
              <a:buFontTx/>
              <a:buChar char="-"/>
            </a:pPr>
            <a:r>
              <a:rPr lang="en-US" sz="2000" smtClean="0">
                <a:effectLst/>
                <a:latin typeface="Tahoma" pitchFamily="34" charset="0"/>
              </a:rPr>
              <a:t>Adding narrative/fund descriptions</a:t>
            </a:r>
          </a:p>
          <a:p>
            <a:pPr lvl="1">
              <a:lnSpc>
                <a:spcPct val="80000"/>
              </a:lnSpc>
              <a:buFontTx/>
              <a:buChar char="-"/>
            </a:pPr>
            <a:r>
              <a:rPr lang="en-US" sz="2000" smtClean="0">
                <a:effectLst/>
                <a:latin typeface="Tahoma" pitchFamily="34" charset="0"/>
              </a:rPr>
              <a:t>Received GFOA Distinguished Budget Presentation Award for the second time</a:t>
            </a:r>
          </a:p>
          <a:p>
            <a:pPr lvl="1">
              <a:lnSpc>
                <a:spcPct val="80000"/>
              </a:lnSpc>
              <a:buFontTx/>
              <a:buChar char="-"/>
            </a:pPr>
            <a:r>
              <a:rPr lang="en-US" sz="2000" smtClean="0">
                <a:effectLst/>
                <a:latin typeface="Tahoma" pitchFamily="34" charset="0"/>
              </a:rPr>
              <a:t>Received CSMFO Operating Budget Excellence Award</a:t>
            </a:r>
          </a:p>
          <a:p>
            <a:pPr lvl="1">
              <a:lnSpc>
                <a:spcPct val="80000"/>
              </a:lnSpc>
              <a:buFontTx/>
              <a:buChar char="-"/>
            </a:pPr>
            <a:r>
              <a:rPr lang="en-US" sz="2000" smtClean="0">
                <a:effectLst/>
                <a:latin typeface="Tahoma" pitchFamily="34" charset="0"/>
              </a:rPr>
              <a:t>Only City in High Desert to Receive these Awards</a:t>
            </a:r>
          </a:p>
          <a:p>
            <a:pPr lvl="1">
              <a:lnSpc>
                <a:spcPct val="80000"/>
              </a:lnSpc>
              <a:buFontTx/>
              <a:buChar char="-"/>
            </a:pPr>
            <a:r>
              <a:rPr lang="en-US" sz="2000" smtClean="0">
                <a:effectLst/>
                <a:latin typeface="Tahoma" pitchFamily="34" charset="0"/>
              </a:rPr>
              <a:t>In top 1.1% of local government agencies nationwide</a:t>
            </a:r>
          </a:p>
        </p:txBody>
      </p:sp>
      <p:pic>
        <p:nvPicPr>
          <p:cNvPr id="14340"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914400" y="304800"/>
            <a:ext cx="7543800" cy="1431925"/>
          </a:xfrm>
          <a:noFill/>
        </p:spPr>
        <p:txBody>
          <a:bodyPr/>
          <a:lstStyle/>
          <a:p>
            <a:r>
              <a:rPr lang="en-US" sz="3800" smtClean="0">
                <a:effectLst/>
                <a:latin typeface="Tahoma" pitchFamily="34" charset="0"/>
              </a:rPr>
              <a:t>Capital Improvement Projects</a:t>
            </a:r>
          </a:p>
        </p:txBody>
      </p:sp>
      <p:sp>
        <p:nvSpPr>
          <p:cNvPr id="33795" name="Rectangle 3"/>
          <p:cNvSpPr>
            <a:spLocks noGrp="1" noChangeArrowheads="1"/>
          </p:cNvSpPr>
          <p:nvPr>
            <p:ph type="body" idx="4294967295"/>
          </p:nvPr>
        </p:nvSpPr>
        <p:spPr>
          <a:noFill/>
        </p:spPr>
        <p:txBody>
          <a:bodyPr/>
          <a:lstStyle/>
          <a:p>
            <a:r>
              <a:rPr lang="en-US" smtClean="0">
                <a:effectLst/>
                <a:latin typeface="Tahoma" pitchFamily="34" charset="0"/>
              </a:rPr>
              <a:t> Highlights of Projects Proposed for   Funding in FY 15/16:</a:t>
            </a:r>
          </a:p>
          <a:p>
            <a:pPr lvl="1"/>
            <a:endParaRPr lang="en-US" sz="3200" smtClean="0">
              <a:effectLst/>
              <a:latin typeface="Tahoma" pitchFamily="34" charset="0"/>
            </a:endParaRPr>
          </a:p>
          <a:p>
            <a:pPr lvl="1"/>
            <a:r>
              <a:rPr lang="en-US" smtClean="0">
                <a:effectLst/>
                <a:latin typeface="Tahoma" pitchFamily="34" charset="0"/>
              </a:rPr>
              <a:t>36 Projects planned for design and construction</a:t>
            </a:r>
          </a:p>
          <a:p>
            <a:pPr lvl="1"/>
            <a:r>
              <a:rPr lang="en-US" smtClean="0">
                <a:effectLst/>
                <a:latin typeface="Tahoma" pitchFamily="34" charset="0"/>
              </a:rPr>
              <a:t>Total CIP Budget for FY 15-16 - $29.8m</a:t>
            </a:r>
          </a:p>
        </p:txBody>
      </p:sp>
      <p:pic>
        <p:nvPicPr>
          <p:cNvPr id="33796"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noFill/>
        </p:spPr>
        <p:txBody>
          <a:bodyPr/>
          <a:lstStyle/>
          <a:p>
            <a:r>
              <a:rPr lang="en-US" sz="3800" smtClean="0">
                <a:effectLst/>
                <a:latin typeface="Tahoma" pitchFamily="34" charset="0"/>
              </a:rPr>
              <a:t>Capital Improvement Projects</a:t>
            </a:r>
          </a:p>
        </p:txBody>
      </p:sp>
      <p:sp>
        <p:nvSpPr>
          <p:cNvPr id="34819" name="Rectangle 3"/>
          <p:cNvSpPr>
            <a:spLocks noGrp="1" noChangeArrowheads="1"/>
          </p:cNvSpPr>
          <p:nvPr>
            <p:ph type="body" sz="half" idx="4294967295"/>
          </p:nvPr>
        </p:nvSpPr>
        <p:spPr>
          <a:xfrm>
            <a:off x="1066800" y="1981200"/>
            <a:ext cx="7543800" cy="1981200"/>
          </a:xfrm>
          <a:noFill/>
        </p:spPr>
        <p:txBody>
          <a:bodyPr/>
          <a:lstStyle/>
          <a:p>
            <a:r>
              <a:rPr lang="en-US" sz="2800" smtClean="0">
                <a:effectLst/>
              </a:rPr>
              <a:t>Yucca Loma Bridge Construction - $11.8m</a:t>
            </a:r>
          </a:p>
          <a:p>
            <a:pPr lvl="1"/>
            <a:r>
              <a:rPr lang="en-US" sz="2400" smtClean="0">
                <a:effectLst/>
              </a:rPr>
              <a:t>Under Construction Now</a:t>
            </a:r>
          </a:p>
          <a:p>
            <a:pPr lvl="1"/>
            <a:r>
              <a:rPr lang="en-US" sz="2400" smtClean="0">
                <a:effectLst/>
              </a:rPr>
              <a:t>Progress can be viewed from cameras linked to Town’s website @ www.applevalley.org</a:t>
            </a:r>
          </a:p>
          <a:p>
            <a:endParaRPr lang="en-US" sz="2800" smtClean="0">
              <a:effectLst/>
            </a:endParaRPr>
          </a:p>
        </p:txBody>
      </p:sp>
      <p:pic>
        <p:nvPicPr>
          <p:cNvPr id="34820" name="Picture 2" descr="Yucca_Loma_Bridge_After Looking South.jpg"/>
          <p:cNvPicPr>
            <a:picLocks noChangeAspect="1"/>
          </p:cNvPicPr>
          <p:nvPr>
            <p:ph sz="half" idx="4294967295"/>
          </p:nvPr>
        </p:nvPicPr>
        <p:blipFill>
          <a:blip r:embed="rId3" cstate="print"/>
          <a:srcRect/>
          <a:stretch>
            <a:fillRect/>
          </a:stretch>
        </p:blipFill>
        <p:spPr>
          <a:xfrm>
            <a:off x="2209800" y="4122738"/>
            <a:ext cx="5278438" cy="1973262"/>
          </a:xfrm>
          <a:noFill/>
        </p:spPr>
      </p:pic>
    </p:spTree>
    <p:custDataLst>
      <p:tags r:id="rId1"/>
    </p:custData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noFill/>
        </p:spPr>
        <p:txBody>
          <a:bodyPr/>
          <a:lstStyle/>
          <a:p>
            <a:r>
              <a:rPr lang="en-US" sz="3800" smtClean="0">
                <a:effectLst/>
                <a:latin typeface="Tahoma" pitchFamily="34" charset="0"/>
              </a:rPr>
              <a:t>Capital Improvement Projects</a:t>
            </a:r>
          </a:p>
        </p:txBody>
      </p:sp>
      <p:sp>
        <p:nvSpPr>
          <p:cNvPr id="35843" name="Rectangle 3"/>
          <p:cNvSpPr>
            <a:spLocks noGrp="1" noChangeArrowheads="1"/>
          </p:cNvSpPr>
          <p:nvPr>
            <p:ph type="body" idx="4294967295"/>
          </p:nvPr>
        </p:nvSpPr>
        <p:spPr>
          <a:noFill/>
        </p:spPr>
        <p:txBody>
          <a:bodyPr/>
          <a:lstStyle/>
          <a:p>
            <a:r>
              <a:rPr lang="en-US" smtClean="0">
                <a:effectLst/>
              </a:rPr>
              <a:t>Yucca Loma Road widening (from bridge to Apple Valley Road) - $13.2m</a:t>
            </a:r>
          </a:p>
          <a:p>
            <a:pPr>
              <a:buFont typeface="Wingdings" pitchFamily="2" charset="2"/>
              <a:buNone/>
            </a:pPr>
            <a:endParaRPr lang="en-US" smtClean="0">
              <a:effectLst/>
            </a:endParaRPr>
          </a:p>
          <a:p>
            <a:pPr>
              <a:buFont typeface="Wingdings" pitchFamily="2" charset="2"/>
              <a:buNone/>
            </a:pPr>
            <a:r>
              <a:rPr lang="en-US" smtClean="0">
                <a:effectLst/>
              </a:rPr>
              <a:t>Two Yucca Loma projects total</a:t>
            </a:r>
          </a:p>
          <a:p>
            <a:pPr>
              <a:buFont typeface="Wingdings" pitchFamily="2" charset="2"/>
              <a:buNone/>
            </a:pPr>
            <a:r>
              <a:rPr lang="en-US" smtClean="0">
                <a:effectLst/>
              </a:rPr>
              <a:t>$25m of total $29.8m CIP budget for</a:t>
            </a:r>
          </a:p>
          <a:p>
            <a:pPr>
              <a:buFont typeface="Wingdings" pitchFamily="2" charset="2"/>
              <a:buNone/>
            </a:pPr>
            <a:r>
              <a:rPr lang="en-US" smtClean="0">
                <a:effectLst/>
              </a:rPr>
              <a:t>FY 15-16</a:t>
            </a:r>
          </a:p>
        </p:txBody>
      </p:sp>
    </p:spTree>
    <p:custDataLst>
      <p:tags r:id="rId1"/>
    </p:custData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noFill/>
        </p:spPr>
        <p:txBody>
          <a:bodyPr/>
          <a:lstStyle/>
          <a:p>
            <a:r>
              <a:rPr lang="en-US" sz="3800" smtClean="0">
                <a:effectLst/>
                <a:latin typeface="Tahoma" pitchFamily="34" charset="0"/>
              </a:rPr>
              <a:t>Capital Improvement Projects</a:t>
            </a:r>
          </a:p>
        </p:txBody>
      </p:sp>
      <p:sp>
        <p:nvSpPr>
          <p:cNvPr id="36867" name="Rectangle 3"/>
          <p:cNvSpPr>
            <a:spLocks noGrp="1" noChangeArrowheads="1"/>
          </p:cNvSpPr>
          <p:nvPr>
            <p:ph type="body" idx="4294967295"/>
          </p:nvPr>
        </p:nvSpPr>
        <p:spPr>
          <a:noFill/>
        </p:spPr>
        <p:txBody>
          <a:bodyPr/>
          <a:lstStyle/>
          <a:p>
            <a:pPr>
              <a:lnSpc>
                <a:spcPct val="90000"/>
              </a:lnSpc>
            </a:pPr>
            <a:r>
              <a:rPr lang="en-US" smtClean="0">
                <a:effectLst/>
              </a:rPr>
              <a:t>Bear Valley Bridge rehabilitation design work - 		              $1.0m</a:t>
            </a:r>
          </a:p>
          <a:p>
            <a:pPr>
              <a:lnSpc>
                <a:spcPct val="90000"/>
              </a:lnSpc>
            </a:pPr>
            <a:r>
              <a:rPr lang="en-US" smtClean="0">
                <a:effectLst/>
              </a:rPr>
              <a:t>Apple Valley/Tuscola Signal       $380k</a:t>
            </a:r>
          </a:p>
          <a:p>
            <a:pPr>
              <a:lnSpc>
                <a:spcPct val="90000"/>
              </a:lnSpc>
            </a:pPr>
            <a:r>
              <a:rPr lang="en-US" smtClean="0">
                <a:effectLst/>
              </a:rPr>
              <a:t>Bear Valley bikepath -                $356k</a:t>
            </a:r>
          </a:p>
          <a:p>
            <a:pPr>
              <a:lnSpc>
                <a:spcPct val="90000"/>
              </a:lnSpc>
            </a:pPr>
            <a:r>
              <a:rPr lang="en-US" smtClean="0">
                <a:effectLst/>
              </a:rPr>
              <a:t>Hwy 18/Mojave Riverwalk S       $923k</a:t>
            </a:r>
          </a:p>
          <a:p>
            <a:pPr>
              <a:lnSpc>
                <a:spcPct val="90000"/>
              </a:lnSpc>
            </a:pPr>
            <a:r>
              <a:rPr lang="en-US" smtClean="0">
                <a:effectLst/>
              </a:rPr>
              <a:t>Dale Evans/Waalew Realign.*    $300k</a:t>
            </a:r>
          </a:p>
          <a:p>
            <a:pPr>
              <a:lnSpc>
                <a:spcPct val="90000"/>
              </a:lnSpc>
            </a:pPr>
            <a:r>
              <a:rPr lang="en-US" smtClean="0">
                <a:effectLst/>
              </a:rPr>
              <a:t>Bear Valley Bridge*		      $1.0m</a:t>
            </a:r>
          </a:p>
          <a:p>
            <a:pPr>
              <a:lnSpc>
                <a:spcPct val="90000"/>
              </a:lnSpc>
              <a:buFont typeface="Wingdings" pitchFamily="2" charset="2"/>
              <a:buNone/>
            </a:pPr>
            <a:endParaRPr lang="en-US" sz="900" smtClean="0">
              <a:effectLst/>
            </a:endParaRPr>
          </a:p>
          <a:p>
            <a:pPr>
              <a:lnSpc>
                <a:spcPct val="90000"/>
              </a:lnSpc>
              <a:buFont typeface="Wingdings" pitchFamily="2" charset="2"/>
              <a:buNone/>
            </a:pPr>
            <a:r>
              <a:rPr lang="en-US" sz="1800" smtClean="0">
                <a:effectLst/>
              </a:rPr>
              <a:t>*Design only</a:t>
            </a:r>
          </a:p>
        </p:txBody>
      </p:sp>
    </p:spTree>
    <p:custDataLst>
      <p:tags r:id="rId1"/>
    </p:custData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noFill/>
        </p:spPr>
        <p:txBody>
          <a:bodyPr/>
          <a:lstStyle/>
          <a:p>
            <a:r>
              <a:rPr lang="en-US" sz="3800" smtClean="0">
                <a:effectLst/>
                <a:latin typeface="Tahoma" pitchFamily="34" charset="0"/>
              </a:rPr>
              <a:t>Capital Improvement Projects</a:t>
            </a:r>
          </a:p>
        </p:txBody>
      </p:sp>
      <p:sp>
        <p:nvSpPr>
          <p:cNvPr id="37891" name="Rectangle 3"/>
          <p:cNvSpPr>
            <a:spLocks noGrp="1" noChangeArrowheads="1"/>
          </p:cNvSpPr>
          <p:nvPr>
            <p:ph type="body" sz="half" idx="4294967295"/>
          </p:nvPr>
        </p:nvSpPr>
        <p:spPr>
          <a:xfrm>
            <a:off x="1066800" y="4114800"/>
            <a:ext cx="7543800" cy="1981200"/>
          </a:xfrm>
          <a:noFill/>
        </p:spPr>
        <p:txBody>
          <a:bodyPr/>
          <a:lstStyle/>
          <a:p>
            <a:pPr>
              <a:lnSpc>
                <a:spcPct val="80000"/>
              </a:lnSpc>
            </a:pPr>
            <a:endParaRPr lang="en-US" sz="2000" smtClean="0">
              <a:effectLst/>
            </a:endParaRPr>
          </a:p>
          <a:p>
            <a:pPr>
              <a:lnSpc>
                <a:spcPct val="80000"/>
              </a:lnSpc>
            </a:pPr>
            <a:endParaRPr lang="en-US" sz="2000" smtClean="0">
              <a:effectLst/>
            </a:endParaRPr>
          </a:p>
          <a:p>
            <a:pPr>
              <a:lnSpc>
                <a:spcPct val="80000"/>
              </a:lnSpc>
            </a:pPr>
            <a:endParaRPr lang="en-US" sz="2000" smtClean="0">
              <a:effectLst/>
            </a:endParaRPr>
          </a:p>
          <a:p>
            <a:pPr lvl="1">
              <a:lnSpc>
                <a:spcPct val="80000"/>
              </a:lnSpc>
              <a:buFontTx/>
              <a:buNone/>
            </a:pPr>
            <a:r>
              <a:rPr lang="en-US" sz="1800" smtClean="0">
                <a:effectLst/>
              </a:rPr>
              <a:t>               Town-wide Paving Priorities per PMS - $1m</a:t>
            </a:r>
          </a:p>
          <a:p>
            <a:pPr>
              <a:lnSpc>
                <a:spcPct val="80000"/>
              </a:lnSpc>
              <a:buFont typeface="Wingdings" pitchFamily="2" charset="2"/>
              <a:buNone/>
            </a:pPr>
            <a:endParaRPr lang="en-US" sz="2000" smtClean="0">
              <a:effectLst/>
            </a:endParaRPr>
          </a:p>
          <a:p>
            <a:pPr>
              <a:lnSpc>
                <a:spcPct val="80000"/>
              </a:lnSpc>
              <a:buFont typeface="Wingdings" pitchFamily="2" charset="2"/>
              <a:buNone/>
            </a:pPr>
            <a:r>
              <a:rPr lang="en-US" sz="2000" smtClean="0">
                <a:effectLst/>
              </a:rPr>
              <a:t>	             FY15-16 CIP - 36 projects totaling $29.8m </a:t>
            </a:r>
          </a:p>
        </p:txBody>
      </p:sp>
      <p:pic>
        <p:nvPicPr>
          <p:cNvPr id="1127" name="Picture 2" descr="H:\Everyone\Budget\Proposed FY 12-13\FY 12-13\CIP Only\z - PavingPMS.JPG"/>
          <p:cNvPicPr>
            <a:picLocks noGrp="1" noChangeAspect="1" noChangeArrowheads="1"/>
          </p:cNvPicPr>
          <p:nvPr>
            <p:ph sz="half" idx="4294967295"/>
          </p:nvPr>
        </p:nvPicPr>
        <p:blipFill>
          <a:blip r:embed="rId3" cstate="print"/>
          <a:srcRect/>
          <a:stretch>
            <a:fillRect/>
          </a:stretch>
        </p:blipFill>
        <p:spPr>
          <a:xfrm>
            <a:off x="2895600" y="1981200"/>
            <a:ext cx="3810000" cy="2857500"/>
          </a:xfrm>
          <a:effectLst>
            <a:outerShdw algn="tl" rotWithShape="0">
              <a:srgbClr val="000000">
                <a:alpha val="70000"/>
              </a:srgbClr>
            </a:outerShdw>
          </a:effectLst>
        </p:spPr>
      </p:pic>
    </p:spTree>
    <p:custDataLst>
      <p:tags r:id="rId1"/>
    </p:custData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E2569208-E6C5-4C65-8C5F-8915BD61F9D4}" type="slidenum">
              <a:rPr lang="en-US" sz="1000">
                <a:effectLst>
                  <a:outerShdw blurRad="38100" dist="38100" dir="2700000" algn="tl">
                    <a:srgbClr val="000000"/>
                  </a:outerShdw>
                </a:effectLst>
                <a:cs typeface="+mn-cs"/>
              </a:rPr>
              <a:pPr algn="r">
                <a:defRPr/>
              </a:pPr>
              <a:t>35</a:t>
            </a:fld>
            <a:endParaRPr lang="en-US" sz="1000">
              <a:effectLst>
                <a:outerShdw blurRad="38100" dist="38100" dir="2700000" algn="tl">
                  <a:srgbClr val="000000"/>
                </a:outerShdw>
              </a:effectLst>
              <a:cs typeface="+mn-cs"/>
            </a:endParaRPr>
          </a:p>
        </p:txBody>
      </p:sp>
      <p:sp>
        <p:nvSpPr>
          <p:cNvPr id="864258" name="Rectangle 2"/>
          <p:cNvSpPr>
            <a:spLocks noGrp="1" noChangeArrowheads="1"/>
          </p:cNvSpPr>
          <p:nvPr>
            <p:ph type="title" idx="4294967295"/>
          </p:nvPr>
        </p:nvSpPr>
        <p:spPr>
          <a:xfrm>
            <a:off x="990600" y="304800"/>
            <a:ext cx="7543800" cy="1431925"/>
          </a:xfrm>
        </p:spPr>
        <p:txBody>
          <a:bodyPr/>
          <a:lstStyle/>
          <a:p>
            <a:pPr eaLnBrk="1" hangingPunct="1">
              <a:defRPr/>
            </a:pPr>
            <a:r>
              <a:rPr lang="en-US" sz="4000" i="1" smtClean="0">
                <a:latin typeface="Tahoma" pitchFamily="34" charset="0"/>
              </a:rPr>
              <a:t>CIP FUNDING: Ten</a:t>
            </a:r>
            <a:r>
              <a:rPr lang="en-US" sz="3600" i="1" smtClean="0">
                <a:latin typeface="Tahoma" pitchFamily="34" charset="0"/>
              </a:rPr>
              <a:t>-Year Historical Comparison</a:t>
            </a:r>
          </a:p>
        </p:txBody>
      </p:sp>
      <p:graphicFrame>
        <p:nvGraphicFramePr>
          <p:cNvPr id="9218" name="Object 4"/>
          <p:cNvGraphicFramePr>
            <a:graphicFrameLocks noChangeAspect="1"/>
          </p:cNvGraphicFramePr>
          <p:nvPr/>
        </p:nvGraphicFramePr>
        <p:xfrm>
          <a:off x="304800" y="1663700"/>
          <a:ext cx="8531225" cy="4660900"/>
        </p:xfrm>
        <a:graphic>
          <a:graphicData uri="http://schemas.openxmlformats.org/presentationml/2006/ole">
            <p:oleObj spid="_x0000_s9218" r:id="rId4" imgW="0" imgH="0" progId="PowerPlugsChart.Document">
              <p:embed/>
            </p:oleObj>
          </a:graphicData>
        </a:graphic>
      </p:graphicFrame>
      <p:pic>
        <p:nvPicPr>
          <p:cNvPr id="9222"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0"/>
          <p:cNvSpPr txBox="1">
            <a:spLocks noGrp="1" noChangeArrowheads="1"/>
          </p:cNvSpPr>
          <p:nvPr/>
        </p:nvSpPr>
        <p:spPr bwMode="auto">
          <a:xfrm>
            <a:off x="6705600" y="6248400"/>
            <a:ext cx="1905000" cy="457200"/>
          </a:xfrm>
          <a:prstGeom prst="rect">
            <a:avLst/>
          </a:prstGeom>
          <a:noFill/>
          <a:ln>
            <a:miter lim="800000"/>
            <a:headEnd/>
            <a:tailEnd/>
          </a:ln>
        </p:spPr>
        <p:txBody>
          <a:bodyPr/>
          <a:lstStyle/>
          <a:p>
            <a:pPr algn="r">
              <a:defRPr/>
            </a:pPr>
            <a:fld id="{ABE176DA-8C05-4A94-9099-50AE142E583F}" type="slidenum">
              <a:rPr lang="en-US" sz="1000">
                <a:effectLst>
                  <a:outerShdw blurRad="38100" dist="38100" dir="2700000" algn="tl">
                    <a:srgbClr val="000000"/>
                  </a:outerShdw>
                </a:effectLst>
                <a:cs typeface="+mn-cs"/>
              </a:rPr>
              <a:pPr algn="r">
                <a:defRPr/>
              </a:pPr>
              <a:t>36</a:t>
            </a:fld>
            <a:endParaRPr lang="en-US" sz="1000">
              <a:effectLst>
                <a:outerShdw blurRad="38100" dist="38100" dir="2700000" algn="tl">
                  <a:srgbClr val="000000"/>
                </a:outerShdw>
              </a:effectLst>
              <a:cs typeface="+mn-cs"/>
            </a:endParaRPr>
          </a:p>
        </p:txBody>
      </p:sp>
      <p:sp>
        <p:nvSpPr>
          <p:cNvPr id="4103" name="Rectangle 7"/>
          <p:cNvSpPr>
            <a:spLocks noGrp="1" noChangeArrowheads="1"/>
          </p:cNvSpPr>
          <p:nvPr>
            <p:ph type="subTitle" idx="4294967295"/>
          </p:nvPr>
        </p:nvSpPr>
        <p:spPr>
          <a:xfrm>
            <a:off x="1608138" y="2193925"/>
            <a:ext cx="6662737" cy="1346200"/>
          </a:xfrm>
        </p:spPr>
        <p:txBody>
          <a:bodyPr/>
          <a:lstStyle/>
          <a:p>
            <a:pPr marL="0" indent="0" algn="ctr" eaLnBrk="1" hangingPunct="1">
              <a:spcBef>
                <a:spcPct val="60000"/>
              </a:spcBef>
              <a:buFont typeface="Wingdings" pitchFamily="2" charset="2"/>
              <a:buNone/>
              <a:defRPr/>
            </a:pPr>
            <a:r>
              <a:rPr lang="en-US" i="1" smtClean="0">
                <a:latin typeface="Tahoma" pitchFamily="34" charset="0"/>
              </a:rPr>
              <a:t>DEPARTMENT/PROGRAM</a:t>
            </a:r>
            <a:br>
              <a:rPr lang="en-US" i="1" smtClean="0">
                <a:latin typeface="Tahoma" pitchFamily="34" charset="0"/>
              </a:rPr>
            </a:br>
            <a:r>
              <a:rPr lang="en-US" i="1" smtClean="0">
                <a:latin typeface="Tahoma" pitchFamily="34" charset="0"/>
              </a:rPr>
              <a:t>HIGHLIGHTS</a:t>
            </a:r>
          </a:p>
        </p:txBody>
      </p:sp>
      <p:sp>
        <p:nvSpPr>
          <p:cNvPr id="393220" name="Rectangle 4"/>
          <p:cNvSpPr>
            <a:spLocks noGrp="1" noChangeArrowheads="1"/>
          </p:cNvSpPr>
          <p:nvPr>
            <p:ph type="ctrTitle" idx="4294967295"/>
          </p:nvPr>
        </p:nvSpPr>
        <p:spPr>
          <a:xfrm>
            <a:off x="914400" y="381000"/>
            <a:ext cx="7467600" cy="1295400"/>
          </a:xfrm>
        </p:spPr>
        <p:txBody>
          <a:bodyPr anchor="b"/>
          <a:lstStyle/>
          <a:p>
            <a:pPr eaLnBrk="1" hangingPunct="1">
              <a:defRPr/>
            </a:pPr>
            <a:r>
              <a:rPr lang="en-US" sz="3600" i="1" smtClean="0">
                <a:latin typeface="Tahoma" pitchFamily="34" charset="0"/>
              </a:rPr>
              <a:t>Fiscal Year 2015-2016</a:t>
            </a:r>
            <a:br>
              <a:rPr lang="en-US" sz="3600" i="1" smtClean="0">
                <a:latin typeface="Tahoma" pitchFamily="34" charset="0"/>
              </a:rPr>
            </a:br>
            <a:r>
              <a:rPr lang="en-US" sz="3600" i="1" smtClean="0">
                <a:latin typeface="Tahoma" pitchFamily="34" charset="0"/>
              </a:rPr>
              <a:t>Proposed Budget</a:t>
            </a:r>
          </a:p>
        </p:txBody>
      </p:sp>
      <p:pic>
        <p:nvPicPr>
          <p:cNvPr id="38917" name="Picture 1"/>
          <p:cNvPicPr>
            <a:picLocks noChangeAspect="1" noChangeArrowheads="1"/>
          </p:cNvPicPr>
          <p:nvPr/>
        </p:nvPicPr>
        <p:blipFill>
          <a:blip r:embed="rId4" cstate="print"/>
          <a:srcRect/>
          <a:stretch>
            <a:fillRect/>
          </a:stretch>
        </p:blipFill>
        <p:spPr bwMode="auto">
          <a:xfrm>
            <a:off x="3429000" y="3429000"/>
            <a:ext cx="2667000" cy="213360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0-#ppt_w/2"/>
                                          </p:val>
                                        </p:tav>
                                        <p:tav tm="100000">
                                          <p:val>
                                            <p:strVal val="#ppt_x"/>
                                          </p:val>
                                        </p:tav>
                                      </p:tavLst>
                                    </p:anim>
                                    <p:anim calcmode="lin" valueType="num">
                                      <p:cBhvr additive="base">
                                        <p:cTn id="8"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HIGHLIGHTS/GOALS</a:t>
            </a:r>
          </a:p>
        </p:txBody>
      </p:sp>
      <p:sp>
        <p:nvSpPr>
          <p:cNvPr id="39939" name="Rectangle 3"/>
          <p:cNvSpPr>
            <a:spLocks noGrp="1" noChangeArrowheads="1"/>
          </p:cNvSpPr>
          <p:nvPr>
            <p:ph type="body" idx="4294967295"/>
          </p:nvPr>
        </p:nvSpPr>
        <p:spPr>
          <a:noFill/>
        </p:spPr>
        <p:txBody>
          <a:bodyPr/>
          <a:lstStyle/>
          <a:p>
            <a:pPr>
              <a:lnSpc>
                <a:spcPct val="80000"/>
              </a:lnSpc>
            </a:pPr>
            <a:r>
              <a:rPr lang="en-US" sz="2000" smtClean="0">
                <a:effectLst/>
                <a:latin typeface="Tahoma" pitchFamily="34" charset="0"/>
              </a:rPr>
              <a:t>Council:</a:t>
            </a:r>
          </a:p>
          <a:p>
            <a:pPr lvl="1">
              <a:lnSpc>
                <a:spcPct val="80000"/>
              </a:lnSpc>
            </a:pPr>
            <a:r>
              <a:rPr lang="en-US" sz="1800" smtClean="0">
                <a:effectLst/>
                <a:latin typeface="Tahoma" pitchFamily="34" charset="0"/>
              </a:rPr>
              <a:t>Awarded Construction contract for the Yucca Loma Bridge; Estimated completion date – October, 2015</a:t>
            </a:r>
          </a:p>
          <a:p>
            <a:pPr lvl="1">
              <a:lnSpc>
                <a:spcPct val="80000"/>
              </a:lnSpc>
            </a:pPr>
            <a:r>
              <a:rPr lang="en-US" sz="1800" smtClean="0">
                <a:effectLst/>
                <a:latin typeface="Tahoma" pitchFamily="34" charset="0"/>
              </a:rPr>
              <a:t>Apple Valley named Best City to live in High Desert fourth year in a row</a:t>
            </a:r>
          </a:p>
          <a:p>
            <a:pPr lvl="1">
              <a:lnSpc>
                <a:spcPct val="80000"/>
              </a:lnSpc>
            </a:pPr>
            <a:r>
              <a:rPr lang="en-US" sz="1800" smtClean="0">
                <a:effectLst/>
                <a:latin typeface="Tahoma" pitchFamily="34" charset="0"/>
              </a:rPr>
              <a:t>Participated in second multi-agency federal legislative advocacy collaboration</a:t>
            </a:r>
          </a:p>
          <a:p>
            <a:pPr lvl="1">
              <a:lnSpc>
                <a:spcPct val="80000"/>
              </a:lnSpc>
            </a:pPr>
            <a:r>
              <a:rPr lang="en-US" sz="1800" smtClean="0">
                <a:effectLst/>
                <a:latin typeface="Tahoma" pitchFamily="34" charset="0"/>
              </a:rPr>
              <a:t>Introduced first annual Mayor’s Youth Leadership Summit</a:t>
            </a:r>
          </a:p>
          <a:p>
            <a:pPr lvl="1">
              <a:lnSpc>
                <a:spcPct val="80000"/>
              </a:lnSpc>
            </a:pPr>
            <a:r>
              <a:rPr lang="en-US" sz="1800" smtClean="0">
                <a:effectLst/>
                <a:latin typeface="Tahoma" pitchFamily="34" charset="0"/>
              </a:rPr>
              <a:t>Broke ground on VVWRA Subregional Wastewater Treatment plant to supply Town with reclaimed water</a:t>
            </a:r>
          </a:p>
          <a:p>
            <a:pPr lvl="1">
              <a:lnSpc>
                <a:spcPct val="80000"/>
              </a:lnSpc>
            </a:pPr>
            <a:r>
              <a:rPr lang="en-US" sz="1800" smtClean="0">
                <a:effectLst/>
                <a:latin typeface="Tahoma" pitchFamily="34" charset="0"/>
              </a:rPr>
              <a:t>Developed several economic development leads through ICSC conference</a:t>
            </a:r>
          </a:p>
          <a:p>
            <a:pPr lvl="1">
              <a:lnSpc>
                <a:spcPct val="80000"/>
              </a:lnSpc>
            </a:pPr>
            <a:r>
              <a:rPr lang="en-US" sz="1800" smtClean="0">
                <a:effectLst/>
                <a:latin typeface="Tahoma" pitchFamily="34" charset="0"/>
              </a:rPr>
              <a:t>Participated in League of CA Cities Annual Conference and various quarterly policy committee assignments</a:t>
            </a:r>
          </a:p>
          <a:p>
            <a:pPr lvl="1">
              <a:lnSpc>
                <a:spcPct val="80000"/>
              </a:lnSpc>
            </a:pPr>
            <a:r>
              <a:rPr lang="en-US" sz="1800" smtClean="0">
                <a:effectLst/>
                <a:latin typeface="Tahoma" pitchFamily="34" charset="0"/>
              </a:rPr>
              <a:t>Served on several state-wide, regional, joint powers authorities, committees and commissions</a:t>
            </a:r>
          </a:p>
        </p:txBody>
      </p:sp>
      <p:pic>
        <p:nvPicPr>
          <p:cNvPr id="39940"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HIGHLIGHTS/GOALS</a:t>
            </a:r>
          </a:p>
        </p:txBody>
      </p:sp>
      <p:sp>
        <p:nvSpPr>
          <p:cNvPr id="40963" name="Rectangle 3"/>
          <p:cNvSpPr>
            <a:spLocks noGrp="1" noChangeArrowheads="1"/>
          </p:cNvSpPr>
          <p:nvPr>
            <p:ph type="body" idx="4294967295"/>
          </p:nvPr>
        </p:nvSpPr>
        <p:spPr>
          <a:noFill/>
        </p:spPr>
        <p:txBody>
          <a:bodyPr/>
          <a:lstStyle/>
          <a:p>
            <a:pPr>
              <a:lnSpc>
                <a:spcPct val="80000"/>
              </a:lnSpc>
            </a:pPr>
            <a:r>
              <a:rPr lang="en-US" sz="2800" smtClean="0">
                <a:effectLst/>
                <a:latin typeface="Tahoma" pitchFamily="34" charset="0"/>
              </a:rPr>
              <a:t>Town Manager:</a:t>
            </a:r>
          </a:p>
          <a:p>
            <a:pPr lvl="1">
              <a:lnSpc>
                <a:spcPct val="80000"/>
              </a:lnSpc>
            </a:pPr>
            <a:r>
              <a:rPr lang="en-US" sz="2400" smtClean="0">
                <a:effectLst/>
                <a:latin typeface="Tahoma" pitchFamily="34" charset="0"/>
              </a:rPr>
              <a:t>Secured second $75,000 in County Econ. Dev. grant funds for High Desert  regions first collaborative participation at 2014 ICSC conference</a:t>
            </a:r>
          </a:p>
          <a:p>
            <a:pPr lvl="1">
              <a:lnSpc>
                <a:spcPct val="80000"/>
              </a:lnSpc>
            </a:pPr>
            <a:r>
              <a:rPr lang="en-US" sz="2400" smtClean="0">
                <a:effectLst/>
                <a:latin typeface="Tahoma" pitchFamily="34" charset="0"/>
              </a:rPr>
              <a:t>Reorganized Tri-agency EOC Operations</a:t>
            </a:r>
          </a:p>
          <a:p>
            <a:pPr lvl="1">
              <a:lnSpc>
                <a:spcPct val="80000"/>
              </a:lnSpc>
            </a:pPr>
            <a:r>
              <a:rPr lang="en-US" sz="2400" smtClean="0">
                <a:effectLst/>
                <a:latin typeface="Tahoma" pitchFamily="34" charset="0"/>
              </a:rPr>
              <a:t>Outsourced IT saving over $220,000 </a:t>
            </a:r>
          </a:p>
          <a:p>
            <a:pPr lvl="1">
              <a:lnSpc>
                <a:spcPct val="80000"/>
              </a:lnSpc>
            </a:pPr>
            <a:r>
              <a:rPr lang="en-US" sz="2400" smtClean="0">
                <a:effectLst/>
                <a:latin typeface="Tahoma" pitchFamily="34" charset="0"/>
              </a:rPr>
              <a:t>Commenced submission of several State and Federal competitive grant applications resulting in $2.5 million in grant awards</a:t>
            </a:r>
          </a:p>
          <a:p>
            <a:pPr lvl="1">
              <a:lnSpc>
                <a:spcPct val="80000"/>
              </a:lnSpc>
            </a:pPr>
            <a:r>
              <a:rPr lang="en-US" sz="2400" smtClean="0">
                <a:effectLst/>
                <a:latin typeface="Tahoma" pitchFamily="34" charset="0"/>
              </a:rPr>
              <a:t>Participated in first annual High Desert Leadership Academy mentorship program</a:t>
            </a:r>
          </a:p>
        </p:txBody>
      </p:sp>
      <p:pic>
        <p:nvPicPr>
          <p:cNvPr id="40964"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HIGHLIGHTS/GOALS</a:t>
            </a:r>
          </a:p>
        </p:txBody>
      </p:sp>
      <p:sp>
        <p:nvSpPr>
          <p:cNvPr id="41987" name="Rectangle 3"/>
          <p:cNvSpPr>
            <a:spLocks noGrp="1" noChangeArrowheads="1"/>
          </p:cNvSpPr>
          <p:nvPr>
            <p:ph type="body" idx="4294967295"/>
          </p:nvPr>
        </p:nvSpPr>
        <p:spPr>
          <a:noFill/>
        </p:spPr>
        <p:txBody>
          <a:bodyPr/>
          <a:lstStyle/>
          <a:p>
            <a:pPr>
              <a:lnSpc>
                <a:spcPct val="90000"/>
              </a:lnSpc>
            </a:pPr>
            <a:r>
              <a:rPr lang="en-US" sz="2400" smtClean="0">
                <a:effectLst/>
                <a:latin typeface="Tahoma" pitchFamily="34" charset="0"/>
              </a:rPr>
              <a:t>Town Clerk:</a:t>
            </a:r>
          </a:p>
          <a:p>
            <a:pPr lvl="1">
              <a:lnSpc>
                <a:spcPct val="90000"/>
              </a:lnSpc>
            </a:pPr>
            <a:r>
              <a:rPr lang="en-US" sz="2000" smtClean="0">
                <a:effectLst/>
                <a:latin typeface="Tahoma" pitchFamily="34" charset="0"/>
              </a:rPr>
              <a:t>Successfully conducted 2 Elections</a:t>
            </a:r>
          </a:p>
          <a:p>
            <a:pPr lvl="1">
              <a:lnSpc>
                <a:spcPct val="90000"/>
              </a:lnSpc>
            </a:pPr>
            <a:r>
              <a:rPr lang="en-US" sz="2000" smtClean="0">
                <a:effectLst/>
                <a:latin typeface="Tahoma" pitchFamily="34" charset="0"/>
              </a:rPr>
              <a:t>Contracted with codifying service for maintenance of Muni Code</a:t>
            </a:r>
          </a:p>
          <a:p>
            <a:pPr lvl="1">
              <a:lnSpc>
                <a:spcPct val="90000"/>
              </a:lnSpc>
            </a:pPr>
            <a:r>
              <a:rPr lang="en-US" sz="2000" smtClean="0">
                <a:effectLst/>
                <a:latin typeface="Tahoma" pitchFamily="34" charset="0"/>
              </a:rPr>
              <a:t>Continued Internship Program in collaboration with local high schools</a:t>
            </a:r>
          </a:p>
          <a:p>
            <a:pPr lvl="1">
              <a:lnSpc>
                <a:spcPct val="90000"/>
              </a:lnSpc>
            </a:pPr>
            <a:r>
              <a:rPr lang="en-US" sz="2000" smtClean="0">
                <a:effectLst/>
                <a:latin typeface="Tahoma" pitchFamily="34" charset="0"/>
              </a:rPr>
              <a:t>Continued extended hours for passports processing services resulting in increased applications</a:t>
            </a:r>
          </a:p>
          <a:p>
            <a:pPr lvl="1">
              <a:lnSpc>
                <a:spcPct val="90000"/>
              </a:lnSpc>
            </a:pPr>
            <a:r>
              <a:rPr lang="en-US" sz="2000" smtClean="0">
                <a:effectLst/>
                <a:latin typeface="Tahoma" pitchFamily="34" charset="0"/>
              </a:rPr>
              <a:t>Imported all TOAV claims into claims tracking software</a:t>
            </a:r>
          </a:p>
          <a:p>
            <a:pPr lvl="1">
              <a:lnSpc>
                <a:spcPct val="90000"/>
              </a:lnSpc>
            </a:pPr>
            <a:r>
              <a:rPr lang="en-US" sz="2000" smtClean="0">
                <a:effectLst/>
                <a:latin typeface="Tahoma" pitchFamily="34" charset="0"/>
              </a:rPr>
              <a:t>Completed review of Town’s records based upon approved retention schedule</a:t>
            </a:r>
          </a:p>
        </p:txBody>
      </p:sp>
      <p:pic>
        <p:nvPicPr>
          <p:cNvPr id="41988"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9266" name="Rectangle 2"/>
          <p:cNvSpPr>
            <a:spLocks noGrp="1" noChangeArrowheads="1"/>
          </p:cNvSpPr>
          <p:nvPr>
            <p:ph type="title" idx="4294967295"/>
          </p:nvPr>
        </p:nvSpPr>
        <p:spPr>
          <a:xfrm>
            <a:off x="1408113" y="304800"/>
            <a:ext cx="6888162" cy="658813"/>
          </a:xfrm>
        </p:spPr>
        <p:txBody>
          <a:bodyPr/>
          <a:lstStyle/>
          <a:p>
            <a:pPr algn="ctr" eaLnBrk="1" hangingPunct="1">
              <a:defRPr/>
            </a:pPr>
            <a:r>
              <a:rPr lang="en-US" sz="3600" i="1" smtClean="0">
                <a:solidFill>
                  <a:schemeClr val="tx1"/>
                </a:solidFill>
                <a:latin typeface="Tahoma" pitchFamily="34" charset="0"/>
              </a:rPr>
              <a:t>FY 15-16 BUDGET PROCESS</a:t>
            </a:r>
          </a:p>
        </p:txBody>
      </p:sp>
      <p:sp>
        <p:nvSpPr>
          <p:cNvPr id="15363" name="Rectangle 3"/>
          <p:cNvSpPr>
            <a:spLocks noChangeArrowheads="1"/>
          </p:cNvSpPr>
          <p:nvPr/>
        </p:nvSpPr>
        <p:spPr bwMode="auto">
          <a:xfrm>
            <a:off x="990600" y="1981200"/>
            <a:ext cx="1447800" cy="7620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600" b="1">
                <a:solidFill>
                  <a:srgbClr val="000000"/>
                </a:solidFill>
                <a:latin typeface="Arial" charset="0"/>
              </a:rPr>
              <a:t>BUDGET</a:t>
            </a:r>
          </a:p>
          <a:p>
            <a:pPr algn="ctr"/>
            <a:r>
              <a:rPr lang="en-US" sz="1600" b="1">
                <a:solidFill>
                  <a:srgbClr val="000000"/>
                </a:solidFill>
                <a:latin typeface="Arial" charset="0"/>
              </a:rPr>
              <a:t>KICK-OFF</a:t>
            </a:r>
          </a:p>
        </p:txBody>
      </p:sp>
      <p:sp>
        <p:nvSpPr>
          <p:cNvPr id="15364" name="Text Box 4"/>
          <p:cNvSpPr txBox="1">
            <a:spLocks noChangeArrowheads="1"/>
          </p:cNvSpPr>
          <p:nvPr/>
        </p:nvSpPr>
        <p:spPr bwMode="auto">
          <a:xfrm>
            <a:off x="990600" y="1600200"/>
            <a:ext cx="14478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December</a:t>
            </a:r>
          </a:p>
        </p:txBody>
      </p:sp>
      <p:sp>
        <p:nvSpPr>
          <p:cNvPr id="779269" name="Rectangle 5"/>
          <p:cNvSpPr>
            <a:spLocks noChangeArrowheads="1"/>
          </p:cNvSpPr>
          <p:nvPr/>
        </p:nvSpPr>
        <p:spPr bwMode="auto">
          <a:xfrm>
            <a:off x="3200400" y="1295400"/>
            <a:ext cx="2133600" cy="6858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Finance</a:t>
            </a:r>
          </a:p>
          <a:p>
            <a:pPr algn="ctr"/>
            <a:r>
              <a:rPr lang="en-US" sz="1400" b="1">
                <a:solidFill>
                  <a:srgbClr val="000000"/>
                </a:solidFill>
                <a:latin typeface="Arial" charset="0"/>
              </a:rPr>
              <a:t>Analyze &amp; Project </a:t>
            </a:r>
          </a:p>
          <a:p>
            <a:pPr algn="ctr"/>
            <a:r>
              <a:rPr lang="en-US" sz="1400" b="1">
                <a:solidFill>
                  <a:srgbClr val="000000"/>
                </a:solidFill>
                <a:latin typeface="Arial" charset="0"/>
              </a:rPr>
              <a:t>Revenue Estimates</a:t>
            </a:r>
          </a:p>
        </p:txBody>
      </p:sp>
      <p:sp>
        <p:nvSpPr>
          <p:cNvPr id="779270" name="Text Box 6"/>
          <p:cNvSpPr txBox="1">
            <a:spLocks noChangeArrowheads="1"/>
          </p:cNvSpPr>
          <p:nvPr/>
        </p:nvSpPr>
        <p:spPr bwMode="auto">
          <a:xfrm>
            <a:off x="3581400" y="882650"/>
            <a:ext cx="13716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January</a:t>
            </a:r>
          </a:p>
        </p:txBody>
      </p:sp>
      <p:sp>
        <p:nvSpPr>
          <p:cNvPr id="779271" name="Rectangle 7"/>
          <p:cNvSpPr>
            <a:spLocks noChangeArrowheads="1"/>
          </p:cNvSpPr>
          <p:nvPr/>
        </p:nvSpPr>
        <p:spPr bwMode="auto">
          <a:xfrm>
            <a:off x="5715000" y="1295400"/>
            <a:ext cx="2286000" cy="8382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400" b="1">
                <a:solidFill>
                  <a:srgbClr val="000000"/>
                </a:solidFill>
                <a:latin typeface="Arial" charset="0"/>
              </a:rPr>
              <a:t>Council provides input </a:t>
            </a:r>
          </a:p>
          <a:p>
            <a:pPr algn="ctr"/>
            <a:r>
              <a:rPr lang="en-US" sz="1400" b="1">
                <a:solidFill>
                  <a:srgbClr val="000000"/>
                </a:solidFill>
                <a:latin typeface="Arial" charset="0"/>
              </a:rPr>
              <a:t>to staff on Council’s</a:t>
            </a:r>
          </a:p>
          <a:p>
            <a:pPr algn="ctr"/>
            <a:r>
              <a:rPr lang="en-US" sz="1400" b="1">
                <a:solidFill>
                  <a:srgbClr val="000000"/>
                </a:solidFill>
                <a:latin typeface="Arial" charset="0"/>
              </a:rPr>
              <a:t> priorities for </a:t>
            </a:r>
          </a:p>
          <a:p>
            <a:pPr algn="ctr"/>
            <a:r>
              <a:rPr lang="en-US" sz="1400" b="1">
                <a:solidFill>
                  <a:srgbClr val="000000"/>
                </a:solidFill>
                <a:latin typeface="Arial" charset="0"/>
              </a:rPr>
              <a:t>FY15-16 Budget</a:t>
            </a:r>
          </a:p>
        </p:txBody>
      </p:sp>
      <p:sp>
        <p:nvSpPr>
          <p:cNvPr id="779272" name="Rectangle 8"/>
          <p:cNvSpPr>
            <a:spLocks noChangeArrowheads="1"/>
          </p:cNvSpPr>
          <p:nvPr/>
        </p:nvSpPr>
        <p:spPr bwMode="auto">
          <a:xfrm>
            <a:off x="6324600" y="882650"/>
            <a:ext cx="1052513" cy="336550"/>
          </a:xfrm>
          <a:prstGeom prst="rect">
            <a:avLst/>
          </a:prstGeom>
          <a:noFill/>
          <a:ln w="12700" cap="sq">
            <a:noFill/>
            <a:miter lim="800000"/>
            <a:headEnd type="none" w="sm" len="sm"/>
            <a:tailEnd type="none" w="sm" len="sm"/>
          </a:ln>
        </p:spPr>
        <p:txBody>
          <a:bodyPr>
            <a:spAutoFit/>
          </a:bodyPr>
          <a:lstStyle/>
          <a:p>
            <a:pPr>
              <a:spcBef>
                <a:spcPct val="50000"/>
              </a:spcBef>
            </a:pPr>
            <a:r>
              <a:rPr lang="en-US" sz="1600" b="1">
                <a:latin typeface="Arial" charset="0"/>
              </a:rPr>
              <a:t>February</a:t>
            </a:r>
          </a:p>
        </p:txBody>
      </p:sp>
      <p:sp>
        <p:nvSpPr>
          <p:cNvPr id="779273" name="Rectangle 9"/>
          <p:cNvSpPr>
            <a:spLocks noChangeArrowheads="1"/>
          </p:cNvSpPr>
          <p:nvPr/>
        </p:nvSpPr>
        <p:spPr bwMode="auto">
          <a:xfrm>
            <a:off x="5791200" y="2438400"/>
            <a:ext cx="2209800" cy="8382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400" b="1">
                <a:solidFill>
                  <a:srgbClr val="000000"/>
                </a:solidFill>
                <a:latin typeface="Arial" charset="0"/>
              </a:rPr>
              <a:t>Finance analyzes </a:t>
            </a:r>
          </a:p>
          <a:p>
            <a:pPr algn="ctr"/>
            <a:r>
              <a:rPr lang="en-US" sz="1400" b="1">
                <a:solidFill>
                  <a:srgbClr val="000000"/>
                </a:solidFill>
                <a:latin typeface="Arial" charset="0"/>
              </a:rPr>
              <a:t> Budget Requests/Finalize </a:t>
            </a:r>
          </a:p>
          <a:p>
            <a:pPr algn="ctr"/>
            <a:r>
              <a:rPr lang="en-US" sz="1400" b="1">
                <a:solidFill>
                  <a:srgbClr val="000000"/>
                </a:solidFill>
                <a:latin typeface="Arial" charset="0"/>
              </a:rPr>
              <a:t>Revenue Projections/</a:t>
            </a:r>
          </a:p>
          <a:p>
            <a:pPr algn="ctr"/>
            <a:r>
              <a:rPr lang="en-US" sz="1400" b="1">
                <a:solidFill>
                  <a:srgbClr val="000000"/>
                </a:solidFill>
                <a:latin typeface="Arial" charset="0"/>
              </a:rPr>
              <a:t> Mid-Year Budget Review</a:t>
            </a:r>
          </a:p>
        </p:txBody>
      </p:sp>
      <p:sp>
        <p:nvSpPr>
          <p:cNvPr id="779274" name="Text Box 10"/>
          <p:cNvSpPr txBox="1">
            <a:spLocks noChangeArrowheads="1"/>
          </p:cNvSpPr>
          <p:nvPr/>
        </p:nvSpPr>
        <p:spPr bwMode="auto">
          <a:xfrm>
            <a:off x="5943600" y="2133600"/>
            <a:ext cx="20574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February/March</a:t>
            </a:r>
          </a:p>
        </p:txBody>
      </p:sp>
      <p:sp>
        <p:nvSpPr>
          <p:cNvPr id="779275" name="Rectangle 11"/>
          <p:cNvSpPr>
            <a:spLocks noChangeArrowheads="1"/>
          </p:cNvSpPr>
          <p:nvPr/>
        </p:nvSpPr>
        <p:spPr bwMode="auto">
          <a:xfrm>
            <a:off x="3200400" y="2438400"/>
            <a:ext cx="2133600" cy="7620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Departments</a:t>
            </a:r>
          </a:p>
          <a:p>
            <a:pPr algn="ctr"/>
            <a:r>
              <a:rPr lang="en-US" sz="1400" b="1">
                <a:solidFill>
                  <a:srgbClr val="000000"/>
                </a:solidFill>
                <a:latin typeface="Arial" charset="0"/>
              </a:rPr>
              <a:t>Submit Budget</a:t>
            </a:r>
          </a:p>
          <a:p>
            <a:pPr algn="ctr"/>
            <a:r>
              <a:rPr lang="en-US" sz="1400" b="1">
                <a:solidFill>
                  <a:srgbClr val="000000"/>
                </a:solidFill>
                <a:latin typeface="Arial" charset="0"/>
              </a:rPr>
              <a:t>Requests to Finance</a:t>
            </a:r>
          </a:p>
        </p:txBody>
      </p:sp>
      <p:sp>
        <p:nvSpPr>
          <p:cNvPr id="779276" name="Text Box 12"/>
          <p:cNvSpPr txBox="1">
            <a:spLocks noChangeArrowheads="1"/>
          </p:cNvSpPr>
          <p:nvPr/>
        </p:nvSpPr>
        <p:spPr bwMode="auto">
          <a:xfrm>
            <a:off x="3352800" y="2133600"/>
            <a:ext cx="1905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January/February</a:t>
            </a:r>
          </a:p>
        </p:txBody>
      </p:sp>
      <p:sp>
        <p:nvSpPr>
          <p:cNvPr id="779277" name="Rectangle 13"/>
          <p:cNvSpPr>
            <a:spLocks noChangeArrowheads="1"/>
          </p:cNvSpPr>
          <p:nvPr/>
        </p:nvSpPr>
        <p:spPr bwMode="auto">
          <a:xfrm>
            <a:off x="5791200" y="3886200"/>
            <a:ext cx="2362200" cy="7620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Finance Staff</a:t>
            </a:r>
          </a:p>
          <a:p>
            <a:pPr algn="ctr"/>
            <a:r>
              <a:rPr lang="en-US" sz="1400" b="1">
                <a:solidFill>
                  <a:srgbClr val="000000"/>
                </a:solidFill>
                <a:latin typeface="Arial" charset="0"/>
              </a:rPr>
              <a:t> Prepares Proposed Budget</a:t>
            </a:r>
          </a:p>
        </p:txBody>
      </p:sp>
      <p:sp>
        <p:nvSpPr>
          <p:cNvPr id="779278" name="Rectangle 14"/>
          <p:cNvSpPr>
            <a:spLocks noChangeArrowheads="1"/>
          </p:cNvSpPr>
          <p:nvPr/>
        </p:nvSpPr>
        <p:spPr bwMode="auto">
          <a:xfrm>
            <a:off x="3124200" y="3886200"/>
            <a:ext cx="2209800" cy="7620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Proposed Capital </a:t>
            </a:r>
          </a:p>
          <a:p>
            <a:pPr algn="ctr"/>
            <a:r>
              <a:rPr lang="en-US" sz="1500" b="1">
                <a:solidFill>
                  <a:srgbClr val="000000"/>
                </a:solidFill>
                <a:latin typeface="Arial" charset="0"/>
              </a:rPr>
              <a:t>Improvement Program</a:t>
            </a:r>
          </a:p>
          <a:p>
            <a:pPr algn="ctr"/>
            <a:r>
              <a:rPr lang="en-US" sz="1500" b="1">
                <a:solidFill>
                  <a:srgbClr val="000000"/>
                </a:solidFill>
                <a:latin typeface="Arial" charset="0"/>
              </a:rPr>
              <a:t>Finalized </a:t>
            </a:r>
            <a:endParaRPr lang="en-US" sz="1400" b="1">
              <a:solidFill>
                <a:srgbClr val="000000"/>
              </a:solidFill>
              <a:latin typeface="Arial" charset="0"/>
            </a:endParaRPr>
          </a:p>
        </p:txBody>
      </p:sp>
      <p:sp>
        <p:nvSpPr>
          <p:cNvPr id="779279" name="Text Box 15"/>
          <p:cNvSpPr txBox="1">
            <a:spLocks noChangeArrowheads="1"/>
          </p:cNvSpPr>
          <p:nvPr/>
        </p:nvSpPr>
        <p:spPr bwMode="auto">
          <a:xfrm>
            <a:off x="6400800" y="3505200"/>
            <a:ext cx="1143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April</a:t>
            </a:r>
          </a:p>
        </p:txBody>
      </p:sp>
      <p:sp>
        <p:nvSpPr>
          <p:cNvPr id="779280" name="Text Box 16"/>
          <p:cNvSpPr txBox="1">
            <a:spLocks noChangeArrowheads="1"/>
          </p:cNvSpPr>
          <p:nvPr/>
        </p:nvSpPr>
        <p:spPr bwMode="auto">
          <a:xfrm>
            <a:off x="3733800" y="3505200"/>
            <a:ext cx="1143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April</a:t>
            </a:r>
          </a:p>
        </p:txBody>
      </p:sp>
      <p:sp>
        <p:nvSpPr>
          <p:cNvPr id="779281" name="Rectangle 17"/>
          <p:cNvSpPr>
            <a:spLocks noChangeArrowheads="1"/>
          </p:cNvSpPr>
          <p:nvPr/>
        </p:nvSpPr>
        <p:spPr bwMode="auto">
          <a:xfrm>
            <a:off x="609600" y="3886200"/>
            <a:ext cx="2057400" cy="7620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Town Manager holds</a:t>
            </a:r>
          </a:p>
          <a:p>
            <a:pPr algn="ctr"/>
            <a:r>
              <a:rPr lang="en-US" sz="1400" b="1">
                <a:solidFill>
                  <a:srgbClr val="000000"/>
                </a:solidFill>
                <a:latin typeface="Arial" charset="0"/>
              </a:rPr>
              <a:t>Budget Hearings</a:t>
            </a:r>
          </a:p>
          <a:p>
            <a:pPr algn="ctr"/>
            <a:r>
              <a:rPr lang="en-US" sz="1400" b="1">
                <a:solidFill>
                  <a:srgbClr val="000000"/>
                </a:solidFill>
                <a:latin typeface="Arial" charset="0"/>
              </a:rPr>
              <a:t>with Departments</a:t>
            </a:r>
          </a:p>
        </p:txBody>
      </p:sp>
      <p:sp>
        <p:nvSpPr>
          <p:cNvPr id="779282" name="Text Box 18"/>
          <p:cNvSpPr txBox="1">
            <a:spLocks noChangeArrowheads="1"/>
          </p:cNvSpPr>
          <p:nvPr/>
        </p:nvSpPr>
        <p:spPr bwMode="auto">
          <a:xfrm>
            <a:off x="1066800" y="3505200"/>
            <a:ext cx="1143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March</a:t>
            </a:r>
          </a:p>
        </p:txBody>
      </p:sp>
      <p:sp>
        <p:nvSpPr>
          <p:cNvPr id="779283" name="Rectangle 19"/>
          <p:cNvSpPr>
            <a:spLocks noChangeArrowheads="1"/>
          </p:cNvSpPr>
          <p:nvPr/>
        </p:nvSpPr>
        <p:spPr bwMode="auto">
          <a:xfrm>
            <a:off x="533400" y="5334000"/>
            <a:ext cx="2209800" cy="8382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Town Manager</a:t>
            </a:r>
          </a:p>
          <a:p>
            <a:pPr algn="ctr"/>
            <a:r>
              <a:rPr lang="en-US" sz="1400" b="1">
                <a:solidFill>
                  <a:srgbClr val="000000"/>
                </a:solidFill>
                <a:latin typeface="Arial" charset="0"/>
              </a:rPr>
              <a:t>Submits Proposed Budget</a:t>
            </a:r>
          </a:p>
          <a:p>
            <a:pPr algn="ctr"/>
            <a:r>
              <a:rPr lang="en-US" sz="1400" b="1">
                <a:solidFill>
                  <a:srgbClr val="000000"/>
                </a:solidFill>
                <a:latin typeface="Arial" charset="0"/>
              </a:rPr>
              <a:t>To Town Council</a:t>
            </a:r>
          </a:p>
        </p:txBody>
      </p:sp>
      <p:sp>
        <p:nvSpPr>
          <p:cNvPr id="779284" name="Text Box 20"/>
          <p:cNvSpPr txBox="1">
            <a:spLocks noChangeArrowheads="1"/>
          </p:cNvSpPr>
          <p:nvPr/>
        </p:nvSpPr>
        <p:spPr bwMode="auto">
          <a:xfrm>
            <a:off x="1066800" y="4876800"/>
            <a:ext cx="1143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May</a:t>
            </a:r>
          </a:p>
        </p:txBody>
      </p:sp>
      <p:sp>
        <p:nvSpPr>
          <p:cNvPr id="779285" name="Rectangle 21"/>
          <p:cNvSpPr>
            <a:spLocks noChangeArrowheads="1"/>
          </p:cNvSpPr>
          <p:nvPr/>
        </p:nvSpPr>
        <p:spPr bwMode="auto">
          <a:xfrm>
            <a:off x="3200400" y="5257800"/>
            <a:ext cx="2286000" cy="11430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Council/Town Manager</a:t>
            </a:r>
          </a:p>
          <a:p>
            <a:pPr algn="ctr"/>
            <a:r>
              <a:rPr lang="en-US" sz="1400" b="1">
                <a:solidFill>
                  <a:srgbClr val="000000"/>
                </a:solidFill>
                <a:latin typeface="Arial" charset="0"/>
              </a:rPr>
              <a:t>Conduct Budget Study</a:t>
            </a:r>
          </a:p>
          <a:p>
            <a:pPr algn="ctr"/>
            <a:r>
              <a:rPr lang="en-US" sz="1400" b="1">
                <a:solidFill>
                  <a:srgbClr val="000000"/>
                </a:solidFill>
                <a:latin typeface="Arial" charset="0"/>
              </a:rPr>
              <a:t> Session &amp; Employee</a:t>
            </a:r>
          </a:p>
          <a:p>
            <a:pPr algn="ctr"/>
            <a:r>
              <a:rPr lang="en-US" sz="1400" b="1">
                <a:solidFill>
                  <a:srgbClr val="000000"/>
                </a:solidFill>
                <a:latin typeface="Arial" charset="0"/>
              </a:rPr>
              <a:t>Orientation Meeting</a:t>
            </a:r>
          </a:p>
          <a:p>
            <a:pPr algn="ctr"/>
            <a:r>
              <a:rPr lang="en-US" sz="1400" b="1">
                <a:solidFill>
                  <a:srgbClr val="000000"/>
                </a:solidFill>
                <a:latin typeface="Arial" charset="0"/>
              </a:rPr>
              <a:t>  </a:t>
            </a:r>
          </a:p>
        </p:txBody>
      </p:sp>
      <p:sp>
        <p:nvSpPr>
          <p:cNvPr id="779286" name="Text Box 22"/>
          <p:cNvSpPr txBox="1">
            <a:spLocks noChangeArrowheads="1"/>
          </p:cNvSpPr>
          <p:nvPr/>
        </p:nvSpPr>
        <p:spPr bwMode="auto">
          <a:xfrm>
            <a:off x="3810000" y="4876800"/>
            <a:ext cx="1143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June</a:t>
            </a:r>
          </a:p>
        </p:txBody>
      </p:sp>
      <p:sp>
        <p:nvSpPr>
          <p:cNvPr id="779287" name="Rectangle 23"/>
          <p:cNvSpPr>
            <a:spLocks noChangeArrowheads="1"/>
          </p:cNvSpPr>
          <p:nvPr/>
        </p:nvSpPr>
        <p:spPr bwMode="auto">
          <a:xfrm>
            <a:off x="5867400" y="5257800"/>
            <a:ext cx="2209800" cy="990600"/>
          </a:xfrm>
          <a:prstGeom prst="rect">
            <a:avLst/>
          </a:prstGeom>
          <a:solidFill>
            <a:srgbClr val="C0C0C0"/>
          </a:solidFill>
          <a:ln w="12700" cap="sq">
            <a:solidFill>
              <a:schemeClr val="tx1"/>
            </a:solidFill>
            <a:miter lim="800000"/>
            <a:headEnd type="none" w="sm" len="sm"/>
            <a:tailEnd type="none" w="sm" len="sm"/>
          </a:ln>
        </p:spPr>
        <p:txBody>
          <a:bodyPr wrap="none" anchor="ctr"/>
          <a:lstStyle/>
          <a:p>
            <a:pPr algn="ctr"/>
            <a:r>
              <a:rPr lang="en-US" sz="1500" b="1">
                <a:solidFill>
                  <a:srgbClr val="000000"/>
                </a:solidFill>
                <a:latin typeface="Arial" charset="0"/>
              </a:rPr>
              <a:t>Town Council</a:t>
            </a:r>
          </a:p>
          <a:p>
            <a:pPr algn="ctr"/>
            <a:r>
              <a:rPr lang="en-US" sz="1400" b="1">
                <a:solidFill>
                  <a:srgbClr val="000000"/>
                </a:solidFill>
                <a:latin typeface="Arial" charset="0"/>
              </a:rPr>
              <a:t>Holds Public Hearing</a:t>
            </a:r>
          </a:p>
          <a:p>
            <a:pPr algn="ctr"/>
            <a:r>
              <a:rPr lang="en-US" sz="1400" b="1">
                <a:solidFill>
                  <a:srgbClr val="000000"/>
                </a:solidFill>
                <a:latin typeface="Arial" charset="0"/>
              </a:rPr>
              <a:t>And Adopts Budget</a:t>
            </a:r>
          </a:p>
        </p:txBody>
      </p:sp>
      <p:sp>
        <p:nvSpPr>
          <p:cNvPr id="779288" name="Text Box 24"/>
          <p:cNvSpPr txBox="1">
            <a:spLocks noChangeArrowheads="1"/>
          </p:cNvSpPr>
          <p:nvPr/>
        </p:nvSpPr>
        <p:spPr bwMode="auto">
          <a:xfrm>
            <a:off x="6096000" y="4876800"/>
            <a:ext cx="1905000" cy="336550"/>
          </a:xfrm>
          <a:prstGeom prst="rect">
            <a:avLst/>
          </a:prstGeom>
          <a:noFill/>
          <a:ln w="12700" cap="sq">
            <a:noFill/>
            <a:miter lim="800000"/>
            <a:headEnd type="none" w="sm" len="sm"/>
            <a:tailEnd type="none" w="sm" len="sm"/>
          </a:ln>
        </p:spPr>
        <p:txBody>
          <a:bodyPr>
            <a:spAutoFit/>
          </a:bodyPr>
          <a:lstStyle/>
          <a:p>
            <a:pPr algn="ctr">
              <a:spcBef>
                <a:spcPct val="50000"/>
              </a:spcBef>
            </a:pPr>
            <a:r>
              <a:rPr lang="en-US" sz="1600" b="1">
                <a:latin typeface="Arial" charset="0"/>
              </a:rPr>
              <a:t>June 09</a:t>
            </a:r>
            <a:r>
              <a:rPr lang="en-US" sz="1600" b="1" baseline="30000">
                <a:latin typeface="Arial" charset="0"/>
              </a:rPr>
              <a:t>th</a:t>
            </a:r>
            <a:endParaRPr lang="en-US" sz="1600" b="1">
              <a:latin typeface="Arial" charset="0"/>
            </a:endParaRPr>
          </a:p>
        </p:txBody>
      </p:sp>
      <p:sp>
        <p:nvSpPr>
          <p:cNvPr id="15385" name="Line 25"/>
          <p:cNvSpPr>
            <a:spLocks noChangeShapeType="1"/>
          </p:cNvSpPr>
          <p:nvPr/>
        </p:nvSpPr>
        <p:spPr bwMode="auto">
          <a:xfrm flipV="1">
            <a:off x="2819400" y="1905000"/>
            <a:ext cx="228600" cy="22860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15386" name="Line 26"/>
          <p:cNvSpPr>
            <a:spLocks noChangeShapeType="1"/>
          </p:cNvSpPr>
          <p:nvPr/>
        </p:nvSpPr>
        <p:spPr bwMode="auto">
          <a:xfrm>
            <a:off x="2819400" y="2590800"/>
            <a:ext cx="228600" cy="22860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1" name="Line 27"/>
          <p:cNvSpPr>
            <a:spLocks noChangeShapeType="1"/>
          </p:cNvSpPr>
          <p:nvPr/>
        </p:nvSpPr>
        <p:spPr bwMode="auto">
          <a:xfrm>
            <a:off x="5410200" y="1600200"/>
            <a:ext cx="304800" cy="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2" name="Line 28"/>
          <p:cNvSpPr>
            <a:spLocks noChangeShapeType="1"/>
          </p:cNvSpPr>
          <p:nvPr/>
        </p:nvSpPr>
        <p:spPr bwMode="auto">
          <a:xfrm>
            <a:off x="5410200" y="2971800"/>
            <a:ext cx="304800" cy="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3" name="Line 29"/>
          <p:cNvSpPr>
            <a:spLocks noChangeShapeType="1"/>
          </p:cNvSpPr>
          <p:nvPr/>
        </p:nvSpPr>
        <p:spPr bwMode="auto">
          <a:xfrm>
            <a:off x="5486400" y="4419600"/>
            <a:ext cx="228600" cy="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4" name="Line 30"/>
          <p:cNvSpPr>
            <a:spLocks noChangeShapeType="1"/>
          </p:cNvSpPr>
          <p:nvPr/>
        </p:nvSpPr>
        <p:spPr bwMode="auto">
          <a:xfrm>
            <a:off x="2743200" y="4419600"/>
            <a:ext cx="304800" cy="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5" name="Line 31"/>
          <p:cNvSpPr>
            <a:spLocks noChangeShapeType="1"/>
          </p:cNvSpPr>
          <p:nvPr/>
        </p:nvSpPr>
        <p:spPr bwMode="auto">
          <a:xfrm>
            <a:off x="5562600" y="5791200"/>
            <a:ext cx="228600" cy="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6" name="Line 32"/>
          <p:cNvSpPr>
            <a:spLocks noChangeShapeType="1"/>
          </p:cNvSpPr>
          <p:nvPr/>
        </p:nvSpPr>
        <p:spPr bwMode="auto">
          <a:xfrm>
            <a:off x="2819400" y="5791200"/>
            <a:ext cx="304800" cy="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297" name="Line 33"/>
          <p:cNvSpPr>
            <a:spLocks noChangeShapeType="1"/>
          </p:cNvSpPr>
          <p:nvPr/>
        </p:nvSpPr>
        <p:spPr bwMode="auto">
          <a:xfrm>
            <a:off x="8001000" y="1524000"/>
            <a:ext cx="6096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779298" name="Line 34"/>
          <p:cNvSpPr>
            <a:spLocks noChangeShapeType="1"/>
          </p:cNvSpPr>
          <p:nvPr/>
        </p:nvSpPr>
        <p:spPr bwMode="auto">
          <a:xfrm>
            <a:off x="8610600" y="1524000"/>
            <a:ext cx="0" cy="190500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779299" name="Line 35"/>
          <p:cNvSpPr>
            <a:spLocks noChangeShapeType="1"/>
          </p:cNvSpPr>
          <p:nvPr/>
        </p:nvSpPr>
        <p:spPr bwMode="auto">
          <a:xfrm flipH="1">
            <a:off x="914400" y="3429000"/>
            <a:ext cx="7696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779300" name="Line 36"/>
          <p:cNvSpPr>
            <a:spLocks noChangeShapeType="1"/>
          </p:cNvSpPr>
          <p:nvPr/>
        </p:nvSpPr>
        <p:spPr bwMode="auto">
          <a:xfrm>
            <a:off x="914400" y="3429000"/>
            <a:ext cx="0" cy="38100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301" name="Line 37"/>
          <p:cNvSpPr>
            <a:spLocks noChangeShapeType="1"/>
          </p:cNvSpPr>
          <p:nvPr/>
        </p:nvSpPr>
        <p:spPr bwMode="auto">
          <a:xfrm>
            <a:off x="8153400" y="4419600"/>
            <a:ext cx="457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779302" name="Line 38"/>
          <p:cNvSpPr>
            <a:spLocks noChangeShapeType="1"/>
          </p:cNvSpPr>
          <p:nvPr/>
        </p:nvSpPr>
        <p:spPr bwMode="auto">
          <a:xfrm>
            <a:off x="8610600" y="4419600"/>
            <a:ext cx="0" cy="45720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779303" name="Line 39"/>
          <p:cNvSpPr>
            <a:spLocks noChangeShapeType="1"/>
          </p:cNvSpPr>
          <p:nvPr/>
        </p:nvSpPr>
        <p:spPr bwMode="auto">
          <a:xfrm flipH="1">
            <a:off x="914400" y="4876800"/>
            <a:ext cx="7696200" cy="0"/>
          </a:xfrm>
          <a:prstGeom prst="line">
            <a:avLst/>
          </a:prstGeom>
          <a:noFill/>
          <a:ln w="12700" cap="sq">
            <a:solidFill>
              <a:schemeClr val="tx1"/>
            </a:solidFill>
            <a:miter lim="800000"/>
            <a:headEnd type="none" w="sm" len="sm"/>
            <a:tailEnd type="none" w="sm" len="sm"/>
          </a:ln>
        </p:spPr>
        <p:txBody>
          <a:bodyPr wrap="none"/>
          <a:lstStyle/>
          <a:p>
            <a:endParaRPr lang="en-US"/>
          </a:p>
        </p:txBody>
      </p:sp>
      <p:sp>
        <p:nvSpPr>
          <p:cNvPr id="779304" name="Line 40"/>
          <p:cNvSpPr>
            <a:spLocks noChangeShapeType="1"/>
          </p:cNvSpPr>
          <p:nvPr/>
        </p:nvSpPr>
        <p:spPr bwMode="auto">
          <a:xfrm>
            <a:off x="914400" y="4876800"/>
            <a:ext cx="0" cy="304800"/>
          </a:xfrm>
          <a:prstGeom prst="line">
            <a:avLst/>
          </a:prstGeom>
          <a:noFill/>
          <a:ln w="12700" cap="sq">
            <a:solidFill>
              <a:schemeClr val="tx1"/>
            </a:solidFill>
            <a:miter lim="800000"/>
            <a:headEnd type="none" w="sm" len="sm"/>
            <a:tailEnd type="triangle" w="sm" len="sm"/>
          </a:ln>
        </p:spPr>
        <p:txBody>
          <a:bodyPr wrap="none"/>
          <a:lstStyle/>
          <a:p>
            <a:endParaRPr lang="en-US"/>
          </a:p>
        </p:txBody>
      </p:sp>
      <p:sp>
        <p:nvSpPr>
          <p:cNvPr id="779305" name="Line 41"/>
          <p:cNvSpPr>
            <a:spLocks noChangeShapeType="1"/>
          </p:cNvSpPr>
          <p:nvPr/>
        </p:nvSpPr>
        <p:spPr bwMode="auto">
          <a:xfrm>
            <a:off x="8077200" y="2971800"/>
            <a:ext cx="457200" cy="0"/>
          </a:xfrm>
          <a:prstGeom prst="line">
            <a:avLst/>
          </a:prstGeom>
          <a:noFill/>
          <a:ln w="12700" cap="sq">
            <a:solidFill>
              <a:schemeClr val="tx1"/>
            </a:solidFill>
            <a:miter lim="800000"/>
            <a:headEnd type="none" w="sm" len="sm"/>
            <a:tailEnd type="triangle" w="sm" len="sm"/>
          </a:ln>
        </p:spPr>
        <p:txBody>
          <a:bodyPr wrap="none"/>
          <a:lstStyle/>
          <a:p>
            <a:endParaRPr lang="en-US"/>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9270"/>
                                        </p:tgtEl>
                                        <p:attrNameLst>
                                          <p:attrName>style.visibility</p:attrName>
                                        </p:attrNameLst>
                                      </p:cBhvr>
                                      <p:to>
                                        <p:strVal val="visible"/>
                                      </p:to>
                                    </p:set>
                                    <p:anim calcmode="lin" valueType="num">
                                      <p:cBhvr additive="base">
                                        <p:cTn id="7" dur="500" fill="hold"/>
                                        <p:tgtEl>
                                          <p:spTgt spid="779270"/>
                                        </p:tgtEl>
                                        <p:attrNameLst>
                                          <p:attrName>ppt_x</p:attrName>
                                        </p:attrNameLst>
                                      </p:cBhvr>
                                      <p:tavLst>
                                        <p:tav tm="0">
                                          <p:val>
                                            <p:strVal val="0-#ppt_w/2"/>
                                          </p:val>
                                        </p:tav>
                                        <p:tav tm="100000">
                                          <p:val>
                                            <p:strVal val="#ppt_x"/>
                                          </p:val>
                                        </p:tav>
                                      </p:tavLst>
                                    </p:anim>
                                    <p:anim calcmode="lin" valueType="num">
                                      <p:cBhvr additive="base">
                                        <p:cTn id="8" dur="500" fill="hold"/>
                                        <p:tgtEl>
                                          <p:spTgt spid="7792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79269"/>
                                        </p:tgtEl>
                                        <p:attrNameLst>
                                          <p:attrName>style.visibility</p:attrName>
                                        </p:attrNameLst>
                                      </p:cBhvr>
                                      <p:to>
                                        <p:strVal val="visible"/>
                                      </p:to>
                                    </p:set>
                                    <p:anim calcmode="lin" valueType="num">
                                      <p:cBhvr additive="base">
                                        <p:cTn id="12" dur="500" fill="hold"/>
                                        <p:tgtEl>
                                          <p:spTgt spid="779269"/>
                                        </p:tgtEl>
                                        <p:attrNameLst>
                                          <p:attrName>ppt_x</p:attrName>
                                        </p:attrNameLst>
                                      </p:cBhvr>
                                      <p:tavLst>
                                        <p:tav tm="0">
                                          <p:val>
                                            <p:strVal val="0-#ppt_w/2"/>
                                          </p:val>
                                        </p:tav>
                                        <p:tav tm="100000">
                                          <p:val>
                                            <p:strVal val="#ppt_x"/>
                                          </p:val>
                                        </p:tav>
                                      </p:tavLst>
                                    </p:anim>
                                    <p:anim calcmode="lin" valueType="num">
                                      <p:cBhvr additive="base">
                                        <p:cTn id="13" dur="500" fill="hold"/>
                                        <p:tgtEl>
                                          <p:spTgt spid="77926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79276"/>
                                        </p:tgtEl>
                                        <p:attrNameLst>
                                          <p:attrName>style.visibility</p:attrName>
                                        </p:attrNameLst>
                                      </p:cBhvr>
                                      <p:to>
                                        <p:strVal val="visible"/>
                                      </p:to>
                                    </p:set>
                                    <p:anim calcmode="lin" valueType="num">
                                      <p:cBhvr additive="base">
                                        <p:cTn id="17" dur="500" fill="hold"/>
                                        <p:tgtEl>
                                          <p:spTgt spid="779276"/>
                                        </p:tgtEl>
                                        <p:attrNameLst>
                                          <p:attrName>ppt_x</p:attrName>
                                        </p:attrNameLst>
                                      </p:cBhvr>
                                      <p:tavLst>
                                        <p:tav tm="0">
                                          <p:val>
                                            <p:strVal val="0-#ppt_w/2"/>
                                          </p:val>
                                        </p:tav>
                                        <p:tav tm="100000">
                                          <p:val>
                                            <p:strVal val="#ppt_x"/>
                                          </p:val>
                                        </p:tav>
                                      </p:tavLst>
                                    </p:anim>
                                    <p:anim calcmode="lin" valueType="num">
                                      <p:cBhvr additive="base">
                                        <p:cTn id="18" dur="500" fill="hold"/>
                                        <p:tgtEl>
                                          <p:spTgt spid="77927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79275"/>
                                        </p:tgtEl>
                                        <p:attrNameLst>
                                          <p:attrName>style.visibility</p:attrName>
                                        </p:attrNameLst>
                                      </p:cBhvr>
                                      <p:to>
                                        <p:strVal val="visible"/>
                                      </p:to>
                                    </p:set>
                                    <p:anim calcmode="lin" valueType="num">
                                      <p:cBhvr additive="base">
                                        <p:cTn id="22" dur="500" fill="hold"/>
                                        <p:tgtEl>
                                          <p:spTgt spid="779275"/>
                                        </p:tgtEl>
                                        <p:attrNameLst>
                                          <p:attrName>ppt_x</p:attrName>
                                        </p:attrNameLst>
                                      </p:cBhvr>
                                      <p:tavLst>
                                        <p:tav tm="0">
                                          <p:val>
                                            <p:strVal val="0-#ppt_w/2"/>
                                          </p:val>
                                        </p:tav>
                                        <p:tav tm="100000">
                                          <p:val>
                                            <p:strVal val="#ppt_x"/>
                                          </p:val>
                                        </p:tav>
                                      </p:tavLst>
                                    </p:anim>
                                    <p:anim calcmode="lin" valueType="num">
                                      <p:cBhvr additive="base">
                                        <p:cTn id="23" dur="500" fill="hold"/>
                                        <p:tgtEl>
                                          <p:spTgt spid="77927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79291"/>
                                        </p:tgtEl>
                                        <p:attrNameLst>
                                          <p:attrName>style.visibility</p:attrName>
                                        </p:attrNameLst>
                                      </p:cBhvr>
                                      <p:to>
                                        <p:strVal val="visible"/>
                                      </p:to>
                                    </p:set>
                                    <p:anim calcmode="lin" valueType="num">
                                      <p:cBhvr additive="base">
                                        <p:cTn id="27" dur="500" fill="hold"/>
                                        <p:tgtEl>
                                          <p:spTgt spid="779291"/>
                                        </p:tgtEl>
                                        <p:attrNameLst>
                                          <p:attrName>ppt_x</p:attrName>
                                        </p:attrNameLst>
                                      </p:cBhvr>
                                      <p:tavLst>
                                        <p:tav tm="0">
                                          <p:val>
                                            <p:strVal val="0-#ppt_w/2"/>
                                          </p:val>
                                        </p:tav>
                                        <p:tav tm="100000">
                                          <p:val>
                                            <p:strVal val="#ppt_x"/>
                                          </p:val>
                                        </p:tav>
                                      </p:tavLst>
                                    </p:anim>
                                    <p:anim calcmode="lin" valueType="num">
                                      <p:cBhvr additive="base">
                                        <p:cTn id="28" dur="500" fill="hold"/>
                                        <p:tgtEl>
                                          <p:spTgt spid="77929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79272"/>
                                        </p:tgtEl>
                                        <p:attrNameLst>
                                          <p:attrName>style.visibility</p:attrName>
                                        </p:attrNameLst>
                                      </p:cBhvr>
                                      <p:to>
                                        <p:strVal val="visible"/>
                                      </p:to>
                                    </p:set>
                                    <p:anim calcmode="lin" valueType="num">
                                      <p:cBhvr additive="base">
                                        <p:cTn id="32" dur="500" fill="hold"/>
                                        <p:tgtEl>
                                          <p:spTgt spid="779272"/>
                                        </p:tgtEl>
                                        <p:attrNameLst>
                                          <p:attrName>ppt_x</p:attrName>
                                        </p:attrNameLst>
                                      </p:cBhvr>
                                      <p:tavLst>
                                        <p:tav tm="0">
                                          <p:val>
                                            <p:strVal val="0-#ppt_w/2"/>
                                          </p:val>
                                        </p:tav>
                                        <p:tav tm="100000">
                                          <p:val>
                                            <p:strVal val="#ppt_x"/>
                                          </p:val>
                                        </p:tav>
                                      </p:tavLst>
                                    </p:anim>
                                    <p:anim calcmode="lin" valueType="num">
                                      <p:cBhvr additive="base">
                                        <p:cTn id="33" dur="500" fill="hold"/>
                                        <p:tgtEl>
                                          <p:spTgt spid="77927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779271"/>
                                        </p:tgtEl>
                                        <p:attrNameLst>
                                          <p:attrName>style.visibility</p:attrName>
                                        </p:attrNameLst>
                                      </p:cBhvr>
                                      <p:to>
                                        <p:strVal val="visible"/>
                                      </p:to>
                                    </p:set>
                                    <p:anim calcmode="lin" valueType="num">
                                      <p:cBhvr additive="base">
                                        <p:cTn id="37" dur="500" fill="hold"/>
                                        <p:tgtEl>
                                          <p:spTgt spid="779271"/>
                                        </p:tgtEl>
                                        <p:attrNameLst>
                                          <p:attrName>ppt_x</p:attrName>
                                        </p:attrNameLst>
                                      </p:cBhvr>
                                      <p:tavLst>
                                        <p:tav tm="0">
                                          <p:val>
                                            <p:strVal val="0-#ppt_w/2"/>
                                          </p:val>
                                        </p:tav>
                                        <p:tav tm="100000">
                                          <p:val>
                                            <p:strVal val="#ppt_x"/>
                                          </p:val>
                                        </p:tav>
                                      </p:tavLst>
                                    </p:anim>
                                    <p:anim calcmode="lin" valueType="num">
                                      <p:cBhvr additive="base">
                                        <p:cTn id="38" dur="500" fill="hold"/>
                                        <p:tgtEl>
                                          <p:spTgt spid="77927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779292"/>
                                        </p:tgtEl>
                                        <p:attrNameLst>
                                          <p:attrName>style.visibility</p:attrName>
                                        </p:attrNameLst>
                                      </p:cBhvr>
                                      <p:to>
                                        <p:strVal val="visible"/>
                                      </p:to>
                                    </p:set>
                                    <p:anim calcmode="lin" valueType="num">
                                      <p:cBhvr additive="base">
                                        <p:cTn id="42" dur="500" fill="hold"/>
                                        <p:tgtEl>
                                          <p:spTgt spid="779292"/>
                                        </p:tgtEl>
                                        <p:attrNameLst>
                                          <p:attrName>ppt_x</p:attrName>
                                        </p:attrNameLst>
                                      </p:cBhvr>
                                      <p:tavLst>
                                        <p:tav tm="0">
                                          <p:val>
                                            <p:strVal val="0-#ppt_w/2"/>
                                          </p:val>
                                        </p:tav>
                                        <p:tav tm="100000">
                                          <p:val>
                                            <p:strVal val="#ppt_x"/>
                                          </p:val>
                                        </p:tav>
                                      </p:tavLst>
                                    </p:anim>
                                    <p:anim calcmode="lin" valueType="num">
                                      <p:cBhvr additive="base">
                                        <p:cTn id="43" dur="500" fill="hold"/>
                                        <p:tgtEl>
                                          <p:spTgt spid="77929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779274"/>
                                        </p:tgtEl>
                                        <p:attrNameLst>
                                          <p:attrName>style.visibility</p:attrName>
                                        </p:attrNameLst>
                                      </p:cBhvr>
                                      <p:to>
                                        <p:strVal val="visible"/>
                                      </p:to>
                                    </p:set>
                                    <p:anim calcmode="lin" valueType="num">
                                      <p:cBhvr additive="base">
                                        <p:cTn id="47" dur="500" fill="hold"/>
                                        <p:tgtEl>
                                          <p:spTgt spid="779274"/>
                                        </p:tgtEl>
                                        <p:attrNameLst>
                                          <p:attrName>ppt_x</p:attrName>
                                        </p:attrNameLst>
                                      </p:cBhvr>
                                      <p:tavLst>
                                        <p:tav tm="0">
                                          <p:val>
                                            <p:strVal val="0-#ppt_w/2"/>
                                          </p:val>
                                        </p:tav>
                                        <p:tav tm="100000">
                                          <p:val>
                                            <p:strVal val="#ppt_x"/>
                                          </p:val>
                                        </p:tav>
                                      </p:tavLst>
                                    </p:anim>
                                    <p:anim calcmode="lin" valueType="num">
                                      <p:cBhvr additive="base">
                                        <p:cTn id="48" dur="500" fill="hold"/>
                                        <p:tgtEl>
                                          <p:spTgt spid="77927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779273"/>
                                        </p:tgtEl>
                                        <p:attrNameLst>
                                          <p:attrName>style.visibility</p:attrName>
                                        </p:attrNameLst>
                                      </p:cBhvr>
                                      <p:to>
                                        <p:strVal val="visible"/>
                                      </p:to>
                                    </p:set>
                                    <p:anim calcmode="lin" valueType="num">
                                      <p:cBhvr additive="base">
                                        <p:cTn id="52" dur="500" fill="hold"/>
                                        <p:tgtEl>
                                          <p:spTgt spid="779273"/>
                                        </p:tgtEl>
                                        <p:attrNameLst>
                                          <p:attrName>ppt_x</p:attrName>
                                        </p:attrNameLst>
                                      </p:cBhvr>
                                      <p:tavLst>
                                        <p:tav tm="0">
                                          <p:val>
                                            <p:strVal val="0-#ppt_w/2"/>
                                          </p:val>
                                        </p:tav>
                                        <p:tav tm="100000">
                                          <p:val>
                                            <p:strVal val="#ppt_x"/>
                                          </p:val>
                                        </p:tav>
                                      </p:tavLst>
                                    </p:anim>
                                    <p:anim calcmode="lin" valueType="num">
                                      <p:cBhvr additive="base">
                                        <p:cTn id="53" dur="500" fill="hold"/>
                                        <p:tgtEl>
                                          <p:spTgt spid="77927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779305"/>
                                        </p:tgtEl>
                                        <p:attrNameLst>
                                          <p:attrName>style.visibility</p:attrName>
                                        </p:attrNameLst>
                                      </p:cBhvr>
                                      <p:to>
                                        <p:strVal val="visible"/>
                                      </p:to>
                                    </p:set>
                                    <p:anim calcmode="lin" valueType="num">
                                      <p:cBhvr additive="base">
                                        <p:cTn id="57" dur="500" fill="hold"/>
                                        <p:tgtEl>
                                          <p:spTgt spid="779305"/>
                                        </p:tgtEl>
                                        <p:attrNameLst>
                                          <p:attrName>ppt_x</p:attrName>
                                        </p:attrNameLst>
                                      </p:cBhvr>
                                      <p:tavLst>
                                        <p:tav tm="0">
                                          <p:val>
                                            <p:strVal val="0-#ppt_w/2"/>
                                          </p:val>
                                        </p:tav>
                                        <p:tav tm="100000">
                                          <p:val>
                                            <p:strVal val="#ppt_x"/>
                                          </p:val>
                                        </p:tav>
                                      </p:tavLst>
                                    </p:anim>
                                    <p:anim calcmode="lin" valueType="num">
                                      <p:cBhvr additive="base">
                                        <p:cTn id="58" dur="500" fill="hold"/>
                                        <p:tgtEl>
                                          <p:spTgt spid="779305"/>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779297"/>
                                        </p:tgtEl>
                                        <p:attrNameLst>
                                          <p:attrName>style.visibility</p:attrName>
                                        </p:attrNameLst>
                                      </p:cBhvr>
                                      <p:to>
                                        <p:strVal val="visible"/>
                                      </p:to>
                                    </p:set>
                                    <p:anim calcmode="lin" valueType="num">
                                      <p:cBhvr additive="base">
                                        <p:cTn id="62" dur="500" fill="hold"/>
                                        <p:tgtEl>
                                          <p:spTgt spid="779297"/>
                                        </p:tgtEl>
                                        <p:attrNameLst>
                                          <p:attrName>ppt_x</p:attrName>
                                        </p:attrNameLst>
                                      </p:cBhvr>
                                      <p:tavLst>
                                        <p:tav tm="0">
                                          <p:val>
                                            <p:strVal val="1+#ppt_w/2"/>
                                          </p:val>
                                        </p:tav>
                                        <p:tav tm="100000">
                                          <p:val>
                                            <p:strVal val="#ppt_x"/>
                                          </p:val>
                                        </p:tav>
                                      </p:tavLst>
                                    </p:anim>
                                    <p:anim calcmode="lin" valueType="num">
                                      <p:cBhvr additive="base">
                                        <p:cTn id="63" dur="500" fill="hold"/>
                                        <p:tgtEl>
                                          <p:spTgt spid="77929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779298"/>
                                        </p:tgtEl>
                                        <p:attrNameLst>
                                          <p:attrName>style.visibility</p:attrName>
                                        </p:attrNameLst>
                                      </p:cBhvr>
                                      <p:to>
                                        <p:strVal val="visible"/>
                                      </p:to>
                                    </p:set>
                                    <p:anim calcmode="lin" valueType="num">
                                      <p:cBhvr additive="base">
                                        <p:cTn id="67" dur="500" fill="hold"/>
                                        <p:tgtEl>
                                          <p:spTgt spid="779298"/>
                                        </p:tgtEl>
                                        <p:attrNameLst>
                                          <p:attrName>ppt_x</p:attrName>
                                        </p:attrNameLst>
                                      </p:cBhvr>
                                      <p:tavLst>
                                        <p:tav tm="0">
                                          <p:val>
                                            <p:strVal val="1+#ppt_w/2"/>
                                          </p:val>
                                        </p:tav>
                                        <p:tav tm="100000">
                                          <p:val>
                                            <p:strVal val="#ppt_x"/>
                                          </p:val>
                                        </p:tav>
                                      </p:tavLst>
                                    </p:anim>
                                    <p:anim calcmode="lin" valueType="num">
                                      <p:cBhvr additive="base">
                                        <p:cTn id="68" dur="500" fill="hold"/>
                                        <p:tgtEl>
                                          <p:spTgt spid="779298"/>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grpId="0" nodeType="afterEffect">
                                  <p:stCondLst>
                                    <p:cond delay="0"/>
                                  </p:stCondLst>
                                  <p:childTnLst>
                                    <p:set>
                                      <p:cBhvr>
                                        <p:cTn id="71" dur="1" fill="hold">
                                          <p:stCondLst>
                                            <p:cond delay="0"/>
                                          </p:stCondLst>
                                        </p:cTn>
                                        <p:tgtEl>
                                          <p:spTgt spid="779299"/>
                                        </p:tgtEl>
                                        <p:attrNameLst>
                                          <p:attrName>style.visibility</p:attrName>
                                        </p:attrNameLst>
                                      </p:cBhvr>
                                      <p:to>
                                        <p:strVal val="visible"/>
                                      </p:to>
                                    </p:set>
                                    <p:anim calcmode="lin" valueType="num">
                                      <p:cBhvr additive="base">
                                        <p:cTn id="72" dur="500" fill="hold"/>
                                        <p:tgtEl>
                                          <p:spTgt spid="779299"/>
                                        </p:tgtEl>
                                        <p:attrNameLst>
                                          <p:attrName>ppt_x</p:attrName>
                                        </p:attrNameLst>
                                      </p:cBhvr>
                                      <p:tavLst>
                                        <p:tav tm="0">
                                          <p:val>
                                            <p:strVal val="1+#ppt_w/2"/>
                                          </p:val>
                                        </p:tav>
                                        <p:tav tm="100000">
                                          <p:val>
                                            <p:strVal val="#ppt_x"/>
                                          </p:val>
                                        </p:tav>
                                      </p:tavLst>
                                    </p:anim>
                                    <p:anim calcmode="lin" valueType="num">
                                      <p:cBhvr additive="base">
                                        <p:cTn id="73" dur="500" fill="hold"/>
                                        <p:tgtEl>
                                          <p:spTgt spid="779299"/>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grpId="0" nodeType="afterEffect">
                                  <p:stCondLst>
                                    <p:cond delay="0"/>
                                  </p:stCondLst>
                                  <p:childTnLst>
                                    <p:set>
                                      <p:cBhvr>
                                        <p:cTn id="76" dur="1" fill="hold">
                                          <p:stCondLst>
                                            <p:cond delay="0"/>
                                          </p:stCondLst>
                                        </p:cTn>
                                        <p:tgtEl>
                                          <p:spTgt spid="779300"/>
                                        </p:tgtEl>
                                        <p:attrNameLst>
                                          <p:attrName>style.visibility</p:attrName>
                                        </p:attrNameLst>
                                      </p:cBhvr>
                                      <p:to>
                                        <p:strVal val="visible"/>
                                      </p:to>
                                    </p:set>
                                    <p:anim calcmode="lin" valueType="num">
                                      <p:cBhvr additive="base">
                                        <p:cTn id="77" dur="500" fill="hold"/>
                                        <p:tgtEl>
                                          <p:spTgt spid="779300"/>
                                        </p:tgtEl>
                                        <p:attrNameLst>
                                          <p:attrName>ppt_x</p:attrName>
                                        </p:attrNameLst>
                                      </p:cBhvr>
                                      <p:tavLst>
                                        <p:tav tm="0">
                                          <p:val>
                                            <p:strVal val="0-#ppt_w/2"/>
                                          </p:val>
                                        </p:tav>
                                        <p:tav tm="100000">
                                          <p:val>
                                            <p:strVal val="#ppt_x"/>
                                          </p:val>
                                        </p:tav>
                                      </p:tavLst>
                                    </p:anim>
                                    <p:anim calcmode="lin" valueType="num">
                                      <p:cBhvr additive="base">
                                        <p:cTn id="78" dur="500" fill="hold"/>
                                        <p:tgtEl>
                                          <p:spTgt spid="779300"/>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779282"/>
                                        </p:tgtEl>
                                        <p:attrNameLst>
                                          <p:attrName>style.visibility</p:attrName>
                                        </p:attrNameLst>
                                      </p:cBhvr>
                                      <p:to>
                                        <p:strVal val="visible"/>
                                      </p:to>
                                    </p:set>
                                    <p:anim calcmode="lin" valueType="num">
                                      <p:cBhvr additive="base">
                                        <p:cTn id="82" dur="500" fill="hold"/>
                                        <p:tgtEl>
                                          <p:spTgt spid="779282"/>
                                        </p:tgtEl>
                                        <p:attrNameLst>
                                          <p:attrName>ppt_x</p:attrName>
                                        </p:attrNameLst>
                                      </p:cBhvr>
                                      <p:tavLst>
                                        <p:tav tm="0">
                                          <p:val>
                                            <p:strVal val="0-#ppt_w/2"/>
                                          </p:val>
                                        </p:tav>
                                        <p:tav tm="100000">
                                          <p:val>
                                            <p:strVal val="#ppt_x"/>
                                          </p:val>
                                        </p:tav>
                                      </p:tavLst>
                                    </p:anim>
                                    <p:anim calcmode="lin" valueType="num">
                                      <p:cBhvr additive="base">
                                        <p:cTn id="83" dur="500" fill="hold"/>
                                        <p:tgtEl>
                                          <p:spTgt spid="779282"/>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grpId="0" nodeType="afterEffect">
                                  <p:stCondLst>
                                    <p:cond delay="0"/>
                                  </p:stCondLst>
                                  <p:childTnLst>
                                    <p:set>
                                      <p:cBhvr>
                                        <p:cTn id="86" dur="1" fill="hold">
                                          <p:stCondLst>
                                            <p:cond delay="0"/>
                                          </p:stCondLst>
                                        </p:cTn>
                                        <p:tgtEl>
                                          <p:spTgt spid="779281"/>
                                        </p:tgtEl>
                                        <p:attrNameLst>
                                          <p:attrName>style.visibility</p:attrName>
                                        </p:attrNameLst>
                                      </p:cBhvr>
                                      <p:to>
                                        <p:strVal val="visible"/>
                                      </p:to>
                                    </p:set>
                                    <p:anim calcmode="lin" valueType="num">
                                      <p:cBhvr additive="base">
                                        <p:cTn id="87" dur="500" fill="hold"/>
                                        <p:tgtEl>
                                          <p:spTgt spid="779281"/>
                                        </p:tgtEl>
                                        <p:attrNameLst>
                                          <p:attrName>ppt_x</p:attrName>
                                        </p:attrNameLst>
                                      </p:cBhvr>
                                      <p:tavLst>
                                        <p:tav tm="0">
                                          <p:val>
                                            <p:strVal val="0-#ppt_w/2"/>
                                          </p:val>
                                        </p:tav>
                                        <p:tav tm="100000">
                                          <p:val>
                                            <p:strVal val="#ppt_x"/>
                                          </p:val>
                                        </p:tav>
                                      </p:tavLst>
                                    </p:anim>
                                    <p:anim calcmode="lin" valueType="num">
                                      <p:cBhvr additive="base">
                                        <p:cTn id="88" dur="500" fill="hold"/>
                                        <p:tgtEl>
                                          <p:spTgt spid="779281"/>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grpId="0" nodeType="afterEffect">
                                  <p:stCondLst>
                                    <p:cond delay="0"/>
                                  </p:stCondLst>
                                  <p:childTnLst>
                                    <p:set>
                                      <p:cBhvr>
                                        <p:cTn id="91" dur="1" fill="hold">
                                          <p:stCondLst>
                                            <p:cond delay="0"/>
                                          </p:stCondLst>
                                        </p:cTn>
                                        <p:tgtEl>
                                          <p:spTgt spid="779294"/>
                                        </p:tgtEl>
                                        <p:attrNameLst>
                                          <p:attrName>style.visibility</p:attrName>
                                        </p:attrNameLst>
                                      </p:cBhvr>
                                      <p:to>
                                        <p:strVal val="visible"/>
                                      </p:to>
                                    </p:set>
                                    <p:anim calcmode="lin" valueType="num">
                                      <p:cBhvr additive="base">
                                        <p:cTn id="92" dur="500" fill="hold"/>
                                        <p:tgtEl>
                                          <p:spTgt spid="779294"/>
                                        </p:tgtEl>
                                        <p:attrNameLst>
                                          <p:attrName>ppt_x</p:attrName>
                                        </p:attrNameLst>
                                      </p:cBhvr>
                                      <p:tavLst>
                                        <p:tav tm="0">
                                          <p:val>
                                            <p:strVal val="0-#ppt_w/2"/>
                                          </p:val>
                                        </p:tav>
                                        <p:tav tm="100000">
                                          <p:val>
                                            <p:strVal val="#ppt_x"/>
                                          </p:val>
                                        </p:tav>
                                      </p:tavLst>
                                    </p:anim>
                                    <p:anim calcmode="lin" valueType="num">
                                      <p:cBhvr additive="base">
                                        <p:cTn id="93" dur="500" fill="hold"/>
                                        <p:tgtEl>
                                          <p:spTgt spid="779294"/>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grpId="0" nodeType="afterEffect">
                                  <p:stCondLst>
                                    <p:cond delay="0"/>
                                  </p:stCondLst>
                                  <p:childTnLst>
                                    <p:set>
                                      <p:cBhvr>
                                        <p:cTn id="96" dur="1" fill="hold">
                                          <p:stCondLst>
                                            <p:cond delay="0"/>
                                          </p:stCondLst>
                                        </p:cTn>
                                        <p:tgtEl>
                                          <p:spTgt spid="779280"/>
                                        </p:tgtEl>
                                        <p:attrNameLst>
                                          <p:attrName>style.visibility</p:attrName>
                                        </p:attrNameLst>
                                      </p:cBhvr>
                                      <p:to>
                                        <p:strVal val="visible"/>
                                      </p:to>
                                    </p:set>
                                    <p:anim calcmode="lin" valueType="num">
                                      <p:cBhvr additive="base">
                                        <p:cTn id="97" dur="500" fill="hold"/>
                                        <p:tgtEl>
                                          <p:spTgt spid="779280"/>
                                        </p:tgtEl>
                                        <p:attrNameLst>
                                          <p:attrName>ppt_x</p:attrName>
                                        </p:attrNameLst>
                                      </p:cBhvr>
                                      <p:tavLst>
                                        <p:tav tm="0">
                                          <p:val>
                                            <p:strVal val="0-#ppt_w/2"/>
                                          </p:val>
                                        </p:tav>
                                        <p:tav tm="100000">
                                          <p:val>
                                            <p:strVal val="#ppt_x"/>
                                          </p:val>
                                        </p:tav>
                                      </p:tavLst>
                                    </p:anim>
                                    <p:anim calcmode="lin" valueType="num">
                                      <p:cBhvr additive="base">
                                        <p:cTn id="98" dur="500" fill="hold"/>
                                        <p:tgtEl>
                                          <p:spTgt spid="779280"/>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8" fill="hold" grpId="0" nodeType="afterEffect">
                                  <p:stCondLst>
                                    <p:cond delay="0"/>
                                  </p:stCondLst>
                                  <p:childTnLst>
                                    <p:set>
                                      <p:cBhvr>
                                        <p:cTn id="101" dur="1" fill="hold">
                                          <p:stCondLst>
                                            <p:cond delay="0"/>
                                          </p:stCondLst>
                                        </p:cTn>
                                        <p:tgtEl>
                                          <p:spTgt spid="779278"/>
                                        </p:tgtEl>
                                        <p:attrNameLst>
                                          <p:attrName>style.visibility</p:attrName>
                                        </p:attrNameLst>
                                      </p:cBhvr>
                                      <p:to>
                                        <p:strVal val="visible"/>
                                      </p:to>
                                    </p:set>
                                    <p:anim calcmode="lin" valueType="num">
                                      <p:cBhvr additive="base">
                                        <p:cTn id="102" dur="500" fill="hold"/>
                                        <p:tgtEl>
                                          <p:spTgt spid="779278"/>
                                        </p:tgtEl>
                                        <p:attrNameLst>
                                          <p:attrName>ppt_x</p:attrName>
                                        </p:attrNameLst>
                                      </p:cBhvr>
                                      <p:tavLst>
                                        <p:tav tm="0">
                                          <p:val>
                                            <p:strVal val="0-#ppt_w/2"/>
                                          </p:val>
                                        </p:tav>
                                        <p:tav tm="100000">
                                          <p:val>
                                            <p:strVal val="#ppt_x"/>
                                          </p:val>
                                        </p:tav>
                                      </p:tavLst>
                                    </p:anim>
                                    <p:anim calcmode="lin" valueType="num">
                                      <p:cBhvr additive="base">
                                        <p:cTn id="103" dur="500" fill="hold"/>
                                        <p:tgtEl>
                                          <p:spTgt spid="779278"/>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 presetClass="entr" presetSubtype="8" fill="hold" grpId="0" nodeType="afterEffect">
                                  <p:stCondLst>
                                    <p:cond delay="0"/>
                                  </p:stCondLst>
                                  <p:childTnLst>
                                    <p:set>
                                      <p:cBhvr>
                                        <p:cTn id="106" dur="1" fill="hold">
                                          <p:stCondLst>
                                            <p:cond delay="0"/>
                                          </p:stCondLst>
                                        </p:cTn>
                                        <p:tgtEl>
                                          <p:spTgt spid="779293"/>
                                        </p:tgtEl>
                                        <p:attrNameLst>
                                          <p:attrName>style.visibility</p:attrName>
                                        </p:attrNameLst>
                                      </p:cBhvr>
                                      <p:to>
                                        <p:strVal val="visible"/>
                                      </p:to>
                                    </p:set>
                                    <p:anim calcmode="lin" valueType="num">
                                      <p:cBhvr additive="base">
                                        <p:cTn id="107" dur="500" fill="hold"/>
                                        <p:tgtEl>
                                          <p:spTgt spid="779293"/>
                                        </p:tgtEl>
                                        <p:attrNameLst>
                                          <p:attrName>ppt_x</p:attrName>
                                        </p:attrNameLst>
                                      </p:cBhvr>
                                      <p:tavLst>
                                        <p:tav tm="0">
                                          <p:val>
                                            <p:strVal val="0-#ppt_w/2"/>
                                          </p:val>
                                        </p:tav>
                                        <p:tav tm="100000">
                                          <p:val>
                                            <p:strVal val="#ppt_x"/>
                                          </p:val>
                                        </p:tav>
                                      </p:tavLst>
                                    </p:anim>
                                    <p:anim calcmode="lin" valueType="num">
                                      <p:cBhvr additive="base">
                                        <p:cTn id="108" dur="500" fill="hold"/>
                                        <p:tgtEl>
                                          <p:spTgt spid="779293"/>
                                        </p:tgtEl>
                                        <p:attrNameLst>
                                          <p:attrName>ppt_y</p:attrName>
                                        </p:attrNameLst>
                                      </p:cBhvr>
                                      <p:tavLst>
                                        <p:tav tm="0">
                                          <p:val>
                                            <p:strVal val="#ppt_y"/>
                                          </p:val>
                                        </p:tav>
                                        <p:tav tm="100000">
                                          <p:val>
                                            <p:strVal val="#ppt_y"/>
                                          </p:val>
                                        </p:tav>
                                      </p:tavLst>
                                    </p:anim>
                                  </p:childTnLst>
                                </p:cTn>
                              </p:par>
                            </p:childTnLst>
                          </p:cTn>
                        </p:par>
                        <p:par>
                          <p:cTn id="109" fill="hold">
                            <p:stCondLst>
                              <p:cond delay="10500"/>
                            </p:stCondLst>
                            <p:childTnLst>
                              <p:par>
                                <p:cTn id="110" presetID="2" presetClass="entr" presetSubtype="8" fill="hold" grpId="0" nodeType="afterEffect">
                                  <p:stCondLst>
                                    <p:cond delay="0"/>
                                  </p:stCondLst>
                                  <p:childTnLst>
                                    <p:set>
                                      <p:cBhvr>
                                        <p:cTn id="111" dur="1" fill="hold">
                                          <p:stCondLst>
                                            <p:cond delay="0"/>
                                          </p:stCondLst>
                                        </p:cTn>
                                        <p:tgtEl>
                                          <p:spTgt spid="779279"/>
                                        </p:tgtEl>
                                        <p:attrNameLst>
                                          <p:attrName>style.visibility</p:attrName>
                                        </p:attrNameLst>
                                      </p:cBhvr>
                                      <p:to>
                                        <p:strVal val="visible"/>
                                      </p:to>
                                    </p:set>
                                    <p:anim calcmode="lin" valueType="num">
                                      <p:cBhvr additive="base">
                                        <p:cTn id="112" dur="500" fill="hold"/>
                                        <p:tgtEl>
                                          <p:spTgt spid="779279"/>
                                        </p:tgtEl>
                                        <p:attrNameLst>
                                          <p:attrName>ppt_x</p:attrName>
                                        </p:attrNameLst>
                                      </p:cBhvr>
                                      <p:tavLst>
                                        <p:tav tm="0">
                                          <p:val>
                                            <p:strVal val="0-#ppt_w/2"/>
                                          </p:val>
                                        </p:tav>
                                        <p:tav tm="100000">
                                          <p:val>
                                            <p:strVal val="#ppt_x"/>
                                          </p:val>
                                        </p:tav>
                                      </p:tavLst>
                                    </p:anim>
                                    <p:anim calcmode="lin" valueType="num">
                                      <p:cBhvr additive="base">
                                        <p:cTn id="113" dur="500" fill="hold"/>
                                        <p:tgtEl>
                                          <p:spTgt spid="779279"/>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 presetClass="entr" presetSubtype="8" fill="hold" grpId="0" nodeType="afterEffect">
                                  <p:stCondLst>
                                    <p:cond delay="0"/>
                                  </p:stCondLst>
                                  <p:childTnLst>
                                    <p:set>
                                      <p:cBhvr>
                                        <p:cTn id="116" dur="1" fill="hold">
                                          <p:stCondLst>
                                            <p:cond delay="0"/>
                                          </p:stCondLst>
                                        </p:cTn>
                                        <p:tgtEl>
                                          <p:spTgt spid="779277"/>
                                        </p:tgtEl>
                                        <p:attrNameLst>
                                          <p:attrName>style.visibility</p:attrName>
                                        </p:attrNameLst>
                                      </p:cBhvr>
                                      <p:to>
                                        <p:strVal val="visible"/>
                                      </p:to>
                                    </p:set>
                                    <p:anim calcmode="lin" valueType="num">
                                      <p:cBhvr additive="base">
                                        <p:cTn id="117" dur="500" fill="hold"/>
                                        <p:tgtEl>
                                          <p:spTgt spid="779277"/>
                                        </p:tgtEl>
                                        <p:attrNameLst>
                                          <p:attrName>ppt_x</p:attrName>
                                        </p:attrNameLst>
                                      </p:cBhvr>
                                      <p:tavLst>
                                        <p:tav tm="0">
                                          <p:val>
                                            <p:strVal val="0-#ppt_w/2"/>
                                          </p:val>
                                        </p:tav>
                                        <p:tav tm="100000">
                                          <p:val>
                                            <p:strVal val="#ppt_x"/>
                                          </p:val>
                                        </p:tav>
                                      </p:tavLst>
                                    </p:anim>
                                    <p:anim calcmode="lin" valueType="num">
                                      <p:cBhvr additive="base">
                                        <p:cTn id="118" dur="500" fill="hold"/>
                                        <p:tgtEl>
                                          <p:spTgt spid="779277"/>
                                        </p:tgtEl>
                                        <p:attrNameLst>
                                          <p:attrName>ppt_y</p:attrName>
                                        </p:attrNameLst>
                                      </p:cBhvr>
                                      <p:tavLst>
                                        <p:tav tm="0">
                                          <p:val>
                                            <p:strVal val="#ppt_y"/>
                                          </p:val>
                                        </p:tav>
                                        <p:tav tm="100000">
                                          <p:val>
                                            <p:strVal val="#ppt_y"/>
                                          </p:val>
                                        </p:tav>
                                      </p:tavLst>
                                    </p:anim>
                                  </p:childTnLst>
                                </p:cTn>
                              </p:par>
                            </p:childTnLst>
                          </p:cTn>
                        </p:par>
                        <p:par>
                          <p:cTn id="119" fill="hold">
                            <p:stCondLst>
                              <p:cond delay="11500"/>
                            </p:stCondLst>
                            <p:childTnLst>
                              <p:par>
                                <p:cTn id="120" presetID="2" presetClass="entr" presetSubtype="2" fill="hold" grpId="0" nodeType="afterEffect">
                                  <p:stCondLst>
                                    <p:cond delay="0"/>
                                  </p:stCondLst>
                                  <p:childTnLst>
                                    <p:set>
                                      <p:cBhvr>
                                        <p:cTn id="121" dur="1" fill="hold">
                                          <p:stCondLst>
                                            <p:cond delay="0"/>
                                          </p:stCondLst>
                                        </p:cTn>
                                        <p:tgtEl>
                                          <p:spTgt spid="779301"/>
                                        </p:tgtEl>
                                        <p:attrNameLst>
                                          <p:attrName>style.visibility</p:attrName>
                                        </p:attrNameLst>
                                      </p:cBhvr>
                                      <p:to>
                                        <p:strVal val="visible"/>
                                      </p:to>
                                    </p:set>
                                    <p:anim calcmode="lin" valueType="num">
                                      <p:cBhvr additive="base">
                                        <p:cTn id="122" dur="500" fill="hold"/>
                                        <p:tgtEl>
                                          <p:spTgt spid="779301"/>
                                        </p:tgtEl>
                                        <p:attrNameLst>
                                          <p:attrName>ppt_x</p:attrName>
                                        </p:attrNameLst>
                                      </p:cBhvr>
                                      <p:tavLst>
                                        <p:tav tm="0">
                                          <p:val>
                                            <p:strVal val="1+#ppt_w/2"/>
                                          </p:val>
                                        </p:tav>
                                        <p:tav tm="100000">
                                          <p:val>
                                            <p:strVal val="#ppt_x"/>
                                          </p:val>
                                        </p:tav>
                                      </p:tavLst>
                                    </p:anim>
                                    <p:anim calcmode="lin" valueType="num">
                                      <p:cBhvr additive="base">
                                        <p:cTn id="123" dur="500" fill="hold"/>
                                        <p:tgtEl>
                                          <p:spTgt spid="779301"/>
                                        </p:tgtEl>
                                        <p:attrNameLst>
                                          <p:attrName>ppt_y</p:attrName>
                                        </p:attrNameLst>
                                      </p:cBhvr>
                                      <p:tavLst>
                                        <p:tav tm="0">
                                          <p:val>
                                            <p:strVal val="#ppt_y"/>
                                          </p:val>
                                        </p:tav>
                                        <p:tav tm="100000">
                                          <p:val>
                                            <p:strVal val="#ppt_y"/>
                                          </p:val>
                                        </p:tav>
                                      </p:tavLst>
                                    </p:anim>
                                  </p:childTnLst>
                                </p:cTn>
                              </p:par>
                            </p:childTnLst>
                          </p:cTn>
                        </p:par>
                        <p:par>
                          <p:cTn id="124" fill="hold">
                            <p:stCondLst>
                              <p:cond delay="12000"/>
                            </p:stCondLst>
                            <p:childTnLst>
                              <p:par>
                                <p:cTn id="125" presetID="2" presetClass="entr" presetSubtype="2" fill="hold" grpId="0" nodeType="afterEffect">
                                  <p:stCondLst>
                                    <p:cond delay="0"/>
                                  </p:stCondLst>
                                  <p:childTnLst>
                                    <p:set>
                                      <p:cBhvr>
                                        <p:cTn id="126" dur="1" fill="hold">
                                          <p:stCondLst>
                                            <p:cond delay="0"/>
                                          </p:stCondLst>
                                        </p:cTn>
                                        <p:tgtEl>
                                          <p:spTgt spid="779302"/>
                                        </p:tgtEl>
                                        <p:attrNameLst>
                                          <p:attrName>style.visibility</p:attrName>
                                        </p:attrNameLst>
                                      </p:cBhvr>
                                      <p:to>
                                        <p:strVal val="visible"/>
                                      </p:to>
                                    </p:set>
                                    <p:anim calcmode="lin" valueType="num">
                                      <p:cBhvr additive="base">
                                        <p:cTn id="127" dur="500" fill="hold"/>
                                        <p:tgtEl>
                                          <p:spTgt spid="779302"/>
                                        </p:tgtEl>
                                        <p:attrNameLst>
                                          <p:attrName>ppt_x</p:attrName>
                                        </p:attrNameLst>
                                      </p:cBhvr>
                                      <p:tavLst>
                                        <p:tav tm="0">
                                          <p:val>
                                            <p:strVal val="1+#ppt_w/2"/>
                                          </p:val>
                                        </p:tav>
                                        <p:tav tm="100000">
                                          <p:val>
                                            <p:strVal val="#ppt_x"/>
                                          </p:val>
                                        </p:tav>
                                      </p:tavLst>
                                    </p:anim>
                                    <p:anim calcmode="lin" valueType="num">
                                      <p:cBhvr additive="base">
                                        <p:cTn id="128" dur="500" fill="hold"/>
                                        <p:tgtEl>
                                          <p:spTgt spid="779302"/>
                                        </p:tgtEl>
                                        <p:attrNameLst>
                                          <p:attrName>ppt_y</p:attrName>
                                        </p:attrNameLst>
                                      </p:cBhvr>
                                      <p:tavLst>
                                        <p:tav tm="0">
                                          <p:val>
                                            <p:strVal val="#ppt_y"/>
                                          </p:val>
                                        </p:tav>
                                        <p:tav tm="100000">
                                          <p:val>
                                            <p:strVal val="#ppt_y"/>
                                          </p:val>
                                        </p:tav>
                                      </p:tavLst>
                                    </p:anim>
                                  </p:childTnLst>
                                </p:cTn>
                              </p:par>
                            </p:childTnLst>
                          </p:cTn>
                        </p:par>
                        <p:par>
                          <p:cTn id="129" fill="hold">
                            <p:stCondLst>
                              <p:cond delay="12500"/>
                            </p:stCondLst>
                            <p:childTnLst>
                              <p:par>
                                <p:cTn id="130" presetID="2" presetClass="entr" presetSubtype="2" fill="hold" grpId="0" nodeType="afterEffect">
                                  <p:stCondLst>
                                    <p:cond delay="0"/>
                                  </p:stCondLst>
                                  <p:childTnLst>
                                    <p:set>
                                      <p:cBhvr>
                                        <p:cTn id="131" dur="1" fill="hold">
                                          <p:stCondLst>
                                            <p:cond delay="0"/>
                                          </p:stCondLst>
                                        </p:cTn>
                                        <p:tgtEl>
                                          <p:spTgt spid="779303"/>
                                        </p:tgtEl>
                                        <p:attrNameLst>
                                          <p:attrName>style.visibility</p:attrName>
                                        </p:attrNameLst>
                                      </p:cBhvr>
                                      <p:to>
                                        <p:strVal val="visible"/>
                                      </p:to>
                                    </p:set>
                                    <p:anim calcmode="lin" valueType="num">
                                      <p:cBhvr additive="base">
                                        <p:cTn id="132" dur="500" fill="hold"/>
                                        <p:tgtEl>
                                          <p:spTgt spid="779303"/>
                                        </p:tgtEl>
                                        <p:attrNameLst>
                                          <p:attrName>ppt_x</p:attrName>
                                        </p:attrNameLst>
                                      </p:cBhvr>
                                      <p:tavLst>
                                        <p:tav tm="0">
                                          <p:val>
                                            <p:strVal val="1+#ppt_w/2"/>
                                          </p:val>
                                        </p:tav>
                                        <p:tav tm="100000">
                                          <p:val>
                                            <p:strVal val="#ppt_x"/>
                                          </p:val>
                                        </p:tav>
                                      </p:tavLst>
                                    </p:anim>
                                    <p:anim calcmode="lin" valueType="num">
                                      <p:cBhvr additive="base">
                                        <p:cTn id="133" dur="500" fill="hold"/>
                                        <p:tgtEl>
                                          <p:spTgt spid="779303"/>
                                        </p:tgtEl>
                                        <p:attrNameLst>
                                          <p:attrName>ppt_y</p:attrName>
                                        </p:attrNameLst>
                                      </p:cBhvr>
                                      <p:tavLst>
                                        <p:tav tm="0">
                                          <p:val>
                                            <p:strVal val="#ppt_y"/>
                                          </p:val>
                                        </p:tav>
                                        <p:tav tm="100000">
                                          <p:val>
                                            <p:strVal val="#ppt_y"/>
                                          </p:val>
                                        </p:tav>
                                      </p:tavLst>
                                    </p:anim>
                                  </p:childTnLst>
                                </p:cTn>
                              </p:par>
                            </p:childTnLst>
                          </p:cTn>
                        </p:par>
                        <p:par>
                          <p:cTn id="134" fill="hold">
                            <p:stCondLst>
                              <p:cond delay="13000"/>
                            </p:stCondLst>
                            <p:childTnLst>
                              <p:par>
                                <p:cTn id="135" presetID="2" presetClass="entr" presetSubtype="8" fill="hold" grpId="0" nodeType="afterEffect">
                                  <p:stCondLst>
                                    <p:cond delay="0"/>
                                  </p:stCondLst>
                                  <p:childTnLst>
                                    <p:set>
                                      <p:cBhvr>
                                        <p:cTn id="136" dur="1" fill="hold">
                                          <p:stCondLst>
                                            <p:cond delay="0"/>
                                          </p:stCondLst>
                                        </p:cTn>
                                        <p:tgtEl>
                                          <p:spTgt spid="779304"/>
                                        </p:tgtEl>
                                        <p:attrNameLst>
                                          <p:attrName>style.visibility</p:attrName>
                                        </p:attrNameLst>
                                      </p:cBhvr>
                                      <p:to>
                                        <p:strVal val="visible"/>
                                      </p:to>
                                    </p:set>
                                    <p:anim calcmode="lin" valueType="num">
                                      <p:cBhvr additive="base">
                                        <p:cTn id="137" dur="500" fill="hold"/>
                                        <p:tgtEl>
                                          <p:spTgt spid="779304"/>
                                        </p:tgtEl>
                                        <p:attrNameLst>
                                          <p:attrName>ppt_x</p:attrName>
                                        </p:attrNameLst>
                                      </p:cBhvr>
                                      <p:tavLst>
                                        <p:tav tm="0">
                                          <p:val>
                                            <p:strVal val="0-#ppt_w/2"/>
                                          </p:val>
                                        </p:tav>
                                        <p:tav tm="100000">
                                          <p:val>
                                            <p:strVal val="#ppt_x"/>
                                          </p:val>
                                        </p:tav>
                                      </p:tavLst>
                                    </p:anim>
                                    <p:anim calcmode="lin" valueType="num">
                                      <p:cBhvr additive="base">
                                        <p:cTn id="138" dur="500" fill="hold"/>
                                        <p:tgtEl>
                                          <p:spTgt spid="779304"/>
                                        </p:tgtEl>
                                        <p:attrNameLst>
                                          <p:attrName>ppt_y</p:attrName>
                                        </p:attrNameLst>
                                      </p:cBhvr>
                                      <p:tavLst>
                                        <p:tav tm="0">
                                          <p:val>
                                            <p:strVal val="#ppt_y"/>
                                          </p:val>
                                        </p:tav>
                                        <p:tav tm="100000">
                                          <p:val>
                                            <p:strVal val="#ppt_y"/>
                                          </p:val>
                                        </p:tav>
                                      </p:tavLst>
                                    </p:anim>
                                  </p:childTnLst>
                                </p:cTn>
                              </p:par>
                            </p:childTnLst>
                          </p:cTn>
                        </p:par>
                        <p:par>
                          <p:cTn id="139" fill="hold">
                            <p:stCondLst>
                              <p:cond delay="13500"/>
                            </p:stCondLst>
                            <p:childTnLst>
                              <p:par>
                                <p:cTn id="140" presetID="2" presetClass="entr" presetSubtype="8" fill="hold" grpId="0" nodeType="afterEffect">
                                  <p:stCondLst>
                                    <p:cond delay="0"/>
                                  </p:stCondLst>
                                  <p:childTnLst>
                                    <p:set>
                                      <p:cBhvr>
                                        <p:cTn id="141" dur="1" fill="hold">
                                          <p:stCondLst>
                                            <p:cond delay="0"/>
                                          </p:stCondLst>
                                        </p:cTn>
                                        <p:tgtEl>
                                          <p:spTgt spid="779284"/>
                                        </p:tgtEl>
                                        <p:attrNameLst>
                                          <p:attrName>style.visibility</p:attrName>
                                        </p:attrNameLst>
                                      </p:cBhvr>
                                      <p:to>
                                        <p:strVal val="visible"/>
                                      </p:to>
                                    </p:set>
                                    <p:anim calcmode="lin" valueType="num">
                                      <p:cBhvr additive="base">
                                        <p:cTn id="142" dur="500" fill="hold"/>
                                        <p:tgtEl>
                                          <p:spTgt spid="779284"/>
                                        </p:tgtEl>
                                        <p:attrNameLst>
                                          <p:attrName>ppt_x</p:attrName>
                                        </p:attrNameLst>
                                      </p:cBhvr>
                                      <p:tavLst>
                                        <p:tav tm="0">
                                          <p:val>
                                            <p:strVal val="0-#ppt_w/2"/>
                                          </p:val>
                                        </p:tav>
                                        <p:tav tm="100000">
                                          <p:val>
                                            <p:strVal val="#ppt_x"/>
                                          </p:val>
                                        </p:tav>
                                      </p:tavLst>
                                    </p:anim>
                                    <p:anim calcmode="lin" valueType="num">
                                      <p:cBhvr additive="base">
                                        <p:cTn id="143" dur="500" fill="hold"/>
                                        <p:tgtEl>
                                          <p:spTgt spid="779284"/>
                                        </p:tgtEl>
                                        <p:attrNameLst>
                                          <p:attrName>ppt_y</p:attrName>
                                        </p:attrNameLst>
                                      </p:cBhvr>
                                      <p:tavLst>
                                        <p:tav tm="0">
                                          <p:val>
                                            <p:strVal val="#ppt_y"/>
                                          </p:val>
                                        </p:tav>
                                        <p:tav tm="100000">
                                          <p:val>
                                            <p:strVal val="#ppt_y"/>
                                          </p:val>
                                        </p:tav>
                                      </p:tavLst>
                                    </p:anim>
                                  </p:childTnLst>
                                </p:cTn>
                              </p:par>
                            </p:childTnLst>
                          </p:cTn>
                        </p:par>
                        <p:par>
                          <p:cTn id="144" fill="hold">
                            <p:stCondLst>
                              <p:cond delay="14000"/>
                            </p:stCondLst>
                            <p:childTnLst>
                              <p:par>
                                <p:cTn id="145" presetID="2" presetClass="entr" presetSubtype="8" fill="hold" grpId="0" nodeType="afterEffect">
                                  <p:stCondLst>
                                    <p:cond delay="0"/>
                                  </p:stCondLst>
                                  <p:childTnLst>
                                    <p:set>
                                      <p:cBhvr>
                                        <p:cTn id="146" dur="1" fill="hold">
                                          <p:stCondLst>
                                            <p:cond delay="0"/>
                                          </p:stCondLst>
                                        </p:cTn>
                                        <p:tgtEl>
                                          <p:spTgt spid="779283"/>
                                        </p:tgtEl>
                                        <p:attrNameLst>
                                          <p:attrName>style.visibility</p:attrName>
                                        </p:attrNameLst>
                                      </p:cBhvr>
                                      <p:to>
                                        <p:strVal val="visible"/>
                                      </p:to>
                                    </p:set>
                                    <p:anim calcmode="lin" valueType="num">
                                      <p:cBhvr additive="base">
                                        <p:cTn id="147" dur="500" fill="hold"/>
                                        <p:tgtEl>
                                          <p:spTgt spid="779283"/>
                                        </p:tgtEl>
                                        <p:attrNameLst>
                                          <p:attrName>ppt_x</p:attrName>
                                        </p:attrNameLst>
                                      </p:cBhvr>
                                      <p:tavLst>
                                        <p:tav tm="0">
                                          <p:val>
                                            <p:strVal val="0-#ppt_w/2"/>
                                          </p:val>
                                        </p:tav>
                                        <p:tav tm="100000">
                                          <p:val>
                                            <p:strVal val="#ppt_x"/>
                                          </p:val>
                                        </p:tav>
                                      </p:tavLst>
                                    </p:anim>
                                    <p:anim calcmode="lin" valueType="num">
                                      <p:cBhvr additive="base">
                                        <p:cTn id="148" dur="500" fill="hold"/>
                                        <p:tgtEl>
                                          <p:spTgt spid="779283"/>
                                        </p:tgtEl>
                                        <p:attrNameLst>
                                          <p:attrName>ppt_y</p:attrName>
                                        </p:attrNameLst>
                                      </p:cBhvr>
                                      <p:tavLst>
                                        <p:tav tm="0">
                                          <p:val>
                                            <p:strVal val="#ppt_y"/>
                                          </p:val>
                                        </p:tav>
                                        <p:tav tm="100000">
                                          <p:val>
                                            <p:strVal val="#ppt_y"/>
                                          </p:val>
                                        </p:tav>
                                      </p:tavLst>
                                    </p:anim>
                                  </p:childTnLst>
                                </p:cTn>
                              </p:par>
                            </p:childTnLst>
                          </p:cTn>
                        </p:par>
                        <p:par>
                          <p:cTn id="149" fill="hold">
                            <p:stCondLst>
                              <p:cond delay="14500"/>
                            </p:stCondLst>
                            <p:childTnLst>
                              <p:par>
                                <p:cTn id="150" presetID="2" presetClass="entr" presetSubtype="8" fill="hold" grpId="0" nodeType="afterEffect">
                                  <p:stCondLst>
                                    <p:cond delay="0"/>
                                  </p:stCondLst>
                                  <p:childTnLst>
                                    <p:set>
                                      <p:cBhvr>
                                        <p:cTn id="151" dur="1" fill="hold">
                                          <p:stCondLst>
                                            <p:cond delay="0"/>
                                          </p:stCondLst>
                                        </p:cTn>
                                        <p:tgtEl>
                                          <p:spTgt spid="779296"/>
                                        </p:tgtEl>
                                        <p:attrNameLst>
                                          <p:attrName>style.visibility</p:attrName>
                                        </p:attrNameLst>
                                      </p:cBhvr>
                                      <p:to>
                                        <p:strVal val="visible"/>
                                      </p:to>
                                    </p:set>
                                    <p:anim calcmode="lin" valueType="num">
                                      <p:cBhvr additive="base">
                                        <p:cTn id="152" dur="500" fill="hold"/>
                                        <p:tgtEl>
                                          <p:spTgt spid="779296"/>
                                        </p:tgtEl>
                                        <p:attrNameLst>
                                          <p:attrName>ppt_x</p:attrName>
                                        </p:attrNameLst>
                                      </p:cBhvr>
                                      <p:tavLst>
                                        <p:tav tm="0">
                                          <p:val>
                                            <p:strVal val="0-#ppt_w/2"/>
                                          </p:val>
                                        </p:tav>
                                        <p:tav tm="100000">
                                          <p:val>
                                            <p:strVal val="#ppt_x"/>
                                          </p:val>
                                        </p:tav>
                                      </p:tavLst>
                                    </p:anim>
                                    <p:anim calcmode="lin" valueType="num">
                                      <p:cBhvr additive="base">
                                        <p:cTn id="153" dur="500" fill="hold"/>
                                        <p:tgtEl>
                                          <p:spTgt spid="779296"/>
                                        </p:tgtEl>
                                        <p:attrNameLst>
                                          <p:attrName>ppt_y</p:attrName>
                                        </p:attrNameLst>
                                      </p:cBhvr>
                                      <p:tavLst>
                                        <p:tav tm="0">
                                          <p:val>
                                            <p:strVal val="#ppt_y"/>
                                          </p:val>
                                        </p:tav>
                                        <p:tav tm="100000">
                                          <p:val>
                                            <p:strVal val="#ppt_y"/>
                                          </p:val>
                                        </p:tav>
                                      </p:tavLst>
                                    </p:anim>
                                  </p:childTnLst>
                                </p:cTn>
                              </p:par>
                            </p:childTnLst>
                          </p:cTn>
                        </p:par>
                        <p:par>
                          <p:cTn id="154" fill="hold">
                            <p:stCondLst>
                              <p:cond delay="15000"/>
                            </p:stCondLst>
                            <p:childTnLst>
                              <p:par>
                                <p:cTn id="155" presetID="2" presetClass="entr" presetSubtype="8" fill="hold" grpId="0" nodeType="afterEffect">
                                  <p:stCondLst>
                                    <p:cond delay="0"/>
                                  </p:stCondLst>
                                  <p:childTnLst>
                                    <p:set>
                                      <p:cBhvr>
                                        <p:cTn id="156" dur="1" fill="hold">
                                          <p:stCondLst>
                                            <p:cond delay="0"/>
                                          </p:stCondLst>
                                        </p:cTn>
                                        <p:tgtEl>
                                          <p:spTgt spid="779286"/>
                                        </p:tgtEl>
                                        <p:attrNameLst>
                                          <p:attrName>style.visibility</p:attrName>
                                        </p:attrNameLst>
                                      </p:cBhvr>
                                      <p:to>
                                        <p:strVal val="visible"/>
                                      </p:to>
                                    </p:set>
                                    <p:anim calcmode="lin" valueType="num">
                                      <p:cBhvr additive="base">
                                        <p:cTn id="157" dur="500" fill="hold"/>
                                        <p:tgtEl>
                                          <p:spTgt spid="779286"/>
                                        </p:tgtEl>
                                        <p:attrNameLst>
                                          <p:attrName>ppt_x</p:attrName>
                                        </p:attrNameLst>
                                      </p:cBhvr>
                                      <p:tavLst>
                                        <p:tav tm="0">
                                          <p:val>
                                            <p:strVal val="0-#ppt_w/2"/>
                                          </p:val>
                                        </p:tav>
                                        <p:tav tm="100000">
                                          <p:val>
                                            <p:strVal val="#ppt_x"/>
                                          </p:val>
                                        </p:tav>
                                      </p:tavLst>
                                    </p:anim>
                                    <p:anim calcmode="lin" valueType="num">
                                      <p:cBhvr additive="base">
                                        <p:cTn id="158" dur="500" fill="hold"/>
                                        <p:tgtEl>
                                          <p:spTgt spid="779286"/>
                                        </p:tgtEl>
                                        <p:attrNameLst>
                                          <p:attrName>ppt_y</p:attrName>
                                        </p:attrNameLst>
                                      </p:cBhvr>
                                      <p:tavLst>
                                        <p:tav tm="0">
                                          <p:val>
                                            <p:strVal val="#ppt_y"/>
                                          </p:val>
                                        </p:tav>
                                        <p:tav tm="100000">
                                          <p:val>
                                            <p:strVal val="#ppt_y"/>
                                          </p:val>
                                        </p:tav>
                                      </p:tavLst>
                                    </p:anim>
                                  </p:childTnLst>
                                </p:cTn>
                              </p:par>
                            </p:childTnLst>
                          </p:cTn>
                        </p:par>
                        <p:par>
                          <p:cTn id="159" fill="hold">
                            <p:stCondLst>
                              <p:cond delay="15500"/>
                            </p:stCondLst>
                            <p:childTnLst>
                              <p:par>
                                <p:cTn id="160" presetID="2" presetClass="entr" presetSubtype="8" fill="hold" grpId="0" nodeType="afterEffect">
                                  <p:stCondLst>
                                    <p:cond delay="0"/>
                                  </p:stCondLst>
                                  <p:childTnLst>
                                    <p:set>
                                      <p:cBhvr>
                                        <p:cTn id="161" dur="1" fill="hold">
                                          <p:stCondLst>
                                            <p:cond delay="0"/>
                                          </p:stCondLst>
                                        </p:cTn>
                                        <p:tgtEl>
                                          <p:spTgt spid="779285"/>
                                        </p:tgtEl>
                                        <p:attrNameLst>
                                          <p:attrName>style.visibility</p:attrName>
                                        </p:attrNameLst>
                                      </p:cBhvr>
                                      <p:to>
                                        <p:strVal val="visible"/>
                                      </p:to>
                                    </p:set>
                                    <p:anim calcmode="lin" valueType="num">
                                      <p:cBhvr additive="base">
                                        <p:cTn id="162" dur="500" fill="hold"/>
                                        <p:tgtEl>
                                          <p:spTgt spid="779285"/>
                                        </p:tgtEl>
                                        <p:attrNameLst>
                                          <p:attrName>ppt_x</p:attrName>
                                        </p:attrNameLst>
                                      </p:cBhvr>
                                      <p:tavLst>
                                        <p:tav tm="0">
                                          <p:val>
                                            <p:strVal val="0-#ppt_w/2"/>
                                          </p:val>
                                        </p:tav>
                                        <p:tav tm="100000">
                                          <p:val>
                                            <p:strVal val="#ppt_x"/>
                                          </p:val>
                                        </p:tav>
                                      </p:tavLst>
                                    </p:anim>
                                    <p:anim calcmode="lin" valueType="num">
                                      <p:cBhvr additive="base">
                                        <p:cTn id="163" dur="500" fill="hold"/>
                                        <p:tgtEl>
                                          <p:spTgt spid="779285"/>
                                        </p:tgtEl>
                                        <p:attrNameLst>
                                          <p:attrName>ppt_y</p:attrName>
                                        </p:attrNameLst>
                                      </p:cBhvr>
                                      <p:tavLst>
                                        <p:tav tm="0">
                                          <p:val>
                                            <p:strVal val="#ppt_y"/>
                                          </p:val>
                                        </p:tav>
                                        <p:tav tm="100000">
                                          <p:val>
                                            <p:strVal val="#ppt_y"/>
                                          </p:val>
                                        </p:tav>
                                      </p:tavLst>
                                    </p:anim>
                                  </p:childTnLst>
                                </p:cTn>
                              </p:par>
                            </p:childTnLst>
                          </p:cTn>
                        </p:par>
                        <p:par>
                          <p:cTn id="164" fill="hold">
                            <p:stCondLst>
                              <p:cond delay="16000"/>
                            </p:stCondLst>
                            <p:childTnLst>
                              <p:par>
                                <p:cTn id="165" presetID="2" presetClass="entr" presetSubtype="8" fill="hold" grpId="0" nodeType="afterEffect">
                                  <p:stCondLst>
                                    <p:cond delay="0"/>
                                  </p:stCondLst>
                                  <p:childTnLst>
                                    <p:set>
                                      <p:cBhvr>
                                        <p:cTn id="166" dur="1" fill="hold">
                                          <p:stCondLst>
                                            <p:cond delay="0"/>
                                          </p:stCondLst>
                                        </p:cTn>
                                        <p:tgtEl>
                                          <p:spTgt spid="779295"/>
                                        </p:tgtEl>
                                        <p:attrNameLst>
                                          <p:attrName>style.visibility</p:attrName>
                                        </p:attrNameLst>
                                      </p:cBhvr>
                                      <p:to>
                                        <p:strVal val="visible"/>
                                      </p:to>
                                    </p:set>
                                    <p:anim calcmode="lin" valueType="num">
                                      <p:cBhvr additive="base">
                                        <p:cTn id="167" dur="500" fill="hold"/>
                                        <p:tgtEl>
                                          <p:spTgt spid="779295"/>
                                        </p:tgtEl>
                                        <p:attrNameLst>
                                          <p:attrName>ppt_x</p:attrName>
                                        </p:attrNameLst>
                                      </p:cBhvr>
                                      <p:tavLst>
                                        <p:tav tm="0">
                                          <p:val>
                                            <p:strVal val="0-#ppt_w/2"/>
                                          </p:val>
                                        </p:tav>
                                        <p:tav tm="100000">
                                          <p:val>
                                            <p:strVal val="#ppt_x"/>
                                          </p:val>
                                        </p:tav>
                                      </p:tavLst>
                                    </p:anim>
                                    <p:anim calcmode="lin" valueType="num">
                                      <p:cBhvr additive="base">
                                        <p:cTn id="168" dur="500" fill="hold"/>
                                        <p:tgtEl>
                                          <p:spTgt spid="779295"/>
                                        </p:tgtEl>
                                        <p:attrNameLst>
                                          <p:attrName>ppt_y</p:attrName>
                                        </p:attrNameLst>
                                      </p:cBhvr>
                                      <p:tavLst>
                                        <p:tav tm="0">
                                          <p:val>
                                            <p:strVal val="#ppt_y"/>
                                          </p:val>
                                        </p:tav>
                                        <p:tav tm="100000">
                                          <p:val>
                                            <p:strVal val="#ppt_y"/>
                                          </p:val>
                                        </p:tav>
                                      </p:tavLst>
                                    </p:anim>
                                  </p:childTnLst>
                                </p:cTn>
                              </p:par>
                            </p:childTnLst>
                          </p:cTn>
                        </p:par>
                        <p:par>
                          <p:cTn id="169" fill="hold">
                            <p:stCondLst>
                              <p:cond delay="16500"/>
                            </p:stCondLst>
                            <p:childTnLst>
                              <p:par>
                                <p:cTn id="170" presetID="2" presetClass="entr" presetSubtype="8" fill="hold" grpId="0" nodeType="afterEffect">
                                  <p:stCondLst>
                                    <p:cond delay="0"/>
                                  </p:stCondLst>
                                  <p:childTnLst>
                                    <p:set>
                                      <p:cBhvr>
                                        <p:cTn id="171" dur="1" fill="hold">
                                          <p:stCondLst>
                                            <p:cond delay="0"/>
                                          </p:stCondLst>
                                        </p:cTn>
                                        <p:tgtEl>
                                          <p:spTgt spid="779288"/>
                                        </p:tgtEl>
                                        <p:attrNameLst>
                                          <p:attrName>style.visibility</p:attrName>
                                        </p:attrNameLst>
                                      </p:cBhvr>
                                      <p:to>
                                        <p:strVal val="visible"/>
                                      </p:to>
                                    </p:set>
                                    <p:anim calcmode="lin" valueType="num">
                                      <p:cBhvr additive="base">
                                        <p:cTn id="172" dur="500" fill="hold"/>
                                        <p:tgtEl>
                                          <p:spTgt spid="779288"/>
                                        </p:tgtEl>
                                        <p:attrNameLst>
                                          <p:attrName>ppt_x</p:attrName>
                                        </p:attrNameLst>
                                      </p:cBhvr>
                                      <p:tavLst>
                                        <p:tav tm="0">
                                          <p:val>
                                            <p:strVal val="0-#ppt_w/2"/>
                                          </p:val>
                                        </p:tav>
                                        <p:tav tm="100000">
                                          <p:val>
                                            <p:strVal val="#ppt_x"/>
                                          </p:val>
                                        </p:tav>
                                      </p:tavLst>
                                    </p:anim>
                                    <p:anim calcmode="lin" valueType="num">
                                      <p:cBhvr additive="base">
                                        <p:cTn id="173" dur="500" fill="hold"/>
                                        <p:tgtEl>
                                          <p:spTgt spid="779288"/>
                                        </p:tgtEl>
                                        <p:attrNameLst>
                                          <p:attrName>ppt_y</p:attrName>
                                        </p:attrNameLst>
                                      </p:cBhvr>
                                      <p:tavLst>
                                        <p:tav tm="0">
                                          <p:val>
                                            <p:strVal val="#ppt_y"/>
                                          </p:val>
                                        </p:tav>
                                        <p:tav tm="100000">
                                          <p:val>
                                            <p:strVal val="#ppt_y"/>
                                          </p:val>
                                        </p:tav>
                                      </p:tavLst>
                                    </p:anim>
                                  </p:childTnLst>
                                </p:cTn>
                              </p:par>
                            </p:childTnLst>
                          </p:cTn>
                        </p:par>
                        <p:par>
                          <p:cTn id="174" fill="hold">
                            <p:stCondLst>
                              <p:cond delay="17000"/>
                            </p:stCondLst>
                            <p:childTnLst>
                              <p:par>
                                <p:cTn id="175" presetID="2" presetClass="entr" presetSubtype="8" fill="hold" grpId="0" nodeType="afterEffect">
                                  <p:stCondLst>
                                    <p:cond delay="0"/>
                                  </p:stCondLst>
                                  <p:childTnLst>
                                    <p:set>
                                      <p:cBhvr>
                                        <p:cTn id="176" dur="1" fill="hold">
                                          <p:stCondLst>
                                            <p:cond delay="0"/>
                                          </p:stCondLst>
                                        </p:cTn>
                                        <p:tgtEl>
                                          <p:spTgt spid="779287"/>
                                        </p:tgtEl>
                                        <p:attrNameLst>
                                          <p:attrName>style.visibility</p:attrName>
                                        </p:attrNameLst>
                                      </p:cBhvr>
                                      <p:to>
                                        <p:strVal val="visible"/>
                                      </p:to>
                                    </p:set>
                                    <p:anim calcmode="lin" valueType="num">
                                      <p:cBhvr additive="base">
                                        <p:cTn id="177" dur="500" fill="hold"/>
                                        <p:tgtEl>
                                          <p:spTgt spid="779287"/>
                                        </p:tgtEl>
                                        <p:attrNameLst>
                                          <p:attrName>ppt_x</p:attrName>
                                        </p:attrNameLst>
                                      </p:cBhvr>
                                      <p:tavLst>
                                        <p:tav tm="0">
                                          <p:val>
                                            <p:strVal val="0-#ppt_w/2"/>
                                          </p:val>
                                        </p:tav>
                                        <p:tav tm="100000">
                                          <p:val>
                                            <p:strVal val="#ppt_x"/>
                                          </p:val>
                                        </p:tav>
                                      </p:tavLst>
                                    </p:anim>
                                    <p:anim calcmode="lin" valueType="num">
                                      <p:cBhvr additive="base">
                                        <p:cTn id="178" dur="500" fill="hold"/>
                                        <p:tgtEl>
                                          <p:spTgt spid="779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9" grpId="0" animBg="1" autoUpdateAnimBg="0"/>
      <p:bldP spid="779270" grpId="0" autoUpdateAnimBg="0"/>
      <p:bldP spid="779271" grpId="0" animBg="1" autoUpdateAnimBg="0"/>
      <p:bldP spid="779272" grpId="0" autoUpdateAnimBg="0"/>
      <p:bldP spid="779273" grpId="0" animBg="1" autoUpdateAnimBg="0"/>
      <p:bldP spid="779274" grpId="0" autoUpdateAnimBg="0"/>
      <p:bldP spid="779275" grpId="0" animBg="1" autoUpdateAnimBg="0"/>
      <p:bldP spid="779276" grpId="0" autoUpdateAnimBg="0"/>
      <p:bldP spid="779277" grpId="0" animBg="1" autoUpdateAnimBg="0"/>
      <p:bldP spid="779278" grpId="0" animBg="1" autoUpdateAnimBg="0"/>
      <p:bldP spid="779279" grpId="0" autoUpdateAnimBg="0"/>
      <p:bldP spid="779280" grpId="0" autoUpdateAnimBg="0"/>
      <p:bldP spid="779281" grpId="0" animBg="1" autoUpdateAnimBg="0"/>
      <p:bldP spid="779282" grpId="0" autoUpdateAnimBg="0"/>
      <p:bldP spid="779283" grpId="0" animBg="1" autoUpdateAnimBg="0"/>
      <p:bldP spid="779284" grpId="0" autoUpdateAnimBg="0"/>
      <p:bldP spid="779285" grpId="0" animBg="1" autoUpdateAnimBg="0"/>
      <p:bldP spid="779286" grpId="0" autoUpdateAnimBg="0"/>
      <p:bldP spid="779287" grpId="0" animBg="1" autoUpdateAnimBg="0"/>
      <p:bldP spid="779288" grpId="0" autoUpdateAnimBg="0"/>
      <p:bldP spid="779291" grpId="0" animBg="1"/>
      <p:bldP spid="779292" grpId="0" animBg="1"/>
      <p:bldP spid="779293" grpId="0" animBg="1"/>
      <p:bldP spid="779294" grpId="0" animBg="1"/>
      <p:bldP spid="779295" grpId="0" animBg="1"/>
      <p:bldP spid="779296" grpId="0" animBg="1"/>
      <p:bldP spid="779297" grpId="0" animBg="1"/>
      <p:bldP spid="779298" grpId="0" animBg="1"/>
      <p:bldP spid="779299" grpId="0" animBg="1"/>
      <p:bldP spid="779300" grpId="0" animBg="1"/>
      <p:bldP spid="779301" grpId="0" animBg="1"/>
      <p:bldP spid="779302" grpId="0" animBg="1"/>
      <p:bldP spid="779303" grpId="0" animBg="1"/>
      <p:bldP spid="779304" grpId="0" animBg="1"/>
      <p:bldP spid="7793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HIGHLIGHTS/GOALS</a:t>
            </a:r>
          </a:p>
        </p:txBody>
      </p:sp>
      <p:sp>
        <p:nvSpPr>
          <p:cNvPr id="43011" name="Rectangle 3"/>
          <p:cNvSpPr>
            <a:spLocks noGrp="1" noChangeArrowheads="1"/>
          </p:cNvSpPr>
          <p:nvPr>
            <p:ph type="body" idx="4294967295"/>
          </p:nvPr>
        </p:nvSpPr>
        <p:spPr>
          <a:noFill/>
        </p:spPr>
        <p:txBody>
          <a:bodyPr/>
          <a:lstStyle/>
          <a:p>
            <a:pPr>
              <a:lnSpc>
                <a:spcPct val="80000"/>
              </a:lnSpc>
            </a:pPr>
            <a:r>
              <a:rPr lang="en-US" sz="2000" smtClean="0">
                <a:effectLst/>
                <a:latin typeface="Tahoma" pitchFamily="34" charset="0"/>
              </a:rPr>
              <a:t>Finance department:</a:t>
            </a:r>
            <a:r>
              <a:rPr lang="en-US" sz="1600" smtClean="0">
                <a:effectLst/>
                <a:latin typeface="Tahoma" pitchFamily="34" charset="0"/>
              </a:rPr>
              <a:t> </a:t>
            </a:r>
          </a:p>
          <a:p>
            <a:pPr lvl="1">
              <a:lnSpc>
                <a:spcPct val="80000"/>
              </a:lnSpc>
            </a:pPr>
            <a:r>
              <a:rPr lang="en-US" sz="1700" smtClean="0">
                <a:effectLst/>
                <a:latin typeface="Tahoma" pitchFamily="34" charset="0"/>
              </a:rPr>
              <a:t>Received GFOA Certificate of Achievement for Excellence in financial reporting for 12</a:t>
            </a:r>
            <a:r>
              <a:rPr lang="en-US" sz="1700" baseline="30000" smtClean="0">
                <a:effectLst/>
                <a:latin typeface="Tahoma" pitchFamily="34" charset="0"/>
              </a:rPr>
              <a:t>th</a:t>
            </a:r>
            <a:r>
              <a:rPr lang="en-US" sz="1700" smtClean="0">
                <a:effectLst/>
                <a:latin typeface="Tahoma" pitchFamily="34" charset="0"/>
              </a:rPr>
              <a:t> consecutive year</a:t>
            </a:r>
          </a:p>
          <a:p>
            <a:pPr lvl="1">
              <a:lnSpc>
                <a:spcPct val="80000"/>
              </a:lnSpc>
            </a:pPr>
            <a:r>
              <a:rPr lang="en-US" sz="1700" smtClean="0">
                <a:effectLst/>
                <a:latin typeface="Tahoma" pitchFamily="34" charset="0"/>
              </a:rPr>
              <a:t>Continued reformatting budget document to improve financial reporting practices and public disclosure of financial information</a:t>
            </a:r>
          </a:p>
          <a:p>
            <a:pPr lvl="1">
              <a:lnSpc>
                <a:spcPct val="80000"/>
              </a:lnSpc>
            </a:pPr>
            <a:r>
              <a:rPr lang="en-US" sz="1700" smtClean="0">
                <a:effectLst/>
                <a:latin typeface="Tahoma" pitchFamily="34" charset="0"/>
              </a:rPr>
              <a:t>Received GFOA Distinguished Budget Presentation Award for 2nd time in Town’s history</a:t>
            </a:r>
          </a:p>
          <a:p>
            <a:pPr lvl="1">
              <a:lnSpc>
                <a:spcPct val="80000"/>
              </a:lnSpc>
            </a:pPr>
            <a:r>
              <a:rPr lang="en-US" sz="1700" smtClean="0">
                <a:effectLst/>
                <a:latin typeface="Tahoma" pitchFamily="34" charset="0"/>
              </a:rPr>
              <a:t>Received CSMFO Operating Budget Excellence Award for 1</a:t>
            </a:r>
            <a:r>
              <a:rPr lang="en-US" sz="1700" baseline="30000" smtClean="0">
                <a:effectLst/>
                <a:latin typeface="Tahoma" pitchFamily="34" charset="0"/>
              </a:rPr>
              <a:t>st</a:t>
            </a:r>
            <a:r>
              <a:rPr lang="en-US" sz="1700" smtClean="0">
                <a:effectLst/>
                <a:latin typeface="Tahoma" pitchFamily="34" charset="0"/>
              </a:rPr>
              <a:t> time</a:t>
            </a:r>
          </a:p>
          <a:p>
            <a:pPr lvl="1">
              <a:lnSpc>
                <a:spcPct val="80000"/>
              </a:lnSpc>
            </a:pPr>
            <a:r>
              <a:rPr lang="en-US" sz="1700" smtClean="0">
                <a:effectLst/>
                <a:latin typeface="Tahoma" pitchFamily="34" charset="0"/>
              </a:rPr>
              <a:t>Implemented new accounting standards</a:t>
            </a:r>
          </a:p>
          <a:p>
            <a:pPr lvl="1">
              <a:lnSpc>
                <a:spcPct val="80000"/>
              </a:lnSpc>
            </a:pPr>
            <a:r>
              <a:rPr lang="en-US" sz="1700" smtClean="0">
                <a:effectLst/>
                <a:latin typeface="Tahoma" pitchFamily="34" charset="0"/>
              </a:rPr>
              <a:t>Completed 2 Recognized Obligation Payment Schedules and 3 Meet and Confer processes with the State Dept. of Finance re. RDA dissolution activities</a:t>
            </a:r>
          </a:p>
          <a:p>
            <a:pPr lvl="1">
              <a:lnSpc>
                <a:spcPct val="80000"/>
              </a:lnSpc>
            </a:pPr>
            <a:r>
              <a:rPr lang="en-US" sz="1700" smtClean="0">
                <a:effectLst/>
                <a:latin typeface="Tahoma" pitchFamily="34" charset="0"/>
              </a:rPr>
              <a:t>Continued to update user fees as part of Master Fee Resolution process and reformat Municipal Fee Schedule</a:t>
            </a:r>
          </a:p>
          <a:p>
            <a:pPr lvl="1">
              <a:lnSpc>
                <a:spcPct val="80000"/>
              </a:lnSpc>
            </a:pPr>
            <a:r>
              <a:rPr lang="en-US" sz="1700" smtClean="0">
                <a:effectLst/>
                <a:latin typeface="Tahoma" pitchFamily="34" charset="0"/>
              </a:rPr>
              <a:t>Reformatting Treasurer’s Report</a:t>
            </a:r>
          </a:p>
          <a:p>
            <a:pPr lvl="1">
              <a:lnSpc>
                <a:spcPct val="80000"/>
              </a:lnSpc>
            </a:pPr>
            <a:r>
              <a:rPr lang="en-US" sz="1700" smtClean="0">
                <a:effectLst/>
                <a:latin typeface="Tahoma" pitchFamily="34" charset="0"/>
              </a:rPr>
              <a:t>Applied for APTUS&amp;C Investment Policy Certification Award</a:t>
            </a:r>
          </a:p>
          <a:p>
            <a:pPr lvl="1">
              <a:lnSpc>
                <a:spcPct val="80000"/>
              </a:lnSpc>
              <a:buFontTx/>
              <a:buNone/>
            </a:pPr>
            <a:r>
              <a:rPr lang="en-US" sz="1200" smtClean="0">
                <a:effectLst/>
                <a:latin typeface="Tahoma" pitchFamily="34" charset="0"/>
              </a:rPr>
              <a:t> </a:t>
            </a:r>
          </a:p>
        </p:txBody>
      </p:sp>
      <p:pic>
        <p:nvPicPr>
          <p:cNvPr id="43012"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HIGHLIGHTS/GOALS</a:t>
            </a:r>
          </a:p>
        </p:txBody>
      </p:sp>
      <p:sp>
        <p:nvSpPr>
          <p:cNvPr id="44035" name="Rectangle 3"/>
          <p:cNvSpPr>
            <a:spLocks noGrp="1" noChangeArrowheads="1"/>
          </p:cNvSpPr>
          <p:nvPr>
            <p:ph type="body" idx="4294967295"/>
          </p:nvPr>
        </p:nvSpPr>
        <p:spPr>
          <a:noFill/>
        </p:spPr>
        <p:txBody>
          <a:bodyPr/>
          <a:lstStyle/>
          <a:p>
            <a:pPr>
              <a:lnSpc>
                <a:spcPct val="90000"/>
              </a:lnSpc>
            </a:pPr>
            <a:r>
              <a:rPr lang="en-US" sz="2400" smtClean="0">
                <a:effectLst/>
                <a:latin typeface="Tahoma" pitchFamily="34" charset="0"/>
              </a:rPr>
              <a:t>Public Information</a:t>
            </a:r>
          </a:p>
          <a:p>
            <a:pPr lvl="1">
              <a:lnSpc>
                <a:spcPct val="90000"/>
              </a:lnSpc>
            </a:pPr>
            <a:r>
              <a:rPr lang="en-US" sz="2000" smtClean="0">
                <a:effectLst/>
                <a:latin typeface="Tahoma" pitchFamily="34" charset="0"/>
              </a:rPr>
              <a:t>Issued 2nd AV Foundation Annual Report</a:t>
            </a:r>
          </a:p>
          <a:p>
            <a:pPr lvl="1">
              <a:lnSpc>
                <a:spcPct val="90000"/>
              </a:lnSpc>
            </a:pPr>
            <a:r>
              <a:rPr lang="en-US" sz="2000" smtClean="0">
                <a:effectLst/>
                <a:latin typeface="Tahoma" pitchFamily="34" charset="0"/>
              </a:rPr>
              <a:t>Completed redesign and overhaul of website </a:t>
            </a:r>
          </a:p>
          <a:p>
            <a:pPr lvl="1">
              <a:lnSpc>
                <a:spcPct val="90000"/>
              </a:lnSpc>
            </a:pPr>
            <a:r>
              <a:rPr lang="en-US" sz="2000" smtClean="0">
                <a:effectLst/>
                <a:latin typeface="Tahoma" pitchFamily="34" charset="0"/>
              </a:rPr>
              <a:t>Grew social media outreach across all platforms by 15,095</a:t>
            </a:r>
          </a:p>
          <a:p>
            <a:pPr lvl="1">
              <a:lnSpc>
                <a:spcPct val="90000"/>
              </a:lnSpc>
            </a:pPr>
            <a:r>
              <a:rPr lang="en-US" sz="2000" smtClean="0">
                <a:effectLst/>
                <a:latin typeface="Tahoma" pitchFamily="34" charset="0"/>
              </a:rPr>
              <a:t>Expanded sponsorship development efforts</a:t>
            </a:r>
          </a:p>
          <a:p>
            <a:pPr lvl="1">
              <a:lnSpc>
                <a:spcPct val="90000"/>
              </a:lnSpc>
            </a:pPr>
            <a:r>
              <a:rPr lang="en-US" sz="2000" smtClean="0">
                <a:effectLst/>
                <a:latin typeface="Tahoma" pitchFamily="34" charset="0"/>
              </a:rPr>
              <a:t>Presented 29 public events and presented or assisted with 15 employee events</a:t>
            </a:r>
          </a:p>
          <a:p>
            <a:pPr lvl="1">
              <a:lnSpc>
                <a:spcPct val="90000"/>
              </a:lnSpc>
            </a:pPr>
            <a:r>
              <a:rPr lang="en-US" sz="2000" smtClean="0">
                <a:effectLst/>
                <a:latin typeface="Tahoma" pitchFamily="34" charset="0"/>
              </a:rPr>
              <a:t>SAVE campaign raised $73k plus in-kind donations of $38k</a:t>
            </a:r>
          </a:p>
          <a:p>
            <a:pPr lvl="1">
              <a:lnSpc>
                <a:spcPct val="90000"/>
              </a:lnSpc>
            </a:pPr>
            <a:r>
              <a:rPr lang="en-US" sz="2000" smtClean="0">
                <a:effectLst/>
                <a:latin typeface="Tahoma" pitchFamily="34" charset="0"/>
              </a:rPr>
              <a:t>Booked 21 local bands for Town events, supporting local business and talent</a:t>
            </a:r>
          </a:p>
          <a:p>
            <a:pPr lvl="1">
              <a:lnSpc>
                <a:spcPct val="90000"/>
              </a:lnSpc>
            </a:pPr>
            <a:r>
              <a:rPr lang="en-US" sz="2000" smtClean="0">
                <a:effectLst/>
                <a:latin typeface="Tahoma" pitchFamily="34" charset="0"/>
              </a:rPr>
              <a:t>Two clean up days – 650 volunteers, 66 tons of trash/recyclables, and 100 pizzas.</a:t>
            </a:r>
          </a:p>
        </p:txBody>
      </p:sp>
      <p:pic>
        <p:nvPicPr>
          <p:cNvPr id="44036"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HIGHLIGHTS/GOALS</a:t>
            </a:r>
          </a:p>
        </p:txBody>
      </p:sp>
      <p:sp>
        <p:nvSpPr>
          <p:cNvPr id="45059" name="Rectangle 3"/>
          <p:cNvSpPr>
            <a:spLocks noGrp="1" noChangeArrowheads="1"/>
          </p:cNvSpPr>
          <p:nvPr>
            <p:ph type="body" idx="4294967295"/>
          </p:nvPr>
        </p:nvSpPr>
        <p:spPr>
          <a:noFill/>
        </p:spPr>
        <p:txBody>
          <a:bodyPr/>
          <a:lstStyle/>
          <a:p>
            <a:pPr>
              <a:lnSpc>
                <a:spcPct val="90000"/>
              </a:lnSpc>
            </a:pPr>
            <a:r>
              <a:rPr lang="en-US" sz="2400" smtClean="0">
                <a:effectLst/>
                <a:latin typeface="Tahoma" pitchFamily="34" charset="0"/>
              </a:rPr>
              <a:t>Human Resources:</a:t>
            </a:r>
          </a:p>
          <a:p>
            <a:pPr lvl="1">
              <a:lnSpc>
                <a:spcPct val="90000"/>
              </a:lnSpc>
            </a:pPr>
            <a:r>
              <a:rPr lang="en-US" sz="2000" smtClean="0">
                <a:effectLst/>
                <a:latin typeface="Tahoma" pitchFamily="34" charset="0"/>
              </a:rPr>
              <a:t>Successfully negotiated costs savings in health care provider contracts </a:t>
            </a:r>
          </a:p>
          <a:p>
            <a:pPr lvl="1">
              <a:lnSpc>
                <a:spcPct val="90000"/>
              </a:lnSpc>
            </a:pPr>
            <a:r>
              <a:rPr lang="en-US" sz="2000" smtClean="0">
                <a:effectLst/>
                <a:latin typeface="Tahoma" pitchFamily="34" charset="0"/>
              </a:rPr>
              <a:t>Realigned employee benefits offerings providing enhanced services and cost savings for employees and the Town</a:t>
            </a:r>
          </a:p>
          <a:p>
            <a:pPr lvl="1">
              <a:lnSpc>
                <a:spcPct val="90000"/>
              </a:lnSpc>
            </a:pPr>
            <a:r>
              <a:rPr lang="en-US" sz="2000" smtClean="0">
                <a:effectLst/>
                <a:latin typeface="Tahoma" pitchFamily="34" charset="0"/>
              </a:rPr>
              <a:t>Develop master training calendar with comprehensive listing of training offered for Town staff </a:t>
            </a:r>
          </a:p>
          <a:p>
            <a:pPr lvl="1">
              <a:lnSpc>
                <a:spcPct val="90000"/>
              </a:lnSpc>
            </a:pPr>
            <a:r>
              <a:rPr lang="en-US" sz="2000" smtClean="0">
                <a:effectLst/>
                <a:latin typeface="Tahoma" pitchFamily="34" charset="0"/>
              </a:rPr>
              <a:t>Conducted extensive review of job descriptions and updated based upon core competencies</a:t>
            </a:r>
          </a:p>
          <a:p>
            <a:pPr lvl="1">
              <a:lnSpc>
                <a:spcPct val="90000"/>
              </a:lnSpc>
            </a:pPr>
            <a:r>
              <a:rPr lang="en-US" sz="2000" smtClean="0">
                <a:effectLst/>
                <a:latin typeface="Tahoma" pitchFamily="34" charset="0"/>
              </a:rPr>
              <a:t>Successfully reduced CJPIA cost by almost $750k through Risk Management efforts and managing workers comp. claims</a:t>
            </a:r>
          </a:p>
        </p:txBody>
      </p:sp>
      <p:pic>
        <p:nvPicPr>
          <p:cNvPr id="45060"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HIGHLIGHTS/GOALS</a:t>
            </a:r>
          </a:p>
        </p:txBody>
      </p:sp>
      <p:sp>
        <p:nvSpPr>
          <p:cNvPr id="46083" name="Rectangle 3"/>
          <p:cNvSpPr>
            <a:spLocks noGrp="1" noChangeArrowheads="1"/>
          </p:cNvSpPr>
          <p:nvPr>
            <p:ph type="body" idx="4294967295"/>
          </p:nvPr>
        </p:nvSpPr>
        <p:spPr>
          <a:noFill/>
        </p:spPr>
        <p:txBody>
          <a:bodyPr/>
          <a:lstStyle/>
          <a:p>
            <a:pPr>
              <a:lnSpc>
                <a:spcPct val="80000"/>
              </a:lnSpc>
            </a:pPr>
            <a:r>
              <a:rPr lang="en-US" sz="2000" smtClean="0">
                <a:effectLst/>
                <a:latin typeface="Tahoma" pitchFamily="34" charset="0"/>
              </a:rPr>
              <a:t>Public Safety</a:t>
            </a:r>
          </a:p>
          <a:p>
            <a:pPr lvl="1">
              <a:lnSpc>
                <a:spcPct val="80000"/>
              </a:lnSpc>
            </a:pPr>
            <a:r>
              <a:rPr lang="en-US" sz="2000" smtClean="0">
                <a:effectLst/>
                <a:latin typeface="Tahoma" pitchFamily="34" charset="0"/>
              </a:rPr>
              <a:t>Overall, crime reduced in 2014 by 5%</a:t>
            </a:r>
          </a:p>
          <a:p>
            <a:pPr lvl="1">
              <a:lnSpc>
                <a:spcPct val="80000"/>
              </a:lnSpc>
              <a:buFontTx/>
              <a:buNone/>
            </a:pPr>
            <a:r>
              <a:rPr lang="en-US" sz="2000" smtClean="0">
                <a:effectLst/>
                <a:latin typeface="Tahoma" pitchFamily="34" charset="0"/>
              </a:rPr>
              <a:t>(1% increase in part 1 crimes, 8% reduction in part 2 crimes)</a:t>
            </a:r>
          </a:p>
          <a:p>
            <a:pPr lvl="1">
              <a:lnSpc>
                <a:spcPct val="80000"/>
              </a:lnSpc>
            </a:pPr>
            <a:r>
              <a:rPr lang="en-US" sz="2000" smtClean="0">
                <a:effectLst/>
                <a:latin typeface="Tahoma" pitchFamily="34" charset="0"/>
              </a:rPr>
              <a:t>Operated multiple grant funded sobriety checkpoints</a:t>
            </a:r>
          </a:p>
          <a:p>
            <a:pPr lvl="1">
              <a:lnSpc>
                <a:spcPct val="80000"/>
              </a:lnSpc>
            </a:pPr>
            <a:r>
              <a:rPr lang="en-US" sz="2000" smtClean="0">
                <a:effectLst/>
                <a:latin typeface="Tahoma" pitchFamily="34" charset="0"/>
              </a:rPr>
              <a:t>Deputies recovered $697k in property </a:t>
            </a:r>
          </a:p>
          <a:p>
            <a:pPr lvl="1">
              <a:lnSpc>
                <a:spcPct val="80000"/>
              </a:lnSpc>
            </a:pPr>
            <a:r>
              <a:rPr lang="en-US" sz="2000" smtClean="0">
                <a:effectLst/>
                <a:latin typeface="Tahoma" pitchFamily="34" charset="0"/>
              </a:rPr>
              <a:t>COP volunteered 10,123 hours ($266k in cost savings)</a:t>
            </a:r>
          </a:p>
          <a:p>
            <a:pPr lvl="1">
              <a:lnSpc>
                <a:spcPct val="80000"/>
              </a:lnSpc>
            </a:pPr>
            <a:r>
              <a:rPr lang="en-US" sz="2000" smtClean="0">
                <a:effectLst/>
                <a:latin typeface="Tahoma" pitchFamily="34" charset="0"/>
              </a:rPr>
              <a:t>528 participants in Crime-Free multi-housing program</a:t>
            </a:r>
          </a:p>
          <a:p>
            <a:pPr lvl="1">
              <a:lnSpc>
                <a:spcPct val="80000"/>
              </a:lnSpc>
            </a:pPr>
            <a:r>
              <a:rPr lang="en-US" sz="2000" smtClean="0">
                <a:effectLst/>
                <a:latin typeface="Tahoma" pitchFamily="34" charset="0"/>
              </a:rPr>
              <a:t>Explorers volunteered 2,195 hours saving over $57.8k</a:t>
            </a:r>
          </a:p>
          <a:p>
            <a:pPr lvl="1">
              <a:lnSpc>
                <a:spcPct val="80000"/>
              </a:lnSpc>
            </a:pPr>
            <a:r>
              <a:rPr lang="en-US" sz="2000" smtClean="0">
                <a:effectLst/>
                <a:latin typeface="Tahoma" pitchFamily="34" charset="0"/>
              </a:rPr>
              <a:t>Reserve Deputies volunteered 2,016 hours saving over $271.5k</a:t>
            </a:r>
          </a:p>
          <a:p>
            <a:pPr lvl="1">
              <a:lnSpc>
                <a:spcPct val="80000"/>
              </a:lnSpc>
            </a:pPr>
            <a:endParaRPr lang="en-US" sz="2000" smtClean="0">
              <a:effectLst/>
              <a:latin typeface="Tahoma" pitchFamily="34" charset="0"/>
            </a:endParaRPr>
          </a:p>
        </p:txBody>
      </p:sp>
      <p:pic>
        <p:nvPicPr>
          <p:cNvPr id="46084"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HIGHLIGHTS/GOALS</a:t>
            </a:r>
          </a:p>
        </p:txBody>
      </p:sp>
      <p:sp>
        <p:nvSpPr>
          <p:cNvPr id="47107" name="Rectangle 3"/>
          <p:cNvSpPr>
            <a:spLocks noGrp="1" noChangeArrowheads="1"/>
          </p:cNvSpPr>
          <p:nvPr>
            <p:ph type="body" idx="4294967295"/>
          </p:nvPr>
        </p:nvSpPr>
        <p:spPr>
          <a:noFill/>
        </p:spPr>
        <p:txBody>
          <a:bodyPr/>
          <a:lstStyle/>
          <a:p>
            <a:pPr>
              <a:lnSpc>
                <a:spcPct val="80000"/>
              </a:lnSpc>
            </a:pPr>
            <a:r>
              <a:rPr lang="en-US" sz="2400" smtClean="0">
                <a:effectLst/>
                <a:latin typeface="Tahoma" pitchFamily="34" charset="0"/>
              </a:rPr>
              <a:t>Animal Shelter:</a:t>
            </a:r>
          </a:p>
          <a:p>
            <a:pPr lvl="1">
              <a:lnSpc>
                <a:spcPct val="80000"/>
              </a:lnSpc>
            </a:pPr>
            <a:r>
              <a:rPr lang="en-US" sz="2100" smtClean="0">
                <a:effectLst/>
                <a:latin typeface="Tahoma" pitchFamily="34" charset="0"/>
              </a:rPr>
              <a:t>Renegotiated Sheltering Agreement w/ County increasing operating and capital contributions $383k</a:t>
            </a:r>
          </a:p>
          <a:p>
            <a:pPr lvl="1">
              <a:lnSpc>
                <a:spcPct val="80000"/>
              </a:lnSpc>
            </a:pPr>
            <a:r>
              <a:rPr lang="en-US" sz="2100" smtClean="0">
                <a:effectLst/>
                <a:latin typeface="Tahoma" pitchFamily="34" charset="0"/>
              </a:rPr>
              <a:t>Implemented on-line Monthly Intake and Disposition Reports</a:t>
            </a:r>
          </a:p>
          <a:p>
            <a:pPr lvl="1">
              <a:lnSpc>
                <a:spcPct val="80000"/>
              </a:lnSpc>
            </a:pPr>
            <a:r>
              <a:rPr lang="en-US" sz="2100" smtClean="0">
                <a:effectLst/>
                <a:latin typeface="Tahoma" pitchFamily="34" charset="0"/>
              </a:rPr>
              <a:t>Developed partnerships with local veterinarians to maximize spay/neuter grant funding</a:t>
            </a:r>
          </a:p>
          <a:p>
            <a:pPr lvl="1">
              <a:lnSpc>
                <a:spcPct val="80000"/>
              </a:lnSpc>
            </a:pPr>
            <a:r>
              <a:rPr lang="en-US" sz="2100" smtClean="0">
                <a:effectLst/>
                <a:latin typeface="Tahoma" pitchFamily="34" charset="0"/>
              </a:rPr>
              <a:t>Updated cooperative agreements with over 75 animal rescue organizations to increase live-release rates</a:t>
            </a:r>
          </a:p>
          <a:p>
            <a:pPr lvl="1">
              <a:lnSpc>
                <a:spcPct val="80000"/>
              </a:lnSpc>
            </a:pPr>
            <a:r>
              <a:rPr lang="en-US" sz="2100" smtClean="0">
                <a:effectLst/>
                <a:latin typeface="Tahoma" pitchFamily="34" charset="0"/>
              </a:rPr>
              <a:t>Conducted ten Volunteer and “Me &amp; My Shadow” orientation classes to increase volunteerism at Shelter</a:t>
            </a:r>
          </a:p>
          <a:p>
            <a:pPr lvl="1">
              <a:lnSpc>
                <a:spcPct val="80000"/>
              </a:lnSpc>
            </a:pPr>
            <a:r>
              <a:rPr lang="en-US" sz="2100" smtClean="0">
                <a:effectLst/>
                <a:latin typeface="Tahoma" pitchFamily="34" charset="0"/>
              </a:rPr>
              <a:t>Received 75k pounds of food donations from Walmart distribution center saving over $26k</a:t>
            </a:r>
          </a:p>
          <a:p>
            <a:pPr lvl="1">
              <a:lnSpc>
                <a:spcPct val="80000"/>
              </a:lnSpc>
            </a:pPr>
            <a:endParaRPr lang="en-US" sz="2100" smtClean="0">
              <a:effectLst/>
              <a:latin typeface="Tahoma" pitchFamily="34" charset="0"/>
            </a:endParaRPr>
          </a:p>
        </p:txBody>
      </p:sp>
      <p:pic>
        <p:nvPicPr>
          <p:cNvPr id="47108"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a:t>
            </a:r>
          </a:p>
        </p:txBody>
      </p:sp>
      <p:sp>
        <p:nvSpPr>
          <p:cNvPr id="48131" name="Rectangle 3"/>
          <p:cNvSpPr>
            <a:spLocks noGrp="1" noChangeArrowheads="1"/>
          </p:cNvSpPr>
          <p:nvPr>
            <p:ph type="body" idx="4294967295"/>
          </p:nvPr>
        </p:nvSpPr>
        <p:spPr>
          <a:noFill/>
        </p:spPr>
        <p:txBody>
          <a:bodyPr/>
          <a:lstStyle/>
          <a:p>
            <a:pPr>
              <a:lnSpc>
                <a:spcPct val="90000"/>
              </a:lnSpc>
            </a:pPr>
            <a:r>
              <a:rPr lang="en-US" sz="2800" smtClean="0">
                <a:effectLst/>
                <a:latin typeface="Tahoma" pitchFamily="34" charset="0"/>
              </a:rPr>
              <a:t>Municipal Operations/Environmental &amp; Transit Services:</a:t>
            </a:r>
          </a:p>
          <a:p>
            <a:pPr lvl="1">
              <a:lnSpc>
                <a:spcPct val="90000"/>
              </a:lnSpc>
            </a:pPr>
            <a:r>
              <a:rPr lang="en-US" sz="2700" smtClean="0">
                <a:effectLst/>
                <a:latin typeface="Tahoma" pitchFamily="34" charset="0"/>
              </a:rPr>
              <a:t>Maintained Sharps Container giveaway and exchange program at AVFPD</a:t>
            </a:r>
          </a:p>
          <a:p>
            <a:pPr lvl="1">
              <a:lnSpc>
                <a:spcPct val="90000"/>
              </a:lnSpc>
            </a:pPr>
            <a:r>
              <a:rPr lang="en-US" sz="2700" smtClean="0">
                <a:effectLst/>
                <a:latin typeface="Tahoma" pitchFamily="34" charset="0"/>
              </a:rPr>
              <a:t>Increased E-waste collection and revenues</a:t>
            </a:r>
          </a:p>
          <a:p>
            <a:pPr lvl="1">
              <a:lnSpc>
                <a:spcPct val="90000"/>
              </a:lnSpc>
            </a:pPr>
            <a:r>
              <a:rPr lang="en-US" sz="2700" smtClean="0">
                <a:effectLst/>
                <a:latin typeface="Tahoma" pitchFamily="34" charset="0"/>
              </a:rPr>
              <a:t>Installed 11 new advertising bus shelters and 4 non-advertising shelters</a:t>
            </a:r>
          </a:p>
          <a:p>
            <a:pPr lvl="1">
              <a:lnSpc>
                <a:spcPct val="90000"/>
              </a:lnSpc>
            </a:pPr>
            <a:r>
              <a:rPr lang="en-US" sz="2700" smtClean="0">
                <a:effectLst/>
                <a:latin typeface="Tahoma" pitchFamily="34" charset="0"/>
              </a:rPr>
              <a:t>Implemented Year 2 of NPDES Phase II Small MS4 General Permit</a:t>
            </a:r>
          </a:p>
        </p:txBody>
      </p:sp>
      <p:pic>
        <p:nvPicPr>
          <p:cNvPr id="48132"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a:t>
            </a:r>
          </a:p>
        </p:txBody>
      </p:sp>
      <p:sp>
        <p:nvSpPr>
          <p:cNvPr id="49155" name="Rectangle 3"/>
          <p:cNvSpPr>
            <a:spLocks noGrp="1" noChangeArrowheads="1"/>
          </p:cNvSpPr>
          <p:nvPr>
            <p:ph type="body" idx="4294967295"/>
          </p:nvPr>
        </p:nvSpPr>
        <p:spPr>
          <a:noFill/>
        </p:spPr>
        <p:txBody>
          <a:bodyPr/>
          <a:lstStyle/>
          <a:p>
            <a:pPr>
              <a:lnSpc>
                <a:spcPct val="90000"/>
              </a:lnSpc>
            </a:pPr>
            <a:r>
              <a:rPr lang="en-US" sz="2800" smtClean="0">
                <a:effectLst/>
                <a:latin typeface="Tahoma" pitchFamily="34" charset="0"/>
              </a:rPr>
              <a:t>Code Enforcement:</a:t>
            </a:r>
          </a:p>
          <a:p>
            <a:pPr lvl="1">
              <a:lnSpc>
                <a:spcPct val="90000"/>
              </a:lnSpc>
            </a:pPr>
            <a:r>
              <a:rPr lang="en-US" sz="2400" smtClean="0">
                <a:effectLst/>
                <a:latin typeface="Tahoma" pitchFamily="34" charset="0"/>
              </a:rPr>
              <a:t>Achieved 68% reduction in graffiti over last four years </a:t>
            </a:r>
          </a:p>
          <a:p>
            <a:pPr lvl="1">
              <a:lnSpc>
                <a:spcPct val="90000"/>
              </a:lnSpc>
            </a:pPr>
            <a:r>
              <a:rPr lang="en-US" sz="2400" smtClean="0">
                <a:effectLst/>
                <a:latin typeface="Tahoma" pitchFamily="34" charset="0"/>
              </a:rPr>
              <a:t>Increased trash collected (160 tons) at clean up events provided to residents at no cost</a:t>
            </a:r>
          </a:p>
          <a:p>
            <a:pPr lvl="1">
              <a:lnSpc>
                <a:spcPct val="90000"/>
              </a:lnSpc>
            </a:pPr>
            <a:r>
              <a:rPr lang="en-US" sz="2400" smtClean="0">
                <a:effectLst/>
                <a:latin typeface="Tahoma" pitchFamily="34" charset="0"/>
              </a:rPr>
              <a:t>Successfully closed down all medical marijuana dispensaries</a:t>
            </a:r>
          </a:p>
          <a:p>
            <a:pPr lvl="1">
              <a:lnSpc>
                <a:spcPct val="90000"/>
              </a:lnSpc>
            </a:pPr>
            <a:r>
              <a:rPr lang="en-US" sz="2400" smtClean="0">
                <a:effectLst/>
                <a:latin typeface="Tahoma" pitchFamily="34" charset="0"/>
              </a:rPr>
              <a:t>Shut down three illegal internet gaming cafes</a:t>
            </a:r>
          </a:p>
          <a:p>
            <a:pPr lvl="1">
              <a:lnSpc>
                <a:spcPct val="90000"/>
              </a:lnSpc>
            </a:pPr>
            <a:r>
              <a:rPr lang="en-US" sz="2400" smtClean="0">
                <a:effectLst/>
                <a:latin typeface="Tahoma" pitchFamily="34" charset="0"/>
              </a:rPr>
              <a:t>Work with property owners to obtain more voluntary compliance </a:t>
            </a:r>
          </a:p>
          <a:p>
            <a:pPr lvl="1">
              <a:lnSpc>
                <a:spcPct val="90000"/>
              </a:lnSpc>
            </a:pPr>
            <a:endParaRPr lang="en-US" sz="2400" smtClean="0">
              <a:effectLst/>
              <a:latin typeface="Tahoma" pitchFamily="34" charset="0"/>
            </a:endParaRPr>
          </a:p>
        </p:txBody>
      </p:sp>
      <p:pic>
        <p:nvPicPr>
          <p:cNvPr id="49156"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a:t>
            </a:r>
          </a:p>
        </p:txBody>
      </p:sp>
      <p:sp>
        <p:nvSpPr>
          <p:cNvPr id="50179" name="Rectangle 3"/>
          <p:cNvSpPr>
            <a:spLocks noGrp="1" noChangeArrowheads="1"/>
          </p:cNvSpPr>
          <p:nvPr>
            <p:ph type="body" idx="4294967295"/>
          </p:nvPr>
        </p:nvSpPr>
        <p:spPr>
          <a:noFill/>
        </p:spPr>
        <p:txBody>
          <a:bodyPr/>
          <a:lstStyle/>
          <a:p>
            <a:pPr>
              <a:lnSpc>
                <a:spcPct val="90000"/>
              </a:lnSpc>
            </a:pPr>
            <a:r>
              <a:rPr lang="en-US" sz="2400" smtClean="0">
                <a:effectLst/>
                <a:latin typeface="Tahoma" pitchFamily="34" charset="0"/>
              </a:rPr>
              <a:t>Public Works:</a:t>
            </a:r>
          </a:p>
          <a:p>
            <a:pPr lvl="1">
              <a:lnSpc>
                <a:spcPct val="90000"/>
              </a:lnSpc>
            </a:pPr>
            <a:r>
              <a:rPr lang="en-US" sz="2200" smtClean="0">
                <a:effectLst/>
                <a:latin typeface="Tahoma" pitchFamily="34" charset="0"/>
              </a:rPr>
              <a:t>20 roadway sectionals removed/replaced</a:t>
            </a:r>
          </a:p>
          <a:p>
            <a:pPr lvl="1">
              <a:lnSpc>
                <a:spcPct val="90000"/>
              </a:lnSpc>
            </a:pPr>
            <a:r>
              <a:rPr lang="en-US" sz="2200" smtClean="0">
                <a:effectLst/>
                <a:latin typeface="Tahoma" pitchFamily="34" charset="0"/>
              </a:rPr>
              <a:t>Replaced or repaired 12 sections of roadway</a:t>
            </a:r>
          </a:p>
          <a:p>
            <a:pPr lvl="1">
              <a:lnSpc>
                <a:spcPct val="90000"/>
              </a:lnSpc>
            </a:pPr>
            <a:r>
              <a:rPr lang="en-US" sz="2200" smtClean="0">
                <a:effectLst/>
                <a:latin typeface="Tahoma" pitchFamily="34" charset="0"/>
              </a:rPr>
              <a:t>Continued sewer manhole rehabilitation project (yr2 of 7)</a:t>
            </a:r>
          </a:p>
          <a:p>
            <a:pPr lvl="1">
              <a:lnSpc>
                <a:spcPct val="90000"/>
              </a:lnSpc>
            </a:pPr>
            <a:r>
              <a:rPr lang="en-US" sz="2200" smtClean="0">
                <a:effectLst/>
                <a:latin typeface="Tahoma" pitchFamily="34" charset="0"/>
              </a:rPr>
              <a:t>Completed wet-well bypassing at all nine lift stations</a:t>
            </a:r>
          </a:p>
          <a:p>
            <a:pPr lvl="1">
              <a:lnSpc>
                <a:spcPct val="90000"/>
              </a:lnSpc>
            </a:pPr>
            <a:r>
              <a:rPr lang="en-US" sz="2200" smtClean="0">
                <a:effectLst/>
                <a:latin typeface="Tahoma" pitchFamily="34" charset="0"/>
              </a:rPr>
              <a:t>Cleaned 10.3 miles of sewer mainline</a:t>
            </a:r>
          </a:p>
          <a:p>
            <a:pPr lvl="1">
              <a:lnSpc>
                <a:spcPct val="90000"/>
              </a:lnSpc>
            </a:pPr>
            <a:r>
              <a:rPr lang="en-US" sz="2200" smtClean="0">
                <a:effectLst/>
                <a:latin typeface="Tahoma" pitchFamily="34" charset="0"/>
              </a:rPr>
              <a:t>Video inspected 5.8 miles of sewer mainline</a:t>
            </a:r>
          </a:p>
          <a:p>
            <a:pPr lvl="1">
              <a:lnSpc>
                <a:spcPct val="90000"/>
              </a:lnSpc>
            </a:pPr>
            <a:r>
              <a:rPr lang="en-US" sz="2200" smtClean="0">
                <a:effectLst/>
                <a:latin typeface="Tahoma" pitchFamily="34" charset="0"/>
              </a:rPr>
              <a:t>76 local drainage structures inspected/cleaned</a:t>
            </a:r>
          </a:p>
          <a:p>
            <a:pPr lvl="1">
              <a:lnSpc>
                <a:spcPct val="90000"/>
              </a:lnSpc>
            </a:pPr>
            <a:r>
              <a:rPr lang="en-US" sz="2200" smtClean="0">
                <a:effectLst/>
                <a:latin typeface="Tahoma" pitchFamily="34" charset="0"/>
              </a:rPr>
              <a:t>68 roadway signs replaced/installed</a:t>
            </a:r>
          </a:p>
        </p:txBody>
      </p:sp>
      <p:pic>
        <p:nvPicPr>
          <p:cNvPr id="50180"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p:txBody>
          <a:bodyPr/>
          <a:lstStyle/>
          <a:p>
            <a:pPr>
              <a:defRPr/>
            </a:pPr>
            <a:r>
              <a:rPr lang="en-US" i="1" dirty="0" smtClean="0">
                <a:latin typeface="Tahoma" pitchFamily="34" charset="0"/>
              </a:rPr>
              <a:t>DEPARTMENT/PROGRAM HIGHLIGHTS</a:t>
            </a:r>
          </a:p>
        </p:txBody>
      </p:sp>
      <p:sp>
        <p:nvSpPr>
          <p:cNvPr id="166915" name="Rectangle 3"/>
          <p:cNvSpPr>
            <a:spLocks noGrp="1" noChangeArrowheads="1"/>
          </p:cNvSpPr>
          <p:nvPr>
            <p:ph type="body" idx="4294967295"/>
          </p:nvPr>
        </p:nvSpPr>
        <p:spPr/>
        <p:txBody>
          <a:bodyPr/>
          <a:lstStyle/>
          <a:p>
            <a:pPr>
              <a:lnSpc>
                <a:spcPct val="80000"/>
              </a:lnSpc>
              <a:defRPr/>
            </a:pPr>
            <a:r>
              <a:rPr lang="en-US" sz="2800" smtClean="0">
                <a:effectLst/>
                <a:latin typeface="Tahoma" pitchFamily="34" charset="0"/>
              </a:rPr>
              <a:t>Parks and Recreation:</a:t>
            </a:r>
          </a:p>
          <a:p>
            <a:pPr lvl="1">
              <a:lnSpc>
                <a:spcPct val="80000"/>
              </a:lnSpc>
              <a:defRPr/>
            </a:pPr>
            <a:r>
              <a:rPr lang="en-US" sz="2400" smtClean="0"/>
              <a:t>Received First 5 grant to continue and expand programming for pre-school children.</a:t>
            </a:r>
          </a:p>
          <a:p>
            <a:pPr lvl="1">
              <a:lnSpc>
                <a:spcPct val="80000"/>
              </a:lnSpc>
              <a:defRPr/>
            </a:pPr>
            <a:r>
              <a:rPr lang="en-US" sz="2400" smtClean="0"/>
              <a:t>Hosted 10 large soccer tournaments at Lenny Brewster Sports Center bringing in more than 50,000 people to the Town.</a:t>
            </a:r>
          </a:p>
          <a:p>
            <a:pPr lvl="1">
              <a:lnSpc>
                <a:spcPct val="80000"/>
              </a:lnSpc>
              <a:defRPr/>
            </a:pPr>
            <a:r>
              <a:rPr lang="en-US" sz="2400" smtClean="0"/>
              <a:t>Local track meet continued to be the largest local level Hershey’s track meet in Southern California (Rec. Supr. Recognized).</a:t>
            </a:r>
          </a:p>
          <a:p>
            <a:pPr lvl="1">
              <a:lnSpc>
                <a:spcPct val="80000"/>
              </a:lnSpc>
              <a:defRPr/>
            </a:pPr>
            <a:r>
              <a:rPr lang="en-US" sz="2400" smtClean="0"/>
              <a:t>Partnered with the Local Little league and Pony baseball organizations to make improvements at the ball fields at James Woody park.</a:t>
            </a:r>
          </a:p>
        </p:txBody>
      </p:sp>
      <p:pic>
        <p:nvPicPr>
          <p:cNvPr id="51204"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a:t>
            </a:r>
          </a:p>
        </p:txBody>
      </p:sp>
      <p:sp>
        <p:nvSpPr>
          <p:cNvPr id="52227" name="Rectangle 3"/>
          <p:cNvSpPr>
            <a:spLocks noGrp="1" noChangeArrowheads="1"/>
          </p:cNvSpPr>
          <p:nvPr>
            <p:ph type="body" idx="4294967295"/>
          </p:nvPr>
        </p:nvSpPr>
        <p:spPr>
          <a:noFill/>
        </p:spPr>
        <p:txBody>
          <a:bodyPr/>
          <a:lstStyle/>
          <a:p>
            <a:pPr>
              <a:lnSpc>
                <a:spcPct val="90000"/>
              </a:lnSpc>
            </a:pPr>
            <a:r>
              <a:rPr lang="en-US" sz="2400" smtClean="0">
                <a:effectLst/>
                <a:latin typeface="Tahoma" pitchFamily="34" charset="0"/>
              </a:rPr>
              <a:t>Community Development:</a:t>
            </a:r>
          </a:p>
          <a:p>
            <a:pPr lvl="1">
              <a:lnSpc>
                <a:spcPct val="90000"/>
              </a:lnSpc>
            </a:pPr>
            <a:r>
              <a:rPr lang="en-US" sz="2000" smtClean="0">
                <a:effectLst/>
                <a:latin typeface="Tahoma" pitchFamily="34" charset="0"/>
              </a:rPr>
              <a:t>Completed 2014 Climate Action Plan update</a:t>
            </a:r>
          </a:p>
          <a:p>
            <a:pPr lvl="1">
              <a:lnSpc>
                <a:spcPct val="90000"/>
              </a:lnSpc>
            </a:pPr>
            <a:r>
              <a:rPr lang="en-US" sz="2000" smtClean="0">
                <a:effectLst/>
                <a:latin typeface="Tahoma" pitchFamily="34" charset="0"/>
              </a:rPr>
              <a:t>Entitled over 500 single-family residential lots</a:t>
            </a:r>
          </a:p>
          <a:p>
            <a:pPr lvl="1">
              <a:lnSpc>
                <a:spcPct val="90000"/>
              </a:lnSpc>
            </a:pPr>
            <a:r>
              <a:rPr lang="en-US" sz="2000" smtClean="0">
                <a:effectLst/>
                <a:latin typeface="Tahoma" pitchFamily="34" charset="0"/>
              </a:rPr>
              <a:t>Completed 2014-2021 update of the Housing Element </a:t>
            </a:r>
          </a:p>
          <a:p>
            <a:pPr lvl="1">
              <a:lnSpc>
                <a:spcPct val="90000"/>
              </a:lnSpc>
            </a:pPr>
            <a:r>
              <a:rPr lang="en-US" sz="2000" smtClean="0">
                <a:effectLst/>
                <a:latin typeface="Tahoma" pitchFamily="34" charset="0"/>
              </a:rPr>
              <a:t>Completed agreement w/ Cal Fish &amp; Wildlife dept. for Multi-species habitat conservation plan</a:t>
            </a:r>
          </a:p>
          <a:p>
            <a:pPr lvl="1">
              <a:lnSpc>
                <a:spcPct val="90000"/>
              </a:lnSpc>
            </a:pPr>
            <a:r>
              <a:rPr lang="en-US" sz="2000" smtClean="0">
                <a:effectLst/>
                <a:latin typeface="Tahoma" pitchFamily="34" charset="0"/>
              </a:rPr>
              <a:t>Provided assistance to 20 low-income individuals and families needing critical home repairs</a:t>
            </a:r>
          </a:p>
          <a:p>
            <a:pPr lvl="1">
              <a:lnSpc>
                <a:spcPct val="90000"/>
              </a:lnSpc>
            </a:pPr>
            <a:r>
              <a:rPr lang="en-US" sz="2000" smtClean="0">
                <a:effectLst/>
                <a:latin typeface="Tahoma" pitchFamily="34" charset="0"/>
              </a:rPr>
              <a:t>Provided down payment assistance to 23 low-income individuals</a:t>
            </a:r>
          </a:p>
          <a:p>
            <a:pPr lvl="1">
              <a:lnSpc>
                <a:spcPct val="90000"/>
              </a:lnSpc>
            </a:pPr>
            <a:r>
              <a:rPr lang="en-US" sz="2000" smtClean="0">
                <a:effectLst/>
                <a:latin typeface="Tahoma" pitchFamily="34" charset="0"/>
              </a:rPr>
              <a:t>Completed acquisition and rehabilitation of a fourplex for transitional housing for domestic violence victims</a:t>
            </a:r>
          </a:p>
          <a:p>
            <a:pPr lvl="1">
              <a:lnSpc>
                <a:spcPct val="90000"/>
              </a:lnSpc>
            </a:pPr>
            <a:endParaRPr lang="en-US" sz="2000" smtClean="0">
              <a:effectLst/>
              <a:latin typeface="Tahoma" pitchFamily="34" charset="0"/>
            </a:endParaRPr>
          </a:p>
        </p:txBody>
      </p:sp>
      <p:pic>
        <p:nvPicPr>
          <p:cNvPr id="52228"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noFill/>
        </p:spPr>
        <p:txBody>
          <a:bodyPr/>
          <a:lstStyle/>
          <a:p>
            <a:pPr algn="ctr"/>
            <a:r>
              <a:rPr lang="en-US" sz="3400" smtClean="0">
                <a:effectLst/>
                <a:latin typeface="Tahoma" pitchFamily="34" charset="0"/>
              </a:rPr>
              <a:t>FY15-16 Proposed Operating and Capital Improvement Budget</a:t>
            </a:r>
            <a:r>
              <a:rPr lang="en-US" smtClean="0">
                <a:effectLst/>
                <a:latin typeface="Tahoma" pitchFamily="34" charset="0"/>
              </a:rPr>
              <a:t> </a:t>
            </a:r>
          </a:p>
        </p:txBody>
      </p:sp>
      <p:sp>
        <p:nvSpPr>
          <p:cNvPr id="16387" name="Rectangle 3"/>
          <p:cNvSpPr>
            <a:spLocks noGrp="1" noChangeArrowheads="1"/>
          </p:cNvSpPr>
          <p:nvPr>
            <p:ph type="body" idx="4294967295"/>
          </p:nvPr>
        </p:nvSpPr>
        <p:spPr>
          <a:noFill/>
        </p:spPr>
        <p:txBody>
          <a:bodyPr/>
          <a:lstStyle/>
          <a:p>
            <a:r>
              <a:rPr lang="en-US" smtClean="0">
                <a:effectLst/>
                <a:latin typeface="Tahoma" pitchFamily="34" charset="0"/>
              </a:rPr>
              <a:t>Represents Management’s Recommended Budget to;</a:t>
            </a:r>
          </a:p>
          <a:p>
            <a:pPr>
              <a:buFont typeface="Wingdings" pitchFamily="2" charset="2"/>
              <a:buNone/>
            </a:pPr>
            <a:endParaRPr lang="en-US" sz="1000" smtClean="0">
              <a:effectLst/>
              <a:latin typeface="Tahoma" pitchFamily="34" charset="0"/>
            </a:endParaRPr>
          </a:p>
          <a:p>
            <a:pPr lvl="1"/>
            <a:r>
              <a:rPr lang="en-US" smtClean="0">
                <a:effectLst/>
                <a:latin typeface="Tahoma" pitchFamily="34" charset="0"/>
              </a:rPr>
              <a:t> Address Town Council’s priorities within</a:t>
            </a:r>
          </a:p>
          <a:p>
            <a:pPr lvl="1"/>
            <a:r>
              <a:rPr lang="en-US" smtClean="0">
                <a:effectLst/>
                <a:latin typeface="Tahoma" pitchFamily="34" charset="0"/>
              </a:rPr>
              <a:t>Existing Financial Constraints to</a:t>
            </a:r>
          </a:p>
          <a:p>
            <a:pPr lvl="1"/>
            <a:r>
              <a:rPr lang="en-US" smtClean="0">
                <a:effectLst/>
                <a:latin typeface="Tahoma" pitchFamily="34" charset="0"/>
              </a:rPr>
              <a:t>Fulfill the Service Requirements of the Community.</a:t>
            </a:r>
          </a:p>
        </p:txBody>
      </p:sp>
      <p:pic>
        <p:nvPicPr>
          <p:cNvPr id="16388"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p:txBody>
          <a:bodyPr/>
          <a:lstStyle/>
          <a:p>
            <a:pPr>
              <a:defRPr/>
            </a:pPr>
            <a:r>
              <a:rPr lang="en-US" i="1" smtClean="0">
                <a:latin typeface="Tahoma" pitchFamily="34" charset="0"/>
              </a:rPr>
              <a:t>DEPARTMENT/PROGRAM HIGHLIGHTS</a:t>
            </a:r>
          </a:p>
        </p:txBody>
      </p:sp>
      <p:sp>
        <p:nvSpPr>
          <p:cNvPr id="53251" name="Rectangle 3"/>
          <p:cNvSpPr>
            <a:spLocks noGrp="1" noChangeArrowheads="1"/>
          </p:cNvSpPr>
          <p:nvPr>
            <p:ph type="body" idx="4294967295"/>
          </p:nvPr>
        </p:nvSpPr>
        <p:spPr>
          <a:noFill/>
        </p:spPr>
        <p:txBody>
          <a:bodyPr/>
          <a:lstStyle/>
          <a:p>
            <a:pPr>
              <a:lnSpc>
                <a:spcPct val="90000"/>
              </a:lnSpc>
            </a:pPr>
            <a:r>
              <a:rPr lang="en-US" sz="2800" smtClean="0">
                <a:effectLst/>
                <a:latin typeface="Tahoma" pitchFamily="34" charset="0"/>
              </a:rPr>
              <a:t>Economic Development:</a:t>
            </a:r>
          </a:p>
          <a:p>
            <a:pPr lvl="1">
              <a:lnSpc>
                <a:spcPct val="90000"/>
              </a:lnSpc>
            </a:pPr>
            <a:r>
              <a:rPr lang="en-US" sz="2000" smtClean="0">
                <a:effectLst/>
                <a:latin typeface="Tahoma" pitchFamily="34" charset="0"/>
              </a:rPr>
              <a:t>Promoted Apple Valley to key industrial site selectors via direct contact and site tours</a:t>
            </a:r>
          </a:p>
          <a:p>
            <a:pPr lvl="1">
              <a:lnSpc>
                <a:spcPct val="90000"/>
              </a:lnSpc>
            </a:pPr>
            <a:r>
              <a:rPr lang="en-US" sz="2000" smtClean="0">
                <a:effectLst/>
                <a:latin typeface="Tahoma" pitchFamily="34" charset="0"/>
              </a:rPr>
              <a:t>Helped attract new commercial retailers  </a:t>
            </a:r>
          </a:p>
          <a:p>
            <a:pPr lvl="1">
              <a:lnSpc>
                <a:spcPct val="90000"/>
              </a:lnSpc>
            </a:pPr>
            <a:r>
              <a:rPr lang="en-US" sz="2000" smtClean="0">
                <a:effectLst/>
                <a:latin typeface="Tahoma" pitchFamily="34" charset="0"/>
              </a:rPr>
              <a:t>Started Business Visitation Program</a:t>
            </a:r>
          </a:p>
          <a:p>
            <a:pPr lvl="1">
              <a:lnSpc>
                <a:spcPct val="90000"/>
              </a:lnSpc>
            </a:pPr>
            <a:r>
              <a:rPr lang="en-US" sz="2000" smtClean="0">
                <a:effectLst/>
                <a:latin typeface="Tahoma" pitchFamily="34" charset="0"/>
              </a:rPr>
              <a:t>Started Microenterprise Loan Program</a:t>
            </a:r>
          </a:p>
          <a:p>
            <a:pPr lvl="1">
              <a:lnSpc>
                <a:spcPct val="90000"/>
              </a:lnSpc>
            </a:pPr>
            <a:r>
              <a:rPr lang="en-US" sz="2000" smtClean="0">
                <a:effectLst/>
                <a:latin typeface="Tahoma" pitchFamily="34" charset="0"/>
              </a:rPr>
              <a:t>Developed leads from ICSC conference</a:t>
            </a:r>
          </a:p>
          <a:p>
            <a:pPr lvl="1">
              <a:lnSpc>
                <a:spcPct val="90000"/>
              </a:lnSpc>
            </a:pPr>
            <a:r>
              <a:rPr lang="en-US" sz="2000" smtClean="0">
                <a:effectLst/>
                <a:latin typeface="Tahoma" pitchFamily="34" charset="0"/>
              </a:rPr>
              <a:t>Advanced Opportunity High Desert partnership  </a:t>
            </a:r>
          </a:p>
          <a:p>
            <a:pPr lvl="1">
              <a:lnSpc>
                <a:spcPct val="90000"/>
              </a:lnSpc>
            </a:pPr>
            <a:r>
              <a:rPr lang="en-US" sz="2000" smtClean="0">
                <a:effectLst/>
                <a:latin typeface="Tahoma" pitchFamily="34" charset="0"/>
              </a:rPr>
              <a:t>Named one of the nation’s top mid-sized cities in which to do business</a:t>
            </a:r>
          </a:p>
          <a:p>
            <a:pPr lvl="1">
              <a:lnSpc>
                <a:spcPct val="90000"/>
              </a:lnSpc>
            </a:pPr>
            <a:r>
              <a:rPr lang="en-US" sz="2000" smtClean="0">
                <a:effectLst/>
                <a:latin typeface="Tahoma" pitchFamily="34" charset="0"/>
              </a:rPr>
              <a:t>Name one of the “least costly cities for doing business” by Kosmont Companies/Rose Institute</a:t>
            </a:r>
          </a:p>
        </p:txBody>
      </p:sp>
      <p:pic>
        <p:nvPicPr>
          <p:cNvPr id="53252"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CAD5CAE-E467-44F3-9A3F-21AAC8D3B51C}" type="slidenum">
              <a:rPr lang="en-US"/>
              <a:pPr>
                <a:defRPr/>
              </a:pPr>
              <a:t>51</a:t>
            </a:fld>
            <a:endParaRPr lang="en-US"/>
          </a:p>
        </p:txBody>
      </p:sp>
      <p:sp>
        <p:nvSpPr>
          <p:cNvPr id="636930" name="Rectangle 2"/>
          <p:cNvSpPr>
            <a:spLocks noGrp="1" noChangeArrowheads="1"/>
          </p:cNvSpPr>
          <p:nvPr>
            <p:ph type="title" idx="4294967295"/>
          </p:nvPr>
        </p:nvSpPr>
        <p:spPr>
          <a:xfrm>
            <a:off x="990600" y="457200"/>
            <a:ext cx="7391400" cy="1295400"/>
          </a:xfrm>
        </p:spPr>
        <p:txBody>
          <a:bodyPr/>
          <a:lstStyle/>
          <a:p>
            <a:pPr eaLnBrk="1" hangingPunct="1">
              <a:defRPr/>
            </a:pPr>
            <a:r>
              <a:rPr lang="en-US" sz="3600" i="1" smtClean="0">
                <a:solidFill>
                  <a:schemeClr val="tx1"/>
                </a:solidFill>
                <a:latin typeface="Tahoma" pitchFamily="34" charset="0"/>
              </a:rPr>
              <a:t>FISCAL YEAR 2015-2016 </a:t>
            </a:r>
            <a:br>
              <a:rPr lang="en-US" sz="3600" i="1" smtClean="0">
                <a:solidFill>
                  <a:schemeClr val="tx1"/>
                </a:solidFill>
                <a:latin typeface="Tahoma" pitchFamily="34" charset="0"/>
              </a:rPr>
            </a:br>
            <a:r>
              <a:rPr lang="en-US" sz="3600" i="1" smtClean="0">
                <a:solidFill>
                  <a:schemeClr val="tx1"/>
                </a:solidFill>
                <a:latin typeface="Tahoma" pitchFamily="34" charset="0"/>
              </a:rPr>
              <a:t>PROPOSED BUDGET</a:t>
            </a:r>
          </a:p>
        </p:txBody>
      </p:sp>
      <p:sp>
        <p:nvSpPr>
          <p:cNvPr id="636932" name="Rectangle 4"/>
          <p:cNvSpPr>
            <a:spLocks noChangeArrowheads="1"/>
          </p:cNvSpPr>
          <p:nvPr/>
        </p:nvSpPr>
        <p:spPr bwMode="auto">
          <a:xfrm>
            <a:off x="990600" y="1905000"/>
            <a:ext cx="7772400" cy="4343400"/>
          </a:xfrm>
          <a:prstGeom prst="rect">
            <a:avLst/>
          </a:prstGeom>
          <a:noFill/>
          <a:ln w="9525">
            <a:noFill/>
            <a:miter lim="800000"/>
            <a:headEnd/>
            <a:tailEnd/>
          </a:ln>
          <a:effectLst/>
        </p:spPr>
        <p:txBody>
          <a:bodyPr/>
          <a:lstStyle/>
          <a:p>
            <a:pPr>
              <a:spcBef>
                <a:spcPct val="20000"/>
              </a:spcBef>
              <a:buClr>
                <a:schemeClr val="hlink"/>
              </a:buClr>
              <a:buSzPct val="70000"/>
              <a:buFont typeface="Wingdings" pitchFamily="2" charset="2"/>
              <a:buNone/>
              <a:defRPr/>
            </a:pPr>
            <a:endParaRPr lang="en-US" sz="2400" u="sng">
              <a:effectLst>
                <a:outerShdw blurRad="38100" dist="38100" dir="2700000" algn="tl">
                  <a:srgbClr val="000000"/>
                </a:outerShdw>
              </a:effectLst>
            </a:endParaRPr>
          </a:p>
          <a:p>
            <a:pPr>
              <a:spcBef>
                <a:spcPct val="20000"/>
              </a:spcBef>
              <a:buClr>
                <a:schemeClr val="hlink"/>
              </a:buClr>
              <a:buSzPct val="75000"/>
              <a:buFont typeface="Wingdings" pitchFamily="2" charset="2"/>
              <a:buChar char="Ø"/>
              <a:defRPr/>
            </a:pPr>
            <a:r>
              <a:rPr lang="en-US" sz="2400">
                <a:effectLst>
                  <a:outerShdw blurRad="38100" dist="38100" dir="2700000" algn="tl">
                    <a:srgbClr val="000000"/>
                  </a:outerShdw>
                </a:effectLst>
              </a:rPr>
              <a:t> Copies available for Public Viewing at:</a:t>
            </a:r>
          </a:p>
          <a:p>
            <a:pPr>
              <a:spcBef>
                <a:spcPct val="20000"/>
              </a:spcBef>
              <a:buClr>
                <a:schemeClr val="hlink"/>
              </a:buClr>
              <a:buSzPct val="75000"/>
              <a:buFont typeface="Wingdings" pitchFamily="2" charset="2"/>
              <a:buNone/>
              <a:defRPr/>
            </a:pPr>
            <a:r>
              <a:rPr lang="en-US" sz="2400">
                <a:effectLst>
                  <a:outerShdw blurRad="38100" dist="38100" dir="2700000" algn="tl">
                    <a:srgbClr val="000000"/>
                  </a:outerShdw>
                </a:effectLst>
              </a:rPr>
              <a:t>	- Town Clerk’s Office at 14955 Dale Evans 	Parkway (Town Hall)</a:t>
            </a:r>
          </a:p>
          <a:p>
            <a:pPr>
              <a:spcBef>
                <a:spcPct val="20000"/>
              </a:spcBef>
              <a:buClr>
                <a:schemeClr val="hlink"/>
              </a:buClr>
              <a:buSzPct val="75000"/>
              <a:buFont typeface="Wingdings" pitchFamily="2" charset="2"/>
              <a:buNone/>
              <a:defRPr/>
            </a:pPr>
            <a:endParaRPr lang="en-US" sz="2400">
              <a:effectLst>
                <a:outerShdw blurRad="38100" dist="38100" dir="2700000" algn="tl">
                  <a:srgbClr val="000000"/>
                </a:outerShdw>
              </a:effectLst>
            </a:endParaRPr>
          </a:p>
          <a:p>
            <a:pPr>
              <a:spcBef>
                <a:spcPct val="20000"/>
              </a:spcBef>
              <a:buClr>
                <a:schemeClr val="hlink"/>
              </a:buClr>
              <a:buSzPct val="75000"/>
              <a:buFont typeface="Wingdings" pitchFamily="2" charset="2"/>
              <a:buNone/>
              <a:defRPr/>
            </a:pPr>
            <a:r>
              <a:rPr lang="en-US" sz="2400">
                <a:effectLst>
                  <a:outerShdw blurRad="38100" dist="38100" dir="2700000" algn="tl">
                    <a:srgbClr val="000000"/>
                  </a:outerShdw>
                </a:effectLst>
              </a:rPr>
              <a:t>	- Town’s Website:  www.</a:t>
            </a:r>
            <a:r>
              <a:rPr lang="en-US" sz="2400" u="sng">
                <a:effectLst>
                  <a:outerShdw blurRad="38100" dist="38100" dir="2700000" algn="tl">
                    <a:srgbClr val="000000"/>
                  </a:outerShdw>
                </a:effectLst>
              </a:rPr>
              <a:t>applevalley.org</a:t>
            </a:r>
            <a:r>
              <a:rPr lang="en-US" sz="2400"/>
              <a:t> </a:t>
            </a:r>
          </a:p>
          <a:p>
            <a:pPr>
              <a:spcBef>
                <a:spcPct val="20000"/>
              </a:spcBef>
              <a:buClr>
                <a:schemeClr val="hlink"/>
              </a:buClr>
              <a:buSzPct val="75000"/>
              <a:buFont typeface="Wingdings" pitchFamily="2" charset="2"/>
              <a:buNone/>
              <a:defRPr/>
            </a:pPr>
            <a:endParaRPr lang="en-US" sz="2400"/>
          </a:p>
          <a:p>
            <a:pPr>
              <a:spcBef>
                <a:spcPct val="20000"/>
              </a:spcBef>
              <a:buClr>
                <a:schemeClr val="hlink"/>
              </a:buClr>
              <a:buSzPct val="75000"/>
              <a:buFont typeface="Wingdings" pitchFamily="2" charset="2"/>
              <a:buNone/>
              <a:defRPr/>
            </a:pPr>
            <a:r>
              <a:rPr lang="en-US" sz="2400">
                <a:effectLst>
                  <a:outerShdw blurRad="38100" dist="38100" dir="2700000" algn="tl">
                    <a:srgbClr val="000000"/>
                  </a:outerShdw>
                </a:effectLst>
              </a:rPr>
              <a:t>Additional information contact 760-240-7000</a:t>
            </a:r>
          </a:p>
        </p:txBody>
      </p:sp>
      <p:pic>
        <p:nvPicPr>
          <p:cNvPr id="54277"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36932"/>
                                        </p:tgtEl>
                                        <p:attrNameLst>
                                          <p:attrName>style.visibility</p:attrName>
                                        </p:attrNameLst>
                                      </p:cBhvr>
                                      <p:to>
                                        <p:strVal val="visible"/>
                                      </p:to>
                                    </p:set>
                                    <p:anim calcmode="lin" valueType="num">
                                      <p:cBhvr additive="base">
                                        <p:cTn id="7" dur="500" fill="hold"/>
                                        <p:tgtEl>
                                          <p:spTgt spid="636932"/>
                                        </p:tgtEl>
                                        <p:attrNameLst>
                                          <p:attrName>ppt_x</p:attrName>
                                        </p:attrNameLst>
                                      </p:cBhvr>
                                      <p:tavLst>
                                        <p:tav tm="0">
                                          <p:val>
                                            <p:strVal val="0-#ppt_w/2"/>
                                          </p:val>
                                        </p:tav>
                                        <p:tav tm="100000">
                                          <p:val>
                                            <p:strVal val="#ppt_x"/>
                                          </p:val>
                                        </p:tav>
                                      </p:tavLst>
                                    </p:anim>
                                    <p:anim calcmode="lin" valueType="num">
                                      <p:cBhvr additive="base">
                                        <p:cTn id="8" dur="500" fill="hold"/>
                                        <p:tgtEl>
                                          <p:spTgt spid="6369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2"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AEAB54B1-7E7D-4644-8D3D-69A7B8016AAF}" type="slidenum">
              <a:rPr lang="en-US"/>
              <a:pPr>
                <a:defRPr/>
              </a:pPr>
              <a:t>52</a:t>
            </a:fld>
            <a:endParaRPr lang="en-US"/>
          </a:p>
        </p:txBody>
      </p:sp>
      <p:sp>
        <p:nvSpPr>
          <p:cNvPr id="643074" name="Rectangle 2"/>
          <p:cNvSpPr>
            <a:spLocks noGrp="1" noChangeArrowheads="1"/>
          </p:cNvSpPr>
          <p:nvPr>
            <p:ph type="title" idx="4294967295"/>
          </p:nvPr>
        </p:nvSpPr>
        <p:spPr>
          <a:xfrm>
            <a:off x="990600" y="381000"/>
            <a:ext cx="7848600" cy="1447800"/>
          </a:xfrm>
        </p:spPr>
        <p:txBody>
          <a:bodyPr/>
          <a:lstStyle/>
          <a:p>
            <a:pPr eaLnBrk="1" hangingPunct="1">
              <a:defRPr/>
            </a:pPr>
            <a:r>
              <a:rPr lang="en-US" sz="3600" i="1" smtClean="0">
                <a:solidFill>
                  <a:schemeClr val="tx1"/>
                </a:solidFill>
                <a:latin typeface="Tahoma" pitchFamily="34" charset="0"/>
              </a:rPr>
              <a:t>FISCAL YEAR 2015-2016 </a:t>
            </a:r>
            <a:br>
              <a:rPr lang="en-US" sz="3600" i="1" smtClean="0">
                <a:solidFill>
                  <a:schemeClr val="tx1"/>
                </a:solidFill>
                <a:latin typeface="Tahoma" pitchFamily="34" charset="0"/>
              </a:rPr>
            </a:br>
            <a:r>
              <a:rPr lang="en-US" sz="3600" i="1" smtClean="0">
                <a:solidFill>
                  <a:schemeClr val="tx1"/>
                </a:solidFill>
                <a:latin typeface="Tahoma" pitchFamily="34" charset="0"/>
              </a:rPr>
              <a:t>PROPOSED BUDGET</a:t>
            </a:r>
          </a:p>
        </p:txBody>
      </p:sp>
      <p:sp>
        <p:nvSpPr>
          <p:cNvPr id="643076" name="Rectangle 4"/>
          <p:cNvSpPr>
            <a:spLocks noGrp="1" noChangeArrowheads="1"/>
          </p:cNvSpPr>
          <p:nvPr>
            <p:ph type="body" sz="half" idx="4294967295"/>
          </p:nvPr>
        </p:nvSpPr>
        <p:spPr>
          <a:xfrm>
            <a:off x="1674813" y="2193925"/>
            <a:ext cx="6076950" cy="3411538"/>
          </a:xfrm>
        </p:spPr>
        <p:txBody>
          <a:bodyPr/>
          <a:lstStyle/>
          <a:p>
            <a:pPr eaLnBrk="1" hangingPunct="1">
              <a:buSzPct val="90000"/>
              <a:buFont typeface="Wingdings" pitchFamily="2" charset="2"/>
              <a:buNone/>
              <a:defRPr/>
            </a:pPr>
            <a:endParaRPr lang="en-US" sz="2000" smtClean="0">
              <a:latin typeface="Tahoma" pitchFamily="34" charset="0"/>
            </a:endParaRPr>
          </a:p>
          <a:p>
            <a:pPr eaLnBrk="1" hangingPunct="1">
              <a:buSzPct val="90000"/>
              <a:buFont typeface="Wingdings" pitchFamily="2" charset="2"/>
              <a:buNone/>
              <a:defRPr/>
            </a:pPr>
            <a:endParaRPr lang="en-US" sz="2000" smtClean="0">
              <a:latin typeface="Tahoma" pitchFamily="34" charset="0"/>
            </a:endParaRPr>
          </a:p>
          <a:p>
            <a:pPr eaLnBrk="1" hangingPunct="1">
              <a:buSzPct val="90000"/>
              <a:buFont typeface="Wingdings" pitchFamily="2" charset="2"/>
              <a:buChar char="§"/>
              <a:defRPr/>
            </a:pPr>
            <a:r>
              <a:rPr lang="en-US" sz="2800" smtClean="0">
                <a:latin typeface="Tahoma" pitchFamily="34" charset="0"/>
              </a:rPr>
              <a:t>PUBLIC HEARING AND ADOPTION</a:t>
            </a:r>
          </a:p>
          <a:p>
            <a:pPr eaLnBrk="1" hangingPunct="1">
              <a:buSzPct val="90000"/>
              <a:buFont typeface="Wingdings" pitchFamily="2" charset="2"/>
              <a:buNone/>
              <a:defRPr/>
            </a:pPr>
            <a:r>
              <a:rPr lang="en-US" sz="2800" smtClean="0">
                <a:latin typeface="Tahoma" pitchFamily="34" charset="0"/>
              </a:rPr>
              <a:t>   Tuesday, June 09</a:t>
            </a:r>
            <a:r>
              <a:rPr lang="en-US" sz="2800" baseline="30000" smtClean="0">
                <a:latin typeface="Tahoma" pitchFamily="34" charset="0"/>
              </a:rPr>
              <a:t>th</a:t>
            </a:r>
            <a:r>
              <a:rPr lang="en-US" sz="2800" smtClean="0">
                <a:latin typeface="Tahoma" pitchFamily="34" charset="0"/>
              </a:rPr>
              <a:t> ,2015 at 6:30pm in the Council Chambers</a:t>
            </a:r>
          </a:p>
        </p:txBody>
      </p:sp>
      <p:pic>
        <p:nvPicPr>
          <p:cNvPr id="55301"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43076">
                                            <p:txEl>
                                              <p:pRg st="2" end="2"/>
                                            </p:txEl>
                                          </p:spTgt>
                                        </p:tgtEl>
                                        <p:attrNameLst>
                                          <p:attrName>style.visibility</p:attrName>
                                        </p:attrNameLst>
                                      </p:cBhvr>
                                      <p:to>
                                        <p:strVal val="visible"/>
                                      </p:to>
                                    </p:set>
                                    <p:anim calcmode="lin" valueType="num">
                                      <p:cBhvr additive="base">
                                        <p:cTn id="7" dur="500" fill="hold"/>
                                        <p:tgtEl>
                                          <p:spTgt spid="64307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307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3076">
                                            <p:txEl>
                                              <p:pRg st="3" end="3"/>
                                            </p:txEl>
                                          </p:spTgt>
                                        </p:tgtEl>
                                        <p:attrNameLst>
                                          <p:attrName>style.visibility</p:attrName>
                                        </p:attrNameLst>
                                      </p:cBhvr>
                                      <p:to>
                                        <p:strVal val="visible"/>
                                      </p:to>
                                    </p:set>
                                    <p:anim calcmode="lin" valueType="num">
                                      <p:cBhvr additive="base">
                                        <p:cTn id="11" dur="500" fill="hold"/>
                                        <p:tgtEl>
                                          <p:spTgt spid="64307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0"/>
          <p:cNvSpPr>
            <a:spLocks noGrp="1" noChangeArrowheads="1"/>
          </p:cNvSpPr>
          <p:nvPr>
            <p:ph type="sldNum" sz="quarter" idx="12"/>
          </p:nvPr>
        </p:nvSpPr>
        <p:spPr/>
        <p:txBody>
          <a:bodyPr/>
          <a:lstStyle/>
          <a:p>
            <a:pPr>
              <a:defRPr/>
            </a:pPr>
            <a:fld id="{430954CE-9F43-4E22-BCEC-1998508FAA82}" type="slidenum">
              <a:rPr lang="en-US"/>
              <a:pPr>
                <a:defRPr/>
              </a:pPr>
              <a:t>53</a:t>
            </a:fld>
            <a:endParaRPr lang="en-US"/>
          </a:p>
        </p:txBody>
      </p:sp>
      <p:sp>
        <p:nvSpPr>
          <p:cNvPr id="4103" name="Rectangle 7"/>
          <p:cNvSpPr>
            <a:spLocks noGrp="1" noChangeArrowheads="1"/>
          </p:cNvSpPr>
          <p:nvPr>
            <p:ph type="subTitle" idx="1"/>
          </p:nvPr>
        </p:nvSpPr>
        <p:spPr>
          <a:xfrm>
            <a:off x="914400" y="1905000"/>
            <a:ext cx="7543800" cy="1447800"/>
          </a:xfrm>
        </p:spPr>
        <p:txBody>
          <a:bodyPr/>
          <a:lstStyle/>
          <a:p>
            <a:pPr algn="ctr" eaLnBrk="1" hangingPunct="1">
              <a:spcBef>
                <a:spcPct val="60000"/>
              </a:spcBef>
              <a:defRPr/>
            </a:pPr>
            <a:r>
              <a:rPr lang="en-US" sz="4000" b="1" smtClean="0"/>
              <a:t>FISCAL YEAR 2015-2016 PROPOSED BUDGET</a:t>
            </a:r>
            <a:endParaRPr lang="en-US" b="1" smtClean="0"/>
          </a:p>
        </p:txBody>
      </p:sp>
      <p:sp>
        <p:nvSpPr>
          <p:cNvPr id="4102" name="Rectangle 6"/>
          <p:cNvSpPr>
            <a:spLocks noGrp="1" noChangeArrowheads="1"/>
          </p:cNvSpPr>
          <p:nvPr>
            <p:ph type="ctrTitle"/>
          </p:nvPr>
        </p:nvSpPr>
        <p:spPr>
          <a:xfrm>
            <a:off x="914400" y="533400"/>
            <a:ext cx="7467600" cy="762000"/>
          </a:xfrm>
        </p:spPr>
        <p:txBody>
          <a:bodyPr/>
          <a:lstStyle/>
          <a:p>
            <a:pPr algn="ctr" eaLnBrk="1" hangingPunct="1">
              <a:defRPr/>
            </a:pPr>
            <a:r>
              <a:rPr lang="en-US" sz="4800" b="0" smtClean="0">
                <a:latin typeface="+mj-lt"/>
              </a:rPr>
              <a:t>Town of Apple Valley</a:t>
            </a:r>
          </a:p>
        </p:txBody>
      </p:sp>
      <p:sp>
        <p:nvSpPr>
          <p:cNvPr id="56325" name="Text Box 48"/>
          <p:cNvSpPr txBox="1">
            <a:spLocks noChangeArrowheads="1"/>
          </p:cNvSpPr>
          <p:nvPr/>
        </p:nvSpPr>
        <p:spPr bwMode="auto">
          <a:xfrm>
            <a:off x="2362200" y="3200400"/>
            <a:ext cx="4435475" cy="1554163"/>
          </a:xfrm>
          <a:prstGeom prst="rect">
            <a:avLst/>
          </a:prstGeom>
          <a:noFill/>
          <a:ln w="12700" cap="sq">
            <a:noFill/>
            <a:miter lim="800000"/>
            <a:headEnd type="none" w="sm" len="sm"/>
            <a:tailEnd type="none" w="sm" len="sm"/>
          </a:ln>
        </p:spPr>
        <p:txBody>
          <a:bodyPr>
            <a:spAutoFit/>
          </a:bodyPr>
          <a:lstStyle/>
          <a:p>
            <a:pPr algn="ctr"/>
            <a:r>
              <a:rPr lang="en-US" sz="3200"/>
              <a:t>Budget Study Session</a:t>
            </a:r>
          </a:p>
          <a:p>
            <a:pPr algn="ctr"/>
            <a:r>
              <a:rPr lang="en-US" sz="3200"/>
              <a:t>May 28, 2015 </a:t>
            </a:r>
          </a:p>
          <a:p>
            <a:pPr algn="ctr"/>
            <a:r>
              <a:rPr lang="en-US" sz="3200"/>
              <a:t>Questions?</a:t>
            </a:r>
          </a:p>
        </p:txBody>
      </p:sp>
      <p:pic>
        <p:nvPicPr>
          <p:cNvPr id="56326" name="Picture 1"/>
          <p:cNvPicPr>
            <a:picLocks noChangeAspect="1" noChangeArrowheads="1"/>
          </p:cNvPicPr>
          <p:nvPr/>
        </p:nvPicPr>
        <p:blipFill>
          <a:blip r:embed="rId4" cstate="print"/>
          <a:srcRect/>
          <a:stretch>
            <a:fillRect/>
          </a:stretch>
        </p:blipFill>
        <p:spPr bwMode="auto">
          <a:xfrm>
            <a:off x="3733800" y="4953000"/>
            <a:ext cx="1905000" cy="152400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0-#ppt_w/2"/>
                                          </p:val>
                                        </p:tav>
                                        <p:tav tm="100000">
                                          <p:val>
                                            <p:strVal val="#ppt_x"/>
                                          </p:val>
                                        </p:tav>
                                      </p:tavLst>
                                    </p:anim>
                                    <p:anim calcmode="lin" valueType="num">
                                      <p:cBhvr additive="base">
                                        <p:cTn id="8"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noFill/>
        </p:spPr>
        <p:txBody>
          <a:bodyPr/>
          <a:lstStyle/>
          <a:p>
            <a:r>
              <a:rPr lang="en-US" sz="3400" smtClean="0">
                <a:effectLst/>
                <a:latin typeface="Tahoma" pitchFamily="34" charset="0"/>
              </a:rPr>
              <a:t>Challenges Faced in Developing FY15-16 Proposed Budget</a:t>
            </a:r>
          </a:p>
        </p:txBody>
      </p:sp>
      <p:sp>
        <p:nvSpPr>
          <p:cNvPr id="17411" name="Rectangle 3"/>
          <p:cNvSpPr>
            <a:spLocks noGrp="1" noChangeArrowheads="1"/>
          </p:cNvSpPr>
          <p:nvPr>
            <p:ph type="body" idx="4294967295"/>
          </p:nvPr>
        </p:nvSpPr>
        <p:spPr>
          <a:noFill/>
        </p:spPr>
        <p:txBody>
          <a:bodyPr/>
          <a:lstStyle/>
          <a:p>
            <a:pPr>
              <a:lnSpc>
                <a:spcPct val="90000"/>
              </a:lnSpc>
            </a:pPr>
            <a:r>
              <a:rPr lang="en-US" sz="2600" smtClean="0">
                <a:effectLst/>
                <a:latin typeface="Tahoma" pitchFamily="34" charset="0"/>
              </a:rPr>
              <a:t>Gap between community “expectations” and “financial reality” has gradually widened over past several years.</a:t>
            </a:r>
          </a:p>
          <a:p>
            <a:pPr lvl="1">
              <a:lnSpc>
                <a:spcPct val="90000"/>
              </a:lnSpc>
            </a:pPr>
            <a:r>
              <a:rPr lang="en-US" sz="2200" smtClean="0">
                <a:effectLst/>
                <a:latin typeface="Tahoma" pitchFamily="34" charset="0"/>
              </a:rPr>
              <a:t>New programs and services added annually over last ten years</a:t>
            </a:r>
          </a:p>
          <a:p>
            <a:pPr lvl="1">
              <a:lnSpc>
                <a:spcPct val="90000"/>
              </a:lnSpc>
            </a:pPr>
            <a:r>
              <a:rPr lang="en-US" sz="2200" smtClean="0">
                <a:effectLst/>
                <a:latin typeface="Tahoma" pitchFamily="34" charset="0"/>
              </a:rPr>
              <a:t>No new revenues to fund growth in services</a:t>
            </a:r>
          </a:p>
          <a:p>
            <a:pPr lvl="1">
              <a:lnSpc>
                <a:spcPct val="90000"/>
              </a:lnSpc>
            </a:pPr>
            <a:r>
              <a:rPr lang="en-US" sz="2200" smtClean="0">
                <a:effectLst/>
                <a:latin typeface="Tahoma" pitchFamily="34" charset="0"/>
              </a:rPr>
              <a:t>Coupled with annual inflationary increases in all other expenditures</a:t>
            </a:r>
          </a:p>
          <a:p>
            <a:pPr>
              <a:lnSpc>
                <a:spcPct val="90000"/>
              </a:lnSpc>
            </a:pPr>
            <a:r>
              <a:rPr lang="en-US" sz="2600" smtClean="0">
                <a:effectLst/>
                <a:latin typeface="Tahoma" pitchFamily="34" charset="0"/>
              </a:rPr>
              <a:t>Now in sustained period of slow growth – Revenues are growing but still not keeping pace with Expenditure increases</a:t>
            </a:r>
          </a:p>
        </p:txBody>
      </p:sp>
      <p:pic>
        <p:nvPicPr>
          <p:cNvPr id="17412"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noFill/>
        </p:spPr>
        <p:txBody>
          <a:bodyPr/>
          <a:lstStyle/>
          <a:p>
            <a:r>
              <a:rPr lang="en-US" sz="3400" smtClean="0">
                <a:effectLst/>
                <a:latin typeface="Tahoma" pitchFamily="34" charset="0"/>
              </a:rPr>
              <a:t>Challenges Faced in Developing FY15-16 Proposed Budget</a:t>
            </a:r>
          </a:p>
        </p:txBody>
      </p:sp>
      <p:sp>
        <p:nvSpPr>
          <p:cNvPr id="18435" name="Rectangle 3"/>
          <p:cNvSpPr>
            <a:spLocks noGrp="1" noChangeArrowheads="1"/>
          </p:cNvSpPr>
          <p:nvPr>
            <p:ph type="body" idx="4294967295"/>
          </p:nvPr>
        </p:nvSpPr>
        <p:spPr>
          <a:noFill/>
        </p:spPr>
        <p:txBody>
          <a:bodyPr/>
          <a:lstStyle/>
          <a:p>
            <a:pPr>
              <a:lnSpc>
                <a:spcPct val="90000"/>
              </a:lnSpc>
              <a:buFont typeface="Wingdings" pitchFamily="2" charset="2"/>
              <a:buNone/>
            </a:pPr>
            <a:endParaRPr lang="en-US" sz="1400" smtClean="0">
              <a:effectLst/>
              <a:latin typeface="Tahoma" pitchFamily="34" charset="0"/>
            </a:endParaRPr>
          </a:p>
          <a:p>
            <a:pPr>
              <a:lnSpc>
                <a:spcPct val="90000"/>
              </a:lnSpc>
            </a:pPr>
            <a:r>
              <a:rPr lang="en-US" sz="2800" smtClean="0">
                <a:effectLst/>
                <a:latin typeface="Tahoma" pitchFamily="34" charset="0"/>
              </a:rPr>
              <a:t>Focus is on sustainability – scaling expectations and service levels to levels that are supportable within current fiscal constraints. </a:t>
            </a:r>
          </a:p>
          <a:p>
            <a:pPr>
              <a:lnSpc>
                <a:spcPct val="90000"/>
              </a:lnSpc>
            </a:pPr>
            <a:r>
              <a:rPr lang="en-US" sz="2800" smtClean="0">
                <a:effectLst/>
                <a:latin typeface="Tahoma" pitchFamily="34" charset="0"/>
              </a:rPr>
              <a:t>Continued implementation of austerity measures.</a:t>
            </a:r>
          </a:p>
          <a:p>
            <a:pPr>
              <a:lnSpc>
                <a:spcPct val="90000"/>
              </a:lnSpc>
            </a:pPr>
            <a:r>
              <a:rPr lang="en-US" sz="2800" smtClean="0">
                <a:effectLst/>
                <a:latin typeface="Tahoma" pitchFamily="34" charset="0"/>
              </a:rPr>
              <a:t>No programs or services added without a source of funding to pay for the expansion in service delivery.</a:t>
            </a:r>
          </a:p>
        </p:txBody>
      </p:sp>
      <p:pic>
        <p:nvPicPr>
          <p:cNvPr id="18436"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989871F-42A9-4ABD-BD9B-A7847CF2CC61}" type="slidenum">
              <a:rPr lang="en-US"/>
              <a:pPr>
                <a:defRPr/>
              </a:pPr>
              <a:t>8</a:t>
            </a:fld>
            <a:endParaRPr lang="en-US"/>
          </a:p>
        </p:txBody>
      </p:sp>
      <p:sp>
        <p:nvSpPr>
          <p:cNvPr id="863234" name="Rectangle 2"/>
          <p:cNvSpPr>
            <a:spLocks noGrp="1" noChangeArrowheads="1"/>
          </p:cNvSpPr>
          <p:nvPr>
            <p:ph type="title" idx="4294967295"/>
          </p:nvPr>
        </p:nvSpPr>
        <p:spPr>
          <a:xfrm>
            <a:off x="1066800" y="381000"/>
            <a:ext cx="7924800" cy="1295400"/>
          </a:xfrm>
        </p:spPr>
        <p:txBody>
          <a:bodyPr/>
          <a:lstStyle/>
          <a:p>
            <a:pPr eaLnBrk="1" hangingPunct="1">
              <a:defRPr/>
            </a:pPr>
            <a:r>
              <a:rPr lang="en-US" sz="4000" i="1">
                <a:solidFill>
                  <a:schemeClr val="tx1"/>
                </a:solidFill>
                <a:latin typeface="+mj-lt"/>
              </a:rPr>
              <a:t>BUDGET SUMMARY</a:t>
            </a:r>
            <a:br>
              <a:rPr lang="en-US" sz="4000" i="1">
                <a:solidFill>
                  <a:schemeClr val="tx1"/>
                </a:solidFill>
                <a:latin typeface="+mj-lt"/>
              </a:rPr>
            </a:br>
            <a:r>
              <a:rPr lang="en-US" sz="3600" i="1">
                <a:solidFill>
                  <a:schemeClr val="tx1"/>
                </a:solidFill>
                <a:latin typeface="+mj-lt"/>
              </a:rPr>
              <a:t>All Funds </a:t>
            </a:r>
            <a:r>
              <a:rPr lang="en-US" sz="2400" b="0" i="1">
                <a:solidFill>
                  <a:schemeClr val="tx1"/>
                </a:solidFill>
                <a:latin typeface="+mj-lt"/>
              </a:rPr>
              <a:t>(including transfers)</a:t>
            </a:r>
          </a:p>
        </p:txBody>
      </p:sp>
      <p:sp>
        <p:nvSpPr>
          <p:cNvPr id="863235" name="Rectangle 3"/>
          <p:cNvSpPr>
            <a:spLocks noGrp="1" noChangeArrowheads="1"/>
          </p:cNvSpPr>
          <p:nvPr>
            <p:ph type="body" idx="4294967295"/>
          </p:nvPr>
        </p:nvSpPr>
        <p:spPr>
          <a:xfrm>
            <a:off x="1066800" y="1981200"/>
            <a:ext cx="7543800" cy="4572000"/>
          </a:xfrm>
        </p:spPr>
        <p:txBody>
          <a:bodyPr/>
          <a:lstStyle/>
          <a:p>
            <a:pPr eaLnBrk="1" hangingPunct="1">
              <a:lnSpc>
                <a:spcPct val="200000"/>
              </a:lnSpc>
              <a:spcBef>
                <a:spcPct val="0"/>
              </a:spcBef>
              <a:buFont typeface="Wingdings" pitchFamily="2" charset="2"/>
              <a:buNone/>
              <a:defRPr/>
            </a:pPr>
            <a:endParaRPr lang="en-US" sz="800" b="1" smtClean="0">
              <a:latin typeface="Tahoma" pitchFamily="34" charset="0"/>
            </a:endParaRPr>
          </a:p>
          <a:p>
            <a:pPr eaLnBrk="1" hangingPunct="1">
              <a:lnSpc>
                <a:spcPct val="200000"/>
              </a:lnSpc>
              <a:spcBef>
                <a:spcPct val="0"/>
              </a:spcBef>
              <a:buFont typeface="Wingdings" pitchFamily="2" charset="2"/>
              <a:buNone/>
              <a:defRPr/>
            </a:pPr>
            <a:r>
              <a:rPr lang="en-US" sz="2400" b="1" smtClean="0">
                <a:latin typeface="Tahoma" pitchFamily="34" charset="0"/>
              </a:rPr>
              <a:t>FY 15-16 Estimated Revenues   $   91,836,278</a:t>
            </a:r>
          </a:p>
          <a:p>
            <a:pPr eaLnBrk="1" hangingPunct="1">
              <a:lnSpc>
                <a:spcPct val="200000"/>
              </a:lnSpc>
              <a:spcBef>
                <a:spcPct val="0"/>
              </a:spcBef>
              <a:buFont typeface="Wingdings" pitchFamily="2" charset="2"/>
              <a:buNone/>
              <a:defRPr/>
            </a:pPr>
            <a:r>
              <a:rPr lang="en-US" sz="2400" b="1" smtClean="0">
                <a:latin typeface="Tahoma" pitchFamily="34" charset="0"/>
              </a:rPr>
              <a:t>Utilization of Fund Balance              11,413,180</a:t>
            </a:r>
          </a:p>
          <a:p>
            <a:pPr eaLnBrk="1" hangingPunct="1">
              <a:lnSpc>
                <a:spcPct val="200000"/>
              </a:lnSpc>
              <a:spcBef>
                <a:spcPct val="0"/>
              </a:spcBef>
              <a:buFont typeface="Wingdings" pitchFamily="2" charset="2"/>
              <a:buNone/>
              <a:defRPr/>
            </a:pPr>
            <a:r>
              <a:rPr lang="en-US" sz="2400" b="1" smtClean="0">
                <a:latin typeface="Tahoma" pitchFamily="34" charset="0"/>
              </a:rPr>
              <a:t>FY 15-16 Total Resources           $ 103,249,908</a:t>
            </a:r>
          </a:p>
          <a:p>
            <a:pPr eaLnBrk="1" hangingPunct="1">
              <a:lnSpc>
                <a:spcPct val="200000"/>
              </a:lnSpc>
              <a:spcBef>
                <a:spcPct val="0"/>
              </a:spcBef>
              <a:buFont typeface="Wingdings" pitchFamily="2" charset="2"/>
              <a:buNone/>
              <a:defRPr/>
            </a:pPr>
            <a:r>
              <a:rPr lang="en-US" sz="2400" b="1" smtClean="0">
                <a:latin typeface="Tahoma" pitchFamily="34" charset="0"/>
              </a:rPr>
              <a:t>FY 15-16 Appropriations             $ 103,249,908</a:t>
            </a:r>
            <a:endParaRPr lang="en-US" sz="2000" b="1" smtClean="0">
              <a:latin typeface="Tahoma" pitchFamily="34" charset="0"/>
            </a:endParaRPr>
          </a:p>
        </p:txBody>
      </p:sp>
      <p:sp>
        <p:nvSpPr>
          <p:cNvPr id="19461" name="Line 4"/>
          <p:cNvSpPr>
            <a:spLocks noChangeShapeType="1"/>
          </p:cNvSpPr>
          <p:nvPr/>
        </p:nvSpPr>
        <p:spPr bwMode="auto">
          <a:xfrm>
            <a:off x="6096000" y="44196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19462" name="Line 5"/>
          <p:cNvSpPr>
            <a:spLocks noChangeShapeType="1"/>
          </p:cNvSpPr>
          <p:nvPr/>
        </p:nvSpPr>
        <p:spPr bwMode="auto">
          <a:xfrm>
            <a:off x="6096000" y="5105400"/>
            <a:ext cx="2209800" cy="0"/>
          </a:xfrm>
          <a:prstGeom prst="line">
            <a:avLst/>
          </a:prstGeom>
          <a:noFill/>
          <a:ln w="57150" cap="sq" cmpd="thinThick">
            <a:solidFill>
              <a:schemeClr val="tx1"/>
            </a:solidFill>
            <a:miter lim="800000"/>
            <a:headEnd type="none" w="sm" len="sm"/>
            <a:tailEnd type="none" w="sm" len="sm"/>
          </a:ln>
        </p:spPr>
        <p:txBody>
          <a:bodyPr wrap="none"/>
          <a:lstStyle/>
          <a:p>
            <a:endParaRPr lang="en-US"/>
          </a:p>
        </p:txBody>
      </p:sp>
      <p:sp>
        <p:nvSpPr>
          <p:cNvPr id="19463" name="Line 6"/>
          <p:cNvSpPr>
            <a:spLocks noChangeShapeType="1"/>
          </p:cNvSpPr>
          <p:nvPr/>
        </p:nvSpPr>
        <p:spPr bwMode="auto">
          <a:xfrm>
            <a:off x="6096000" y="3657600"/>
            <a:ext cx="2209800" cy="0"/>
          </a:xfrm>
          <a:prstGeom prst="line">
            <a:avLst/>
          </a:prstGeom>
          <a:noFill/>
          <a:ln w="12700" cap="sq">
            <a:solidFill>
              <a:schemeClr val="tx1"/>
            </a:solidFill>
            <a:miter lim="800000"/>
            <a:headEnd type="none" w="sm" len="sm"/>
            <a:tailEnd type="none" w="sm" len="sm"/>
          </a:ln>
        </p:spPr>
        <p:txBody>
          <a:bodyPr wrap="none"/>
          <a:lstStyle/>
          <a:p>
            <a:endParaRPr lang="en-US"/>
          </a:p>
        </p:txBody>
      </p:sp>
      <p:pic>
        <p:nvPicPr>
          <p:cNvPr id="19464"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B7204FF-77AB-456C-8AAB-A9C1D87361A9}" type="slidenum">
              <a:rPr lang="en-US"/>
              <a:pPr>
                <a:defRPr/>
              </a:pPr>
              <a:t>9</a:t>
            </a:fld>
            <a:endParaRPr lang="en-US"/>
          </a:p>
        </p:txBody>
      </p:sp>
      <p:sp>
        <p:nvSpPr>
          <p:cNvPr id="865282" name="Rectangle 2"/>
          <p:cNvSpPr>
            <a:spLocks noGrp="1" noChangeArrowheads="1"/>
          </p:cNvSpPr>
          <p:nvPr>
            <p:ph type="title" idx="4294967295"/>
          </p:nvPr>
        </p:nvSpPr>
        <p:spPr>
          <a:xfrm>
            <a:off x="990600" y="304800"/>
            <a:ext cx="8077200" cy="1447800"/>
          </a:xfrm>
        </p:spPr>
        <p:txBody>
          <a:bodyPr/>
          <a:lstStyle/>
          <a:p>
            <a:pPr eaLnBrk="1" hangingPunct="1">
              <a:defRPr/>
            </a:pPr>
            <a:r>
              <a:rPr lang="en-US" sz="3600" i="1" smtClean="0">
                <a:solidFill>
                  <a:schemeClr val="tx1"/>
                </a:solidFill>
              </a:rPr>
              <a:t>TOTAL APPROPRIATIONS</a:t>
            </a:r>
            <a:br>
              <a:rPr lang="en-US" sz="3600" i="1" smtClean="0">
                <a:solidFill>
                  <a:schemeClr val="tx1"/>
                </a:solidFill>
              </a:rPr>
            </a:br>
            <a:r>
              <a:rPr lang="en-US" sz="3600" i="1" smtClean="0">
                <a:solidFill>
                  <a:schemeClr val="tx1"/>
                </a:solidFill>
              </a:rPr>
              <a:t>All Funds – Current v. Proposed </a:t>
            </a:r>
          </a:p>
        </p:txBody>
      </p:sp>
      <p:sp>
        <p:nvSpPr>
          <p:cNvPr id="1029" name="Text Box 3"/>
          <p:cNvSpPr txBox="1">
            <a:spLocks noChangeArrowheads="1"/>
          </p:cNvSpPr>
          <p:nvPr/>
        </p:nvSpPr>
        <p:spPr bwMode="auto">
          <a:xfrm>
            <a:off x="2819400" y="5943600"/>
            <a:ext cx="1524000" cy="581025"/>
          </a:xfrm>
          <a:prstGeom prst="rect">
            <a:avLst/>
          </a:prstGeom>
          <a:noFill/>
          <a:ln w="12700" cap="sq">
            <a:noFill/>
            <a:miter lim="800000"/>
            <a:headEnd type="none" w="sm" len="sm"/>
            <a:tailEnd type="none" w="sm" len="sm"/>
          </a:ln>
        </p:spPr>
        <p:txBody>
          <a:bodyPr>
            <a:spAutoFit/>
          </a:bodyPr>
          <a:lstStyle/>
          <a:p>
            <a:pPr algn="ctr"/>
            <a:r>
              <a:rPr lang="en-US" sz="1600"/>
              <a:t>FY 14-15</a:t>
            </a:r>
          </a:p>
          <a:p>
            <a:pPr algn="ctr"/>
            <a:r>
              <a:rPr lang="en-US" sz="1600"/>
              <a:t>Adopted</a:t>
            </a:r>
          </a:p>
        </p:txBody>
      </p:sp>
      <p:graphicFrame>
        <p:nvGraphicFramePr>
          <p:cNvPr id="1026" name="Object 4"/>
          <p:cNvGraphicFramePr>
            <a:graphicFrameLocks noChangeAspect="1"/>
          </p:cNvGraphicFramePr>
          <p:nvPr/>
        </p:nvGraphicFramePr>
        <p:xfrm>
          <a:off x="914400" y="1905000"/>
          <a:ext cx="8229600" cy="4724400"/>
        </p:xfrm>
        <a:graphic>
          <a:graphicData uri="http://schemas.openxmlformats.org/presentationml/2006/ole">
            <p:oleObj spid="_x0000_s1026" r:id="rId4" imgW="0" imgH="0" progId="PowerPlugsChart.Document">
              <p:embed/>
            </p:oleObj>
          </a:graphicData>
        </a:graphic>
      </p:graphicFrame>
      <p:sp>
        <p:nvSpPr>
          <p:cNvPr id="1030" name="Text Box 5"/>
          <p:cNvSpPr txBox="1">
            <a:spLocks noChangeArrowheads="1"/>
          </p:cNvSpPr>
          <p:nvPr/>
        </p:nvSpPr>
        <p:spPr bwMode="auto">
          <a:xfrm>
            <a:off x="5943600" y="5943600"/>
            <a:ext cx="1676400" cy="581025"/>
          </a:xfrm>
          <a:prstGeom prst="rect">
            <a:avLst/>
          </a:prstGeom>
          <a:noFill/>
          <a:ln w="12700" cap="sq">
            <a:noFill/>
            <a:miter lim="800000"/>
            <a:headEnd type="none" w="sm" len="sm"/>
            <a:tailEnd type="none" w="sm" len="sm"/>
          </a:ln>
        </p:spPr>
        <p:txBody>
          <a:bodyPr>
            <a:spAutoFit/>
          </a:bodyPr>
          <a:lstStyle/>
          <a:p>
            <a:pPr algn="ctr"/>
            <a:r>
              <a:rPr lang="en-US" sz="1600"/>
              <a:t>FY 15-16</a:t>
            </a:r>
          </a:p>
          <a:p>
            <a:pPr algn="ctr"/>
            <a:r>
              <a:rPr lang="en-US" sz="1600"/>
              <a:t>Proposed</a:t>
            </a:r>
          </a:p>
        </p:txBody>
      </p:sp>
      <p:pic>
        <p:nvPicPr>
          <p:cNvPr id="1031"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VI DIMENSIONS" val="640x480x8"/>
  <p:tag name="CAPTURED TRANSITIONS" val="Yes"/>
</p:tagLst>
</file>

<file path=ppt/tags/tag10.xml><?xml version="1.0" encoding="utf-8"?>
<p:tagLst xmlns:a="http://schemas.openxmlformats.org/drawingml/2006/main" xmlns:r="http://schemas.openxmlformats.org/officeDocument/2006/relationships" xmlns:p="http://schemas.openxmlformats.org/presentationml/2006/main">
  <p:tag name="POWER3D TRANSITION" val="Twopanel.p3d 1"/>
  <p:tag name="POWER3D OPTIONS" val="Medium "/>
</p:tagLst>
</file>

<file path=ppt/tags/tag11.xml><?xml version="1.0" encoding="utf-8"?>
<p:tagLst xmlns:a="http://schemas.openxmlformats.org/drawingml/2006/main" xmlns:r="http://schemas.openxmlformats.org/officeDocument/2006/relationships" xmlns:p="http://schemas.openxmlformats.org/presentationml/2006/main">
  <p:tag name="POWER3D CRC" val="5ba32a300109"/>
  <p:tag name="POWER3D TRANSITION" val="DropIn.p3d 6"/>
  <p:tag name="POWER3D OPTIONS" val="Medium "/>
</p:tagLst>
</file>

<file path=ppt/tags/tag12.xml><?xml version="1.0" encoding="utf-8"?>
<p:tagLst xmlns:a="http://schemas.openxmlformats.org/drawingml/2006/main" xmlns:r="http://schemas.openxmlformats.org/officeDocument/2006/relationships" xmlns:p="http://schemas.openxmlformats.org/presentationml/2006/main">
  <p:tag name="POWER3D TRANSITION" val="Bilboard.p3d 1"/>
  <p:tag name="POWER3D OPTIONS" val="Medium "/>
</p:tagLst>
</file>

<file path=ppt/tags/tag13.xml><?xml version="1.0" encoding="utf-8"?>
<p:tagLst xmlns:a="http://schemas.openxmlformats.org/drawingml/2006/main" xmlns:r="http://schemas.openxmlformats.org/officeDocument/2006/relationships" xmlns:p="http://schemas.openxmlformats.org/presentationml/2006/main">
  <p:tag name="POWER3D CRC" val="667458d2010c"/>
  <p:tag name="POWER3D TRANSITION" val="Revcube.p3d 1"/>
  <p:tag name="POWER3D OPTIONS" val="Medium "/>
</p:tagLst>
</file>

<file path=ppt/tags/tag14.xml><?xml version="1.0" encoding="utf-8"?>
<p:tagLst xmlns:a="http://schemas.openxmlformats.org/drawingml/2006/main" xmlns:r="http://schemas.openxmlformats.org/officeDocument/2006/relationships" xmlns:p="http://schemas.openxmlformats.org/presentationml/2006/main">
  <p:tag name="POWER3D TRANSITION" val="Slabflip.p3d 1"/>
  <p:tag name="POWER3D OPTIONS" val="Medium "/>
  <p:tag name="POWER3D IMAGE0" val="PINBUMP.TGA"/>
  <p:tag name="POWER3D IMAGE1" val="PINBUMP.TGA"/>
</p:tagLst>
</file>

<file path=ppt/tags/tag15.xml><?xml version="1.0" encoding="utf-8"?>
<p:tagLst xmlns:a="http://schemas.openxmlformats.org/drawingml/2006/main" xmlns:r="http://schemas.openxmlformats.org/officeDocument/2006/relationships" xmlns:p="http://schemas.openxmlformats.org/presentationml/2006/main">
  <p:tag name="POWER3D CRC" val="88477deb0114"/>
  <p:tag name="POWER3D TRANSITION" val="Slabtilt.p3d 0"/>
  <p:tag name="POWER3D OPTIONS" val="Medium "/>
  <p:tag name="POWER3D IMAGE0" val="PINBUMP.TGA"/>
  <p:tag name="POWER3D IMAGE1" val="PINBUMP.TGA"/>
</p:tagLst>
</file>

<file path=ppt/tags/tag16.xml><?xml version="1.0" encoding="utf-8"?>
<p:tagLst xmlns:a="http://schemas.openxmlformats.org/drawingml/2006/main" xmlns:r="http://schemas.openxmlformats.org/officeDocument/2006/relationships" xmlns:p="http://schemas.openxmlformats.org/presentationml/2006/main">
  <p:tag name="POWER3D TRANSITION" val="Slabrota.p3d 3"/>
  <p:tag name="POWER3D OPTIONS" val="Medium "/>
  <p:tag name="POWER3D IMAGE0" val="PINBUMP.TGA"/>
</p:tagLst>
</file>

<file path=ppt/tags/tag17.xml><?xml version="1.0" encoding="utf-8"?>
<p:tagLst xmlns:a="http://schemas.openxmlformats.org/drawingml/2006/main" xmlns:r="http://schemas.openxmlformats.org/officeDocument/2006/relationships" xmlns:p="http://schemas.openxmlformats.org/presentationml/2006/main">
  <p:tag name="POWER3D TRANSITION" val="Tumbling.p3d 3"/>
  <p:tag name="POWER3D OPTIONS" val="Medium "/>
  <p:tag name="POWER3D IMAGE0" val="PINBUMP.TGA"/>
</p:tagLst>
</file>

<file path=ppt/tags/tag18.xml><?xml version="1.0" encoding="utf-8"?>
<p:tagLst xmlns:a="http://schemas.openxmlformats.org/drawingml/2006/main" xmlns:r="http://schemas.openxmlformats.org/officeDocument/2006/relationships" xmlns:p="http://schemas.openxmlformats.org/presentationml/2006/main">
  <p:tag name="POWER3D CRC" val="64bde272018f"/>
  <p:tag name="POWER3D TRANSITION" val="Twopanel.p3d 5"/>
  <p:tag name="POWER3D OPTIONS" val="Medium "/>
</p:tagLst>
</file>

<file path=ppt/tags/tag19.xml><?xml version="1.0" encoding="utf-8"?>
<p:tagLst xmlns:a="http://schemas.openxmlformats.org/drawingml/2006/main" xmlns:r="http://schemas.openxmlformats.org/officeDocument/2006/relationships" xmlns:p="http://schemas.openxmlformats.org/presentationml/2006/main">
  <p:tag name="POWER3D TRANSITION" val="DropIn.p3d 4"/>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POWER3D CRC" val="b04eb1920100"/>
  <p:tag name="POWER3D TRANSITION" val="Bilboard.p3d 0"/>
  <p:tag name="POWER3D OPTIONS" val="Medium "/>
</p:tagLst>
</file>

<file path=ppt/tags/tag20.xml><?xml version="1.0" encoding="utf-8"?>
<p:tagLst xmlns:a="http://schemas.openxmlformats.org/drawingml/2006/main" xmlns:r="http://schemas.openxmlformats.org/officeDocument/2006/relationships" xmlns:p="http://schemas.openxmlformats.org/presentationml/2006/main">
  <p:tag name="POWER3D CRC" val="5ba32a300109"/>
  <p:tag name="POWER3D TRANSITION" val="DropIn.p3d 6"/>
  <p:tag name="POWER3D OPTIONS" val="Medium "/>
</p:tagLst>
</file>

<file path=ppt/tags/tag21.xml><?xml version="1.0" encoding="utf-8"?>
<p:tagLst xmlns:a="http://schemas.openxmlformats.org/drawingml/2006/main" xmlns:r="http://schemas.openxmlformats.org/officeDocument/2006/relationships" xmlns:p="http://schemas.openxmlformats.org/presentationml/2006/main">
  <p:tag name="POWER3D CRC" val="5ba32a300109"/>
  <p:tag name="POWER3D TRANSITION" val="DropIn.p3d 6"/>
  <p:tag name="POWER3D OPTIONS" val="Medium "/>
</p:tagLst>
</file>

<file path=ppt/tags/tag22.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3.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4.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5.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6.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7.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8.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29.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3.xml><?xml version="1.0" encoding="utf-8"?>
<p:tagLst xmlns:a="http://schemas.openxmlformats.org/drawingml/2006/main" xmlns:r="http://schemas.openxmlformats.org/officeDocument/2006/relationships" xmlns:p="http://schemas.openxmlformats.org/presentationml/2006/main">
  <p:tag name="POWER3D TRANSITION" val="DropIn.p3d 4"/>
  <p:tag name="POWER3D OPTIONS" val="Medium "/>
</p:tagLst>
</file>

<file path=ppt/tags/tag30.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31.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32.xml><?xml version="1.0" encoding="utf-8"?>
<p:tagLst xmlns:a="http://schemas.openxmlformats.org/drawingml/2006/main" xmlns:r="http://schemas.openxmlformats.org/officeDocument/2006/relationships" xmlns:p="http://schemas.openxmlformats.org/presentationml/2006/main">
  <p:tag name="POWER3D IMAGE0" val="PINBUMP.TGA"/>
  <p:tag name="POWER3D IMAGE1" val="PINBUMP.TGA"/>
  <p:tag name="POWER3D CRC" val="5ba32a300109"/>
  <p:tag name="POWER3D TRANSITION" val="DropIn.p3d 6"/>
  <p:tag name="POWER3D OPTIONS" val="Medium "/>
</p:tagLst>
</file>

<file path=ppt/tags/tag33.xml><?xml version="1.0" encoding="utf-8"?>
<p:tagLst xmlns:a="http://schemas.openxmlformats.org/drawingml/2006/main" xmlns:r="http://schemas.openxmlformats.org/officeDocument/2006/relationships" xmlns:p="http://schemas.openxmlformats.org/presentationml/2006/main">
  <p:tag name="POWER3D CRC" val="b04eb1920100"/>
  <p:tag name="POWER3D TRANSITION" val="Bilboard.p3d 0"/>
  <p:tag name="POWER3D OPTIONS" val="Medium "/>
</p:tagLst>
</file>

<file path=ppt/tags/tag34.xml><?xml version="1.0" encoding="utf-8"?>
<p:tagLst xmlns:a="http://schemas.openxmlformats.org/drawingml/2006/main" xmlns:r="http://schemas.openxmlformats.org/officeDocument/2006/relationships" xmlns:p="http://schemas.openxmlformats.org/presentationml/2006/main">
  <p:tag name="POWER3D CRC" val="c7cd78d80185"/>
  <p:tag name="POWER3D TRANSITION" val="Swing.p3d 2"/>
  <p:tag name="POWER3D OPTIONS" val="Medium "/>
</p:tagLst>
</file>

<file path=ppt/tags/tag35.xml><?xml version="1.0" encoding="utf-8"?>
<p:tagLst xmlns:a="http://schemas.openxmlformats.org/drawingml/2006/main" xmlns:r="http://schemas.openxmlformats.org/officeDocument/2006/relationships" xmlns:p="http://schemas.openxmlformats.org/presentationml/2006/main">
  <p:tag name="POWER3D CRC" val="9b917546014e"/>
  <p:tag name="POWER3D TRANSITION" val="Tumbling.p3d 2"/>
  <p:tag name="POWER3D OPTIONS" val="Medium "/>
  <p:tag name="POWER3D IMAGE0" val="PINBUMP.TGA"/>
</p:tagLst>
</file>

<file path=ppt/tags/tag36.xml><?xml version="1.0" encoding="utf-8"?>
<p:tagLst xmlns:a="http://schemas.openxmlformats.org/drawingml/2006/main" xmlns:r="http://schemas.openxmlformats.org/officeDocument/2006/relationships" xmlns:p="http://schemas.openxmlformats.org/presentationml/2006/main">
  <p:tag name="POWER3D CRC" val="b04eb1920100"/>
  <p:tag name="POWER3D TRANSITION" val="Bilboard.p3d 0"/>
  <p:tag name="POWER3D OPTIONS" val="Medium "/>
</p:tagLst>
</file>

<file path=ppt/tags/tag4.xml><?xml version="1.0" encoding="utf-8"?>
<p:tagLst xmlns:a="http://schemas.openxmlformats.org/drawingml/2006/main" xmlns:r="http://schemas.openxmlformats.org/officeDocument/2006/relationships" xmlns:p="http://schemas.openxmlformats.org/presentationml/2006/main">
  <p:tag name="POWER3D CRC" val="4fd10af40211"/>
  <p:tag name="POWER3D TRANSITION" val="Revdoors.p3d 1"/>
  <p:tag name="POWER3D OPTIONS" val="Medium "/>
</p:tagLst>
</file>

<file path=ppt/tags/tag5.xml><?xml version="1.0" encoding="utf-8"?>
<p:tagLst xmlns:a="http://schemas.openxmlformats.org/drawingml/2006/main" xmlns:r="http://schemas.openxmlformats.org/officeDocument/2006/relationships" xmlns:p="http://schemas.openxmlformats.org/presentationml/2006/main">
  <p:tag name="POWER3D CRC" val="bdc2222601c7"/>
  <p:tag name="POWER3D TRANSITION" val="Slabflip.p3d 1"/>
  <p:tag name="POWER3D OPTIONS" val="Medium "/>
  <p:tag name="POWER3D IMAGE0" val="PINBUMP.TGA"/>
  <p:tag name="POWER3D IMAGE1" val="PINBUMP.TGA"/>
</p:tagLst>
</file>

<file path=ppt/tags/tag6.xml><?xml version="1.0" encoding="utf-8"?>
<p:tagLst xmlns:a="http://schemas.openxmlformats.org/drawingml/2006/main" xmlns:r="http://schemas.openxmlformats.org/officeDocument/2006/relationships" xmlns:p="http://schemas.openxmlformats.org/presentationml/2006/main">
  <p:tag name="POWER3D CRC" val="529fdd0101cf"/>
  <p:tag name="POWER3D TRANSITION" val="Tumbling.p3d 0"/>
  <p:tag name="POWER3D OPTIONS" val="Medium "/>
  <p:tag name="POWER3D IMAGE0" val="PINBUMP.TGA"/>
</p:tagLst>
</file>

<file path=ppt/tags/tag7.xml><?xml version="1.0" encoding="utf-8"?>
<p:tagLst xmlns:a="http://schemas.openxmlformats.org/drawingml/2006/main" xmlns:r="http://schemas.openxmlformats.org/officeDocument/2006/relationships" xmlns:p="http://schemas.openxmlformats.org/presentationml/2006/main">
  <p:tag name="POWER3D CRC" val="bdc2222601c7"/>
  <p:tag name="POWER3D TRANSITION" val="Slabrota.p3d 2"/>
  <p:tag name="POWER3D OPTIONS" val="Medium "/>
  <p:tag name="POWER3D IMAGE0" val="PINBUMP.TGA"/>
</p:tagLst>
</file>

<file path=ppt/tags/tag8.xml><?xml version="1.0" encoding="utf-8"?>
<p:tagLst xmlns:a="http://schemas.openxmlformats.org/drawingml/2006/main" xmlns:r="http://schemas.openxmlformats.org/officeDocument/2006/relationships" xmlns:p="http://schemas.openxmlformats.org/presentationml/2006/main">
  <p:tag name="POWER3D CRC" val="bdc2222601c7"/>
  <p:tag name="POWER3D TRANSITION" val="Slabtilt.p3d 0"/>
  <p:tag name="POWER3D OPTIONS" val="Medium "/>
  <p:tag name="POWER3D IMAGE0" val="PINBUMP.TGA"/>
  <p:tag name="POWER3D IMAGE1" val="PINBUMP.TGA"/>
</p:tagLst>
</file>

<file path=ppt/tags/tag9.xml><?xml version="1.0" encoding="utf-8"?>
<p:tagLst xmlns:a="http://schemas.openxmlformats.org/drawingml/2006/main" xmlns:r="http://schemas.openxmlformats.org/officeDocument/2006/relationships" xmlns:p="http://schemas.openxmlformats.org/presentationml/2006/main">
  <p:tag name="POWER3D CRC" val="081f90eb01d2"/>
  <p:tag name="POWER3D TRANSITION" val="Bilboard.p3d 1"/>
  <p:tag name="POWER3D OPTIONS" val="Medium "/>
</p:tagLst>
</file>

<file path=ppt/theme/theme1.xml><?xml version="1.0" encoding="utf-8"?>
<a:theme xmlns:a="http://schemas.openxmlformats.org/drawingml/2006/main" name="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1_Shimm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30843</TotalTime>
  <Words>2008</Words>
  <Application>Microsoft Office PowerPoint</Application>
  <PresentationFormat>On-screen Show (4:3)</PresentationFormat>
  <Paragraphs>420</Paragraphs>
  <Slides>53</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9" baseType="lpstr">
      <vt:lpstr>Tahoma</vt:lpstr>
      <vt:lpstr>Arial</vt:lpstr>
      <vt:lpstr>Wingdings</vt:lpstr>
      <vt:lpstr>Times New Roman</vt:lpstr>
      <vt:lpstr>1_Shimmer</vt:lpstr>
      <vt:lpstr>Unknown</vt:lpstr>
      <vt:lpstr>Town of Apple Valley</vt:lpstr>
      <vt:lpstr>BUDGET STUDY SESSION</vt:lpstr>
      <vt:lpstr>FY 15-16  Budget document Format</vt:lpstr>
      <vt:lpstr>FY 15-16 BUDGET PROCESS</vt:lpstr>
      <vt:lpstr>FY15-16 Proposed Operating and Capital Improvement Budget </vt:lpstr>
      <vt:lpstr>Challenges Faced in Developing FY15-16 Proposed Budget</vt:lpstr>
      <vt:lpstr>Challenges Faced in Developing FY15-16 Proposed Budget</vt:lpstr>
      <vt:lpstr>BUDGET SUMMARY All Funds (including transfers)</vt:lpstr>
      <vt:lpstr>TOTAL APPROPRIATIONS All Funds – Current v. Proposed </vt:lpstr>
      <vt:lpstr>TOTAL OPERATING BUDGET All Funds</vt:lpstr>
      <vt:lpstr>TOTAL CAPITAL IMPROVEMENT BUDGET - All Funds</vt:lpstr>
      <vt:lpstr>TOTAL APPROPRIATIONS By Fund Type</vt:lpstr>
      <vt:lpstr>DISTRIBUTION OF SALARIES &amp; BENEFITS  - All Funds</vt:lpstr>
      <vt:lpstr>GENERAL FUND SUMMARY</vt:lpstr>
      <vt:lpstr>SUMMARY OF APPROPRIATIONS  By Major Service Program – General Fund</vt:lpstr>
      <vt:lpstr>GENERAL FUND APPROPRIATIONS</vt:lpstr>
      <vt:lpstr>GENERAL FUND RESOURCES Including Transfers In</vt:lpstr>
      <vt:lpstr>SALES &amp; USE TAX General Fund – includes Sales Tax In-Lieu</vt:lpstr>
      <vt:lpstr>SALES TAX COLLECTIONS By Business Categories – CY 2014</vt:lpstr>
      <vt:lpstr>SALES &amp; USE TAX HISTORY General Fund – Includes ST In-Lieu</vt:lpstr>
      <vt:lpstr>PROPERTY TAX General Fund</vt:lpstr>
      <vt:lpstr>PROPERTY TAX HISTORY General Fund – (Exc. Sales Tax Backfill and VLF Backfill)</vt:lpstr>
      <vt:lpstr>PARKS AND RECREATION FUND SUMMARY</vt:lpstr>
      <vt:lpstr>AV GOLF COURSE FUND SUMMARY</vt:lpstr>
      <vt:lpstr>BUDGET SUMMARY All Funds (including transfers)</vt:lpstr>
      <vt:lpstr>BUDGET SUMMARY All Funds (including transfers)</vt:lpstr>
      <vt:lpstr>Fiscal Year 2015-2016 Proposed Budget</vt:lpstr>
      <vt:lpstr>TOTAL CAPITAL IMPROVEMENT BUDGET - All Funds</vt:lpstr>
      <vt:lpstr>Capital Improvement Projects</vt:lpstr>
      <vt:lpstr>Capital Improvement Projects</vt:lpstr>
      <vt:lpstr>Capital Improvement Projects</vt:lpstr>
      <vt:lpstr>Capital Improvement Projects</vt:lpstr>
      <vt:lpstr>Capital Improvement Projects</vt:lpstr>
      <vt:lpstr>Capital Improvement Projects</vt:lpstr>
      <vt:lpstr>CIP FUNDING: Ten-Year Historical Comparison</vt:lpstr>
      <vt:lpstr>Fiscal Year 2015-2016 Proposed Budget</vt:lpstr>
      <vt:lpstr>DEPARTMENT/PROGRAM HIGHLIGHTS/GOALS</vt:lpstr>
      <vt:lpstr>DEPARTMENT/PROGRAM HIGHLIGHTS/GOALS</vt:lpstr>
      <vt:lpstr>DEPARTMENT/PROGRAM HIGHLIGHTS/GOALS</vt:lpstr>
      <vt:lpstr>DEPARTMENT/PROGRAM HIGHLIGHTS/GOALS</vt:lpstr>
      <vt:lpstr>DEPARTMENT/PROGRAM HIGHLIGHTS/GOALS</vt:lpstr>
      <vt:lpstr>DEPARTMENT/PROGRAM HIGHLIGHTS/GOALS</vt:lpstr>
      <vt:lpstr>DEPARTMENT/PROGRAM HIGHLIGHTS/GOALS</vt:lpstr>
      <vt:lpstr>DEPARTMENT/PROGRAM HIGHLIGHTS/GOALS</vt:lpstr>
      <vt:lpstr>DEPARTMENT/PROGRAM HIGHLIGHTS</vt:lpstr>
      <vt:lpstr>DEPARTMENT/PROGRAM HIGHLIGHTS</vt:lpstr>
      <vt:lpstr>DEPARTMENT/PROGRAM HIGHLIGHTS</vt:lpstr>
      <vt:lpstr>DEPARTMENT/PROGRAM HIGHLIGHTS</vt:lpstr>
      <vt:lpstr>DEPARTMENT/PROGRAM HIGHLIGHTS</vt:lpstr>
      <vt:lpstr>DEPARTMENT/PROGRAM HIGHLIGHTS</vt:lpstr>
      <vt:lpstr>FISCAL YEAR 2015-2016  PROPOSED BUDGET</vt:lpstr>
      <vt:lpstr>FISCAL YEAR 2015-2016  PROPOSED BUDGET</vt:lpstr>
      <vt:lpstr>Town of Apple Valley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Puckett</dc:creator>
  <cp:lastModifiedBy>crudsell</cp:lastModifiedBy>
  <cp:revision>1511</cp:revision>
  <cp:lastPrinted>1601-01-01T00:00:00Z</cp:lastPrinted>
  <dcterms:created xsi:type="dcterms:W3CDTF">1601-01-01T00:00:00Z</dcterms:created>
  <dcterms:modified xsi:type="dcterms:W3CDTF">2016-06-08T21:17:09Z</dcterms:modified>
</cp:coreProperties>
</file>