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9"/>
  </p:notesMasterIdLst>
  <p:handoutMasterIdLst>
    <p:handoutMasterId r:id="rId40"/>
  </p:handoutMasterIdLst>
  <p:sldIdLst>
    <p:sldId id="900" r:id="rId2"/>
    <p:sldId id="981" r:id="rId3"/>
    <p:sldId id="897" r:id="rId4"/>
    <p:sldId id="910" r:id="rId5"/>
    <p:sldId id="949" r:id="rId6"/>
    <p:sldId id="1002" r:id="rId7"/>
    <p:sldId id="1018" r:id="rId8"/>
    <p:sldId id="1017" r:id="rId9"/>
    <p:sldId id="1019" r:id="rId10"/>
    <p:sldId id="1020" r:id="rId11"/>
    <p:sldId id="1022" r:id="rId12"/>
    <p:sldId id="1021" r:id="rId13"/>
    <p:sldId id="1034" r:id="rId14"/>
    <p:sldId id="1033" r:id="rId15"/>
    <p:sldId id="1035" r:id="rId16"/>
    <p:sldId id="904" r:id="rId17"/>
    <p:sldId id="1003" r:id="rId18"/>
    <p:sldId id="1010" r:id="rId19"/>
    <p:sldId id="920" r:id="rId20"/>
    <p:sldId id="987" r:id="rId21"/>
    <p:sldId id="1029" r:id="rId22"/>
    <p:sldId id="1030" r:id="rId23"/>
    <p:sldId id="989" r:id="rId24"/>
    <p:sldId id="992" r:id="rId25"/>
    <p:sldId id="930" r:id="rId26"/>
    <p:sldId id="1036" r:id="rId27"/>
    <p:sldId id="1014" r:id="rId28"/>
    <p:sldId id="1015" r:id="rId29"/>
    <p:sldId id="1016" r:id="rId30"/>
    <p:sldId id="1023" r:id="rId31"/>
    <p:sldId id="1024" r:id="rId32"/>
    <p:sldId id="1025" r:id="rId33"/>
    <p:sldId id="1026" r:id="rId34"/>
    <p:sldId id="1028" r:id="rId35"/>
    <p:sldId id="991" r:id="rId36"/>
    <p:sldId id="990" r:id="rId37"/>
    <p:sldId id="1032" r:id="rId38"/>
  </p:sldIdLst>
  <p:sldSz cx="9144000" cy="6858000" type="screen4x3"/>
  <p:notesSz cx="7010400" cy="9296400"/>
  <p:custDataLst>
    <p:tags r:id="rId41"/>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Arial" charset="0"/>
      </a:defRPr>
    </a:lvl1pPr>
    <a:lvl2pPr marL="457200" algn="l" rtl="0" fontAlgn="base">
      <a:spcBef>
        <a:spcPct val="0"/>
      </a:spcBef>
      <a:spcAft>
        <a:spcPct val="0"/>
      </a:spcAft>
      <a:defRPr sz="2400" kern="1200">
        <a:solidFill>
          <a:schemeClr val="tx1"/>
        </a:solidFill>
        <a:latin typeface="Tahoma" pitchFamily="34" charset="0"/>
        <a:ea typeface="+mn-ea"/>
        <a:cs typeface="Arial" charset="0"/>
      </a:defRPr>
    </a:lvl2pPr>
    <a:lvl3pPr marL="914400" algn="l" rtl="0" fontAlgn="base">
      <a:spcBef>
        <a:spcPct val="0"/>
      </a:spcBef>
      <a:spcAft>
        <a:spcPct val="0"/>
      </a:spcAft>
      <a:defRPr sz="2400" kern="1200">
        <a:solidFill>
          <a:schemeClr val="tx1"/>
        </a:solidFill>
        <a:latin typeface="Tahoma" pitchFamily="34" charset="0"/>
        <a:ea typeface="+mn-ea"/>
        <a:cs typeface="Arial" charset="0"/>
      </a:defRPr>
    </a:lvl3pPr>
    <a:lvl4pPr marL="1371600" algn="l" rtl="0" fontAlgn="base">
      <a:spcBef>
        <a:spcPct val="0"/>
      </a:spcBef>
      <a:spcAft>
        <a:spcPct val="0"/>
      </a:spcAft>
      <a:defRPr sz="2400" kern="1200">
        <a:solidFill>
          <a:schemeClr val="tx1"/>
        </a:solidFill>
        <a:latin typeface="Tahoma" pitchFamily="34" charset="0"/>
        <a:ea typeface="+mn-ea"/>
        <a:cs typeface="Arial" charset="0"/>
      </a:defRPr>
    </a:lvl4pPr>
    <a:lvl5pPr marL="1828800" algn="l" rtl="0" fontAlgn="base">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8A"/>
    <a:srgbClr val="6699FF"/>
    <a:srgbClr val="FFFFFF"/>
    <a:srgbClr val="660033"/>
    <a:srgbClr val="003399"/>
    <a:srgbClr val="000091"/>
    <a:srgbClr val="00008E"/>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7" autoAdjust="0"/>
    <p:restoredTop sz="93648" autoAdjust="0"/>
  </p:normalViewPr>
  <p:slideViewPr>
    <p:cSldViewPr>
      <p:cViewPr>
        <p:scale>
          <a:sx n="100" d="100"/>
          <a:sy n="100" d="100"/>
        </p:scale>
        <p:origin x="-72" y="-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27" d="100"/>
          <a:sy n="27" d="100"/>
        </p:scale>
        <p:origin x="-1236"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lvl1pPr algn="l" defTabSz="931863" eaLnBrk="0" hangingPunct="0">
              <a:spcBef>
                <a:spcPct val="0"/>
              </a:spcBef>
              <a:buClrTx/>
              <a:buSzTx/>
              <a:buFontTx/>
              <a:buNone/>
              <a:defRPr sz="1200">
                <a:effectLst/>
                <a:latin typeface="Times New Roman" pitchFamily="18"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1925" y="0"/>
            <a:ext cx="3038475" cy="466725"/>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lvl1pPr algn="r" defTabSz="931863" eaLnBrk="0" hangingPunct="0">
              <a:spcBef>
                <a:spcPct val="0"/>
              </a:spcBef>
              <a:buClrTx/>
              <a:buSzTx/>
              <a:buFontTx/>
              <a:buNone/>
              <a:defRPr sz="1200">
                <a:effectLst/>
                <a:latin typeface="Times New Roman" pitchFamily="18" charset="0"/>
                <a:cs typeface="+mn-cs"/>
              </a:defRPr>
            </a:lvl1pPr>
          </a:lstStyle>
          <a:p>
            <a:pPr>
              <a:defRPr/>
            </a:pPr>
            <a:fld id="{4B482555-A081-48DE-836D-E93B20B82A2D}" type="datetime1">
              <a:rPr lang="en-US"/>
              <a:pPr>
                <a:defRPr/>
              </a:pPr>
              <a:t>6/8/2016</a:t>
            </a:fld>
            <a:endParaRPr lang="en-US"/>
          </a:p>
        </p:txBody>
      </p:sp>
      <p:sp>
        <p:nvSpPr>
          <p:cNvPr id="17412" name="Rectangle 4"/>
          <p:cNvSpPr>
            <a:spLocks noGrp="1" noChangeArrowheads="1"/>
          </p:cNvSpPr>
          <p:nvPr>
            <p:ph type="ftr" sz="quarter" idx="2"/>
          </p:nvPr>
        </p:nvSpPr>
        <p:spPr bwMode="auto">
          <a:xfrm>
            <a:off x="0" y="8829675"/>
            <a:ext cx="3038475" cy="466725"/>
          </a:xfrm>
          <a:prstGeom prst="rect">
            <a:avLst/>
          </a:prstGeom>
          <a:noFill/>
          <a:ln w="9525">
            <a:noFill/>
            <a:miter lim="800000"/>
            <a:headEnd/>
            <a:tailEnd/>
          </a:ln>
          <a:effectLst/>
        </p:spPr>
        <p:txBody>
          <a:bodyPr vert="horz" wrap="square" lIns="93065" tIns="46531" rIns="93065" bIns="46531" numCol="1" anchor="b" anchorCtr="0" compatLnSpc="1">
            <a:prstTxWarp prst="textNoShape">
              <a:avLst/>
            </a:prstTxWarp>
          </a:bodyPr>
          <a:lstStyle>
            <a:lvl1pPr algn="l" defTabSz="931863" eaLnBrk="0" hangingPunct="0">
              <a:spcBef>
                <a:spcPct val="0"/>
              </a:spcBef>
              <a:buClrTx/>
              <a:buSzTx/>
              <a:buFontTx/>
              <a:buNone/>
              <a:defRPr sz="1200">
                <a:effectLst/>
                <a:latin typeface="Times New Roman" pitchFamily="18"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1925" y="8829675"/>
            <a:ext cx="3038475" cy="466725"/>
          </a:xfrm>
          <a:prstGeom prst="rect">
            <a:avLst/>
          </a:prstGeom>
          <a:noFill/>
          <a:ln w="9525">
            <a:noFill/>
            <a:miter lim="800000"/>
            <a:headEnd/>
            <a:tailEnd/>
          </a:ln>
          <a:effectLst/>
        </p:spPr>
        <p:txBody>
          <a:bodyPr vert="horz" wrap="square" lIns="93065" tIns="46531" rIns="93065" bIns="46531" numCol="1" anchor="b" anchorCtr="0" compatLnSpc="1">
            <a:prstTxWarp prst="textNoShape">
              <a:avLst/>
            </a:prstTxWarp>
          </a:bodyPr>
          <a:lstStyle>
            <a:lvl1pPr algn="r" defTabSz="931863" eaLnBrk="0" hangingPunct="0">
              <a:spcBef>
                <a:spcPct val="0"/>
              </a:spcBef>
              <a:buClrTx/>
              <a:buSzTx/>
              <a:buFontTx/>
              <a:buNone/>
              <a:defRPr sz="1200">
                <a:effectLst/>
                <a:latin typeface="Times New Roman" pitchFamily="18" charset="0"/>
                <a:cs typeface="+mn-cs"/>
              </a:defRPr>
            </a:lvl1pPr>
          </a:lstStyle>
          <a:p>
            <a:pPr>
              <a:defRPr/>
            </a:pPr>
            <a:fld id="{C7300F54-CE66-4144-8695-E50D47583CD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6725"/>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lvl1pPr algn="l" defTabSz="931863" eaLnBrk="0" hangingPunct="0">
              <a:spcBef>
                <a:spcPct val="0"/>
              </a:spcBef>
              <a:buClrTx/>
              <a:buSzTx/>
              <a:buFontTx/>
              <a:buNone/>
              <a:defRPr sz="1200">
                <a:effectLst/>
                <a:latin typeface="Times New Roman" pitchFamily="18" charset="0"/>
                <a:cs typeface="+mn-cs"/>
              </a:defRPr>
            </a:lvl1pPr>
          </a:lstStyle>
          <a:p>
            <a:pPr>
              <a:defRPr/>
            </a:pPr>
            <a:endParaRPr lang="en-US"/>
          </a:p>
        </p:txBody>
      </p:sp>
      <p:sp>
        <p:nvSpPr>
          <p:cNvPr id="15363" name="Rectangle 3"/>
          <p:cNvSpPr>
            <a:spLocks noGrp="1" noChangeArrowheads="1"/>
          </p:cNvSpPr>
          <p:nvPr>
            <p:ph type="dt" idx="1"/>
          </p:nvPr>
        </p:nvSpPr>
        <p:spPr bwMode="auto">
          <a:xfrm>
            <a:off x="3971925" y="0"/>
            <a:ext cx="3038475" cy="466725"/>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lvl1pPr algn="r" defTabSz="931863" eaLnBrk="0" hangingPunct="0">
              <a:spcBef>
                <a:spcPct val="0"/>
              </a:spcBef>
              <a:buClrTx/>
              <a:buSzTx/>
              <a:buFontTx/>
              <a:buNone/>
              <a:defRPr sz="1200">
                <a:effectLst/>
                <a:latin typeface="Times New Roman" pitchFamily="18" charset="0"/>
                <a:cs typeface="+mn-cs"/>
              </a:defRPr>
            </a:lvl1pPr>
          </a:lstStyle>
          <a:p>
            <a:pPr>
              <a:defRPr/>
            </a:pPr>
            <a:fld id="{56023848-FE6B-4879-86AD-6FB6E1603792}" type="datetime1">
              <a:rPr lang="en-US"/>
              <a:pPr>
                <a:defRPr/>
              </a:pPr>
              <a:t>6/8/2016</a:t>
            </a:fld>
            <a:endParaRPr lang="en-US"/>
          </a:p>
        </p:txBody>
      </p:sp>
      <p:sp>
        <p:nvSpPr>
          <p:cNvPr id="40964" name="Rectangle 4"/>
          <p:cNvSpPr>
            <a:spLocks noGrp="1" noRot="1" noChangeAspect="1" noChangeArrowheads="1" noTextEdit="1"/>
          </p:cNvSpPr>
          <p:nvPr>
            <p:ph type="sldImg" idx="2"/>
          </p:nvPr>
        </p:nvSpPr>
        <p:spPr bwMode="auto">
          <a:xfrm>
            <a:off x="1184275" y="696913"/>
            <a:ext cx="4646613"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065" tIns="46531" rIns="93065" bIns="465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29675"/>
            <a:ext cx="3038475" cy="466725"/>
          </a:xfrm>
          <a:prstGeom prst="rect">
            <a:avLst/>
          </a:prstGeom>
          <a:noFill/>
          <a:ln w="9525">
            <a:noFill/>
            <a:miter lim="800000"/>
            <a:headEnd/>
            <a:tailEnd/>
          </a:ln>
          <a:effectLst/>
        </p:spPr>
        <p:txBody>
          <a:bodyPr vert="horz" wrap="square" lIns="93065" tIns="46531" rIns="93065" bIns="46531" numCol="1" anchor="b" anchorCtr="0" compatLnSpc="1">
            <a:prstTxWarp prst="textNoShape">
              <a:avLst/>
            </a:prstTxWarp>
          </a:bodyPr>
          <a:lstStyle>
            <a:lvl1pPr algn="l" defTabSz="931863" eaLnBrk="0" hangingPunct="0">
              <a:spcBef>
                <a:spcPct val="0"/>
              </a:spcBef>
              <a:buClrTx/>
              <a:buSzTx/>
              <a:buFontTx/>
              <a:buNone/>
              <a:defRPr sz="1200">
                <a:effectLst/>
                <a:latin typeface="Times New Roman" pitchFamily="18"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71925" y="8829675"/>
            <a:ext cx="3038475" cy="466725"/>
          </a:xfrm>
          <a:prstGeom prst="rect">
            <a:avLst/>
          </a:prstGeom>
          <a:noFill/>
          <a:ln w="9525">
            <a:noFill/>
            <a:miter lim="800000"/>
            <a:headEnd/>
            <a:tailEnd/>
          </a:ln>
          <a:effectLst/>
        </p:spPr>
        <p:txBody>
          <a:bodyPr vert="horz" wrap="square" lIns="93065" tIns="46531" rIns="93065" bIns="46531" numCol="1" anchor="b" anchorCtr="0" compatLnSpc="1">
            <a:prstTxWarp prst="textNoShape">
              <a:avLst/>
            </a:prstTxWarp>
          </a:bodyPr>
          <a:lstStyle>
            <a:lvl1pPr algn="r" defTabSz="931863" eaLnBrk="0" hangingPunct="0">
              <a:spcBef>
                <a:spcPct val="0"/>
              </a:spcBef>
              <a:buClrTx/>
              <a:buSzTx/>
              <a:buFontTx/>
              <a:buNone/>
              <a:defRPr sz="1200">
                <a:effectLst/>
                <a:latin typeface="Times New Roman" pitchFamily="18" charset="0"/>
                <a:cs typeface="+mn-cs"/>
              </a:defRPr>
            </a:lvl1pPr>
          </a:lstStyle>
          <a:p>
            <a:pPr>
              <a:defRPr/>
            </a:pPr>
            <a:fld id="{AD36361F-2E05-45C6-9817-D74B870B61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smtClean="0"/>
              <a:t>Includes advertising in bus stops of $38,700,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2688" y="696913"/>
            <a:ext cx="4649787" cy="3486150"/>
          </a:xfrm>
          <a:ln/>
        </p:spPr>
      </p:sp>
      <p:sp>
        <p:nvSpPr>
          <p:cNvPr id="43011" name="Rectangle 3"/>
          <p:cNvSpPr>
            <a:spLocks noGrp="1" noChangeArrowheads="1"/>
          </p:cNvSpPr>
          <p:nvPr>
            <p:ph type="body" idx="1"/>
          </p:nvPr>
        </p:nvSpPr>
        <p:spPr>
          <a:noFill/>
          <a:ln/>
        </p:spPr>
        <p:txBody>
          <a:bodyPr/>
          <a:lstStyle/>
          <a:p>
            <a:pPr eaLnBrk="1" hangingPunct="1"/>
            <a:r>
              <a:rPr lang="en-US" smtClean="0"/>
              <a:t>Slope line correspondingly follows recessionary line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82688" y="696913"/>
            <a:ext cx="4649787" cy="3486150"/>
          </a:xfrm>
          <a:ln/>
        </p:spPr>
      </p:sp>
      <p:sp>
        <p:nvSpPr>
          <p:cNvPr id="44035" name="Rectangle 3"/>
          <p:cNvSpPr>
            <a:spLocks noGrp="1" noChangeArrowheads="1"/>
          </p:cNvSpPr>
          <p:nvPr>
            <p:ph type="body" idx="1"/>
          </p:nvPr>
        </p:nvSpPr>
        <p:spPr>
          <a:noFill/>
          <a:ln/>
        </p:spPr>
        <p:txBody>
          <a:bodyPr/>
          <a:lstStyle/>
          <a:p>
            <a:pPr eaLnBrk="1" hangingPunct="1"/>
            <a:r>
              <a:rPr lang="en-US" smtClean="0"/>
              <a:t>Slope line correspondingly follows recessionary line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grpSp>
      </p:grpSp>
      <p:sp>
        <p:nvSpPr>
          <p:cNvPr id="719888"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71988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fld id="{0943C67F-3718-4BB6-B962-304CA8E0C712}" type="datetime1">
              <a:rPr lang="en-US"/>
              <a:pPr>
                <a:defRPr/>
              </a:pPr>
              <a:t>6/8/2016</a:t>
            </a:fld>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7C5960E3-38B9-4185-8CFD-F4E5EF92BCB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56A5FB07-A747-4B82-836E-55CDD1A6CF73}" type="datetime1">
              <a:rPr lang="en-US"/>
              <a:pPr>
                <a:defRPr/>
              </a:pPr>
              <a:t>6/8/2016</a:t>
            </a:fld>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38571DC0-CC84-440E-94DB-3DF03C5B26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002079E1-215D-45F9-A74A-3B12B06BAE4C}" type="datetime1">
              <a:rPr lang="en-US"/>
              <a:pPr>
                <a:defRPr/>
              </a:pPr>
              <a:t>6/8/2016</a:t>
            </a:fld>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5D846DB5-52B6-4A2C-AA0D-3091E1750D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7A657A41-6A0D-40D7-B319-1F3135A4CACE}" type="datetime1">
              <a:rPr lang="en-US"/>
              <a:pPr>
                <a:defRPr/>
              </a:pPr>
              <a:t>6/8/2016</a:t>
            </a:fld>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9B9971C8-86D6-424C-8623-C9DD5CDFA1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fld id="{7E44D6FF-7FA3-460E-878E-31C45DB7E7A7}" type="datetime1">
              <a:rPr lang="en-US"/>
              <a:pPr>
                <a:defRPr/>
              </a:pPr>
              <a:t>6/8/2016</a:t>
            </a:fld>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27789A4B-BF8F-47DB-968C-996D8530BF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fld id="{5AAE7412-3948-4BC0-A9F1-D3305DE38F32}" type="datetime1">
              <a:rPr lang="en-US"/>
              <a:pPr>
                <a:defRPr/>
              </a:pPr>
              <a:t>6/8/2016</a:t>
            </a:fld>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9CF29DAF-2A5E-46B2-AAE8-49BF22A1D1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fld id="{CECDC50F-92E9-459D-A65B-03252E133B6C}" type="datetime1">
              <a:rPr lang="en-US"/>
              <a:pPr>
                <a:defRPr/>
              </a:pPr>
              <a:t>6/8/2016</a:t>
            </a:fld>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EB0930DF-C9B1-43B9-AEB2-EEBBD35BBC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fld id="{FA1C3F7E-CAF1-4A9D-8F2C-3CD442ADFF7C}" type="datetime1">
              <a:rPr lang="en-US"/>
              <a:pPr>
                <a:defRPr/>
              </a:pPr>
              <a:t>6/8/2016</a:t>
            </a:fld>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B8E29D22-663A-4C1E-985C-759FFEE619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C4AD0B3E-49EF-4672-8CB0-458A4C7981A7}" type="datetime1">
              <a:rPr lang="en-US"/>
              <a:pPr>
                <a:defRPr/>
              </a:pPr>
              <a:t>6/8/2016</a:t>
            </a:fld>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B670C508-7115-46FA-9E85-A303FEDBC9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78D1FCF6-63C9-4185-9ECB-1D288575A929}" type="datetime1">
              <a:rPr lang="en-US"/>
              <a:pPr>
                <a:defRPr/>
              </a:pPr>
              <a:t>6/8/2016</a:t>
            </a:fld>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89E740F3-610D-4D9E-ABD5-ED30DBCB84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E85887D3-5E35-493D-9437-F6C8D45F5BF9}" type="datetime1">
              <a:rPr lang="en-US"/>
              <a:pPr>
                <a:defRPr/>
              </a:pPr>
              <a:t>6/8/2016</a:t>
            </a:fld>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C369498E-149C-4CE3-867B-A2075EA0BE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6350"/>
            <a:ext cx="9140825" cy="6851650"/>
            <a:chOff x="0" y="4"/>
            <a:chExt cx="5758" cy="4316"/>
          </a:xfrm>
        </p:grpSpPr>
        <p:sp>
          <p:nvSpPr>
            <p:cNvPr id="718851"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718852"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grpSp>
          <p:nvGrpSpPr>
            <p:cNvPr id="6154" name="Group 5"/>
            <p:cNvGrpSpPr>
              <a:grpSpLocks/>
            </p:cNvGrpSpPr>
            <p:nvPr userDrawn="1"/>
          </p:nvGrpSpPr>
          <p:grpSpPr bwMode="auto">
            <a:xfrm>
              <a:off x="0" y="4"/>
              <a:ext cx="5758" cy="4316"/>
              <a:chOff x="0" y="4"/>
              <a:chExt cx="5758" cy="4316"/>
            </a:xfrm>
          </p:grpSpPr>
          <p:sp>
            <p:nvSpPr>
              <p:cNvPr id="718854"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718855"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718856"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718857"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718858"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71885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718860"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718861"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71886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grpSp>
      </p:grpSp>
      <p:sp>
        <p:nvSpPr>
          <p:cNvPr id="71886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86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886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000">
                <a:effectLst>
                  <a:outerShdw blurRad="38100" dist="38100" dir="2700000" algn="tl">
                    <a:srgbClr val="000000"/>
                  </a:outerShdw>
                </a:effectLst>
                <a:cs typeface="+mn-cs"/>
              </a:defRPr>
            </a:lvl1pPr>
          </a:lstStyle>
          <a:p>
            <a:pPr>
              <a:defRPr/>
            </a:pPr>
            <a:fld id="{3F73B36A-FA87-44E0-8342-ED88C8132A00}" type="datetime1">
              <a:rPr lang="en-US"/>
              <a:pPr>
                <a:defRPr/>
              </a:pPr>
              <a:t>6/8/2016</a:t>
            </a:fld>
            <a:endParaRPr lang="en-US"/>
          </a:p>
        </p:txBody>
      </p:sp>
      <p:sp>
        <p:nvSpPr>
          <p:cNvPr id="71886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effectLst>
                  <a:outerShdw blurRad="38100" dist="38100" dir="2700000" algn="tl">
                    <a:srgbClr val="000000"/>
                  </a:outerShdw>
                </a:effectLst>
                <a:cs typeface="+mn-cs"/>
              </a:defRPr>
            </a:lvl1pPr>
          </a:lstStyle>
          <a:p>
            <a:pPr>
              <a:defRPr/>
            </a:pPr>
            <a:endParaRPr lang="en-US"/>
          </a:p>
        </p:txBody>
      </p:sp>
      <p:sp>
        <p:nvSpPr>
          <p:cNvPr id="71886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effectLst>
                  <a:outerShdw blurRad="38100" dist="38100" dir="2700000" algn="tl">
                    <a:srgbClr val="000000"/>
                  </a:outerShdw>
                </a:effectLst>
                <a:cs typeface="+mn-cs"/>
              </a:defRPr>
            </a:lvl1pPr>
          </a:lstStyle>
          <a:p>
            <a:pPr>
              <a:defRPr/>
            </a:pPr>
            <a:fld id="{00AF9AEC-B82A-4D6E-80A0-E977538C529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65"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Town of Apple Valley</a:t>
            </a:r>
            <a:endParaRPr lang="en-US" dirty="0"/>
          </a:p>
        </p:txBody>
      </p:sp>
      <p:sp>
        <p:nvSpPr>
          <p:cNvPr id="3" name="Content Placeholder 2"/>
          <p:cNvSpPr>
            <a:spLocks noGrp="1"/>
          </p:cNvSpPr>
          <p:nvPr>
            <p:ph idx="1"/>
          </p:nvPr>
        </p:nvSpPr>
        <p:spPr/>
        <p:txBody>
          <a:bodyPr/>
          <a:lstStyle/>
          <a:p>
            <a:pPr algn="ctr" eaLnBrk="1" hangingPunct="1">
              <a:buFont typeface="Wingdings" pitchFamily="2" charset="2"/>
              <a:buNone/>
              <a:defRPr/>
            </a:pPr>
            <a:r>
              <a:rPr lang="en-US" smtClean="0"/>
              <a:t>Mid-Year Budget Status Report  </a:t>
            </a:r>
            <a:br>
              <a:rPr lang="en-US" smtClean="0"/>
            </a:br>
            <a:r>
              <a:rPr lang="en-US" smtClean="0"/>
              <a:t>Fiscal Year 2015-16</a:t>
            </a:r>
            <a:r>
              <a:rPr lang="en-US" sz="2400" smtClean="0"/>
              <a:t/>
            </a:r>
            <a:br>
              <a:rPr lang="en-US" sz="2400" smtClean="0"/>
            </a:br>
            <a:endParaRPr lang="en-US" smtClean="0">
              <a:effectLst/>
            </a:endParaRPr>
          </a:p>
          <a:p>
            <a:pPr algn="ctr" eaLnBrk="1" hangingPunct="1">
              <a:buFont typeface="Wingdings" pitchFamily="2" charset="2"/>
              <a:buNone/>
              <a:defRPr/>
            </a:pPr>
            <a:r>
              <a:rPr lang="en-US" smtClean="0">
                <a:effectLst/>
              </a:rPr>
              <a:t>February 23, 2016</a:t>
            </a:r>
            <a:endParaRPr lang="en-US" smtClean="0"/>
          </a:p>
        </p:txBody>
      </p:sp>
      <p:sp>
        <p:nvSpPr>
          <p:cNvPr id="4" name="Slide Number Placeholder 3"/>
          <p:cNvSpPr>
            <a:spLocks noGrp="1"/>
          </p:cNvSpPr>
          <p:nvPr>
            <p:ph type="sldNum" sz="quarter" idx="12"/>
          </p:nvPr>
        </p:nvSpPr>
        <p:spPr/>
        <p:txBody>
          <a:bodyPr/>
          <a:lstStyle/>
          <a:p>
            <a:pPr>
              <a:defRPr/>
            </a:pPr>
            <a:fld id="{5FB82018-52D8-48A7-8C31-F3D3A0E55B21}" type="slidenum">
              <a:rPr lang="en-US" smtClean="0"/>
              <a:pPr>
                <a:defRPr/>
              </a:pPr>
              <a:t>1</a:t>
            </a:fld>
            <a:endParaRPr lang="en-US"/>
          </a:p>
        </p:txBody>
      </p:sp>
      <p:pic>
        <p:nvPicPr>
          <p:cNvPr id="8197" name="Picture 1"/>
          <p:cNvPicPr>
            <a:picLocks noChangeAspect="1" noChangeArrowheads="1"/>
          </p:cNvPicPr>
          <p:nvPr/>
        </p:nvPicPr>
        <p:blipFill>
          <a:blip r:embed="rId2" cstate="print"/>
          <a:srcRect/>
          <a:stretch>
            <a:fillRect/>
          </a:stretch>
        </p:blipFill>
        <p:spPr bwMode="auto">
          <a:xfrm>
            <a:off x="3429000" y="4191000"/>
            <a:ext cx="2876550" cy="230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580584F3-5478-4CB4-B081-A38598856610}" type="slidenum">
              <a:rPr lang="en-US" sz="1000">
                <a:effectLst>
                  <a:outerShdw blurRad="38100" dist="38100" dir="2700000" algn="tl">
                    <a:srgbClr val="000000"/>
                  </a:outerShdw>
                </a:effectLst>
                <a:cs typeface="+mn-cs"/>
              </a:rPr>
              <a:pPr algn="r">
                <a:defRPr/>
              </a:pPr>
              <a:t>10</a:t>
            </a:fld>
            <a:endParaRPr lang="en-US" sz="1000">
              <a:effectLst>
                <a:outerShdw blurRad="38100" dist="38100" dir="2700000" algn="tl">
                  <a:srgbClr val="000000"/>
                </a:outerShdw>
              </a:effectLst>
              <a:cs typeface="+mn-cs"/>
            </a:endParaRPr>
          </a:p>
        </p:txBody>
      </p:sp>
      <p:sp>
        <p:nvSpPr>
          <p:cNvPr id="84173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smtClean="0">
                <a:solidFill>
                  <a:schemeClr val="tx1"/>
                </a:solidFill>
              </a:rPr>
              <a:t>PROPERTY TAX – Sales Tax Backfill – General Fund</a:t>
            </a:r>
            <a:endParaRPr lang="en-US" sz="3200" i="1" smtClean="0">
              <a:solidFill>
                <a:schemeClr val="tx1"/>
              </a:solidFill>
            </a:endParaRPr>
          </a:p>
        </p:txBody>
      </p:sp>
      <p:graphicFrame>
        <p:nvGraphicFramePr>
          <p:cNvPr id="3074" name="Object 3"/>
          <p:cNvGraphicFramePr>
            <a:graphicFrameLocks noChangeAspect="1"/>
          </p:cNvGraphicFramePr>
          <p:nvPr/>
        </p:nvGraphicFramePr>
        <p:xfrm>
          <a:off x="914400" y="1905000"/>
          <a:ext cx="7950200" cy="4254500"/>
        </p:xfrm>
        <a:graphic>
          <a:graphicData uri="http://schemas.openxmlformats.org/presentationml/2006/ole">
            <p:oleObj spid="_x0000_s3074" r:id="rId5" imgW="0" imgH="0" progId="PowerPlugsChart.Document">
              <p:embed/>
            </p:oleObj>
          </a:graphicData>
        </a:graphic>
      </p:graphicFrame>
      <p:pic>
        <p:nvPicPr>
          <p:cNvPr id="3077" name="Picture 1"/>
          <p:cNvPicPr>
            <a:picLocks noChangeAspect="1" noChangeArrowheads="1"/>
          </p:cNvPicPr>
          <p:nvPr/>
        </p:nvPicPr>
        <p:blipFill>
          <a:blip r:embed="rId6"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560FAC4A-AE81-4AD2-B955-FA2C91C419E3}" type="slidenum">
              <a:rPr lang="en-US" sz="1000">
                <a:effectLst>
                  <a:outerShdw blurRad="38100" dist="38100" dir="2700000" algn="tl">
                    <a:srgbClr val="000000"/>
                  </a:outerShdw>
                </a:effectLst>
                <a:cs typeface="+mn-cs"/>
              </a:rPr>
              <a:pPr algn="r">
                <a:defRPr/>
              </a:pPr>
              <a:t>11</a:t>
            </a:fld>
            <a:endParaRPr lang="en-US" sz="1000">
              <a:effectLst>
                <a:outerShdw blurRad="38100" dist="38100" dir="2700000" algn="tl">
                  <a:srgbClr val="000000"/>
                </a:outerShdw>
              </a:effectLst>
              <a:cs typeface="+mn-cs"/>
            </a:endParaRPr>
          </a:p>
        </p:txBody>
      </p:sp>
      <p:sp>
        <p:nvSpPr>
          <p:cNvPr id="802818" name="Rectangle 2"/>
          <p:cNvSpPr>
            <a:spLocks noGrp="1" noChangeArrowheads="1"/>
          </p:cNvSpPr>
          <p:nvPr>
            <p:ph type="title" idx="4294967295"/>
          </p:nvPr>
        </p:nvSpPr>
        <p:spPr>
          <a:xfrm>
            <a:off x="990600" y="320675"/>
            <a:ext cx="7543800" cy="1431925"/>
          </a:xfrm>
        </p:spPr>
        <p:txBody>
          <a:bodyPr/>
          <a:lstStyle/>
          <a:p>
            <a:pPr eaLnBrk="1" hangingPunct="1">
              <a:defRPr/>
            </a:pPr>
            <a:r>
              <a:rPr lang="en-US" sz="3600" i="1" smtClean="0">
                <a:solidFill>
                  <a:schemeClr val="tx1"/>
                </a:solidFill>
              </a:rPr>
              <a:t>SALES TAX COLLECTIONS</a:t>
            </a:r>
            <a:r>
              <a:rPr lang="en-US" sz="3800" i="1" smtClean="0">
                <a:solidFill>
                  <a:schemeClr val="tx1"/>
                </a:solidFill>
              </a:rPr>
              <a:t/>
            </a:r>
            <a:br>
              <a:rPr lang="en-US" sz="3800" i="1" smtClean="0">
                <a:solidFill>
                  <a:schemeClr val="tx1"/>
                </a:solidFill>
              </a:rPr>
            </a:br>
            <a:r>
              <a:rPr lang="en-US" sz="2800" i="1" smtClean="0">
                <a:solidFill>
                  <a:schemeClr val="tx1"/>
                </a:solidFill>
              </a:rPr>
              <a:t>By Business Categories – CY 2015</a:t>
            </a:r>
          </a:p>
        </p:txBody>
      </p:sp>
      <p:graphicFrame>
        <p:nvGraphicFramePr>
          <p:cNvPr id="4098" name="Object 3"/>
          <p:cNvGraphicFramePr>
            <a:graphicFrameLocks noChangeAspect="1"/>
          </p:cNvGraphicFramePr>
          <p:nvPr>
            <p:ph type="body" idx="4294967295"/>
          </p:nvPr>
        </p:nvGraphicFramePr>
        <p:xfrm>
          <a:off x="765175" y="1801813"/>
          <a:ext cx="8145463" cy="4759325"/>
        </p:xfrm>
        <a:graphic>
          <a:graphicData uri="http://schemas.openxmlformats.org/presentationml/2006/ole">
            <p:oleObj spid="_x0000_s4098" r:id="rId4" imgW="0" imgH="0" progId="PowerPlugsChart.Document">
              <p:embed/>
            </p:oleObj>
          </a:graphicData>
        </a:graphic>
      </p:graphicFrame>
      <p:pic>
        <p:nvPicPr>
          <p:cNvPr id="4101"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6B71EA06-2A2E-406C-B109-9378AADBF607}" type="slidenum">
              <a:rPr lang="en-US" sz="1000">
                <a:effectLst>
                  <a:outerShdw blurRad="38100" dist="38100" dir="2700000" algn="tl">
                    <a:srgbClr val="000000"/>
                  </a:outerShdw>
                </a:effectLst>
                <a:cs typeface="+mn-cs"/>
              </a:rPr>
              <a:pPr algn="r">
                <a:defRPr/>
              </a:pPr>
              <a:t>12</a:t>
            </a:fld>
            <a:endParaRPr lang="en-US" sz="1000">
              <a:effectLst>
                <a:outerShdw blurRad="38100" dist="38100" dir="2700000" algn="tl">
                  <a:srgbClr val="000000"/>
                </a:outerShdw>
              </a:effectLst>
              <a:cs typeface="+mn-cs"/>
            </a:endParaRPr>
          </a:p>
        </p:txBody>
      </p:sp>
      <p:sp>
        <p:nvSpPr>
          <p:cNvPr id="840706"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smtClean="0">
                <a:solidFill>
                  <a:schemeClr val="tx1"/>
                </a:solidFill>
              </a:rPr>
              <a:t/>
            </a:r>
            <a:br>
              <a:rPr lang="en-US" sz="3600" i="1" smtClean="0">
                <a:solidFill>
                  <a:schemeClr val="tx1"/>
                </a:solidFill>
              </a:rPr>
            </a:br>
            <a:r>
              <a:rPr lang="en-US" sz="3600" i="1" smtClean="0">
                <a:solidFill>
                  <a:schemeClr val="tx1"/>
                </a:solidFill>
              </a:rPr>
              <a:t>SALES &amp; USE TAX HISTORY – General Fund</a:t>
            </a:r>
            <a:r>
              <a:rPr lang="en-US" sz="4800" i="1" smtClean="0">
                <a:solidFill>
                  <a:schemeClr val="tx1"/>
                </a:solidFill>
              </a:rPr>
              <a:t/>
            </a:r>
            <a:br>
              <a:rPr lang="en-US" sz="4800" i="1" smtClean="0">
                <a:solidFill>
                  <a:schemeClr val="tx1"/>
                </a:solidFill>
              </a:rPr>
            </a:br>
            <a:endParaRPr lang="en-US" sz="3200" i="1" smtClean="0">
              <a:solidFill>
                <a:schemeClr val="tx1"/>
              </a:solidFill>
            </a:endParaRPr>
          </a:p>
        </p:txBody>
      </p:sp>
      <p:graphicFrame>
        <p:nvGraphicFramePr>
          <p:cNvPr id="5122" name="Object 3"/>
          <p:cNvGraphicFramePr>
            <a:graphicFrameLocks noChangeAspect="1"/>
          </p:cNvGraphicFramePr>
          <p:nvPr/>
        </p:nvGraphicFramePr>
        <p:xfrm>
          <a:off x="914400" y="1862138"/>
          <a:ext cx="8070850" cy="4462462"/>
        </p:xfrm>
        <a:graphic>
          <a:graphicData uri="http://schemas.openxmlformats.org/presentationml/2006/ole">
            <p:oleObj spid="_x0000_s5122" r:id="rId4" imgW="0" imgH="0" progId="PowerPlugsChart.Document">
              <p:embed/>
            </p:oleObj>
          </a:graphicData>
        </a:graphic>
      </p:graphicFrame>
      <p:pic>
        <p:nvPicPr>
          <p:cNvPr id="5125"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84FD0BB4-34BD-4EC1-AF57-9F9C8F1CB11A}" type="slidenum">
              <a:rPr lang="en-US" sz="1000">
                <a:effectLst>
                  <a:outerShdw blurRad="38100" dist="38100" dir="2700000" algn="tl">
                    <a:srgbClr val="000000"/>
                  </a:outerShdw>
                </a:effectLst>
                <a:cs typeface="+mn-cs"/>
              </a:rPr>
              <a:pPr algn="r">
                <a:defRPr/>
              </a:pPr>
              <a:t>13</a:t>
            </a:fld>
            <a:endParaRPr lang="en-US" sz="1000">
              <a:effectLst>
                <a:outerShdw blurRad="38100" dist="38100" dir="2700000" algn="tl">
                  <a:srgbClr val="000000"/>
                </a:outerShdw>
              </a:effectLst>
              <a:cs typeface="+mn-cs"/>
            </a:endParaRPr>
          </a:p>
        </p:txBody>
      </p:sp>
      <p:sp>
        <p:nvSpPr>
          <p:cNvPr id="1067010" name="Rectangle 2"/>
          <p:cNvSpPr>
            <a:spLocks noGrp="1" noChangeArrowheads="1"/>
          </p:cNvSpPr>
          <p:nvPr>
            <p:ph type="title" idx="4294967295"/>
          </p:nvPr>
        </p:nvSpPr>
        <p:spPr>
          <a:xfrm>
            <a:off x="914400" y="228600"/>
            <a:ext cx="7543800" cy="1524000"/>
          </a:xfrm>
        </p:spPr>
        <p:txBody>
          <a:bodyPr>
            <a:normAutofit/>
          </a:bodyPr>
          <a:lstStyle/>
          <a:p>
            <a:pPr eaLnBrk="1" hangingPunct="1">
              <a:defRPr/>
            </a:pPr>
            <a:r>
              <a:rPr lang="en-US" sz="2900" smtClean="0"/>
              <a:t>Mid-Year Budget Status Report </a:t>
            </a:r>
            <a:br>
              <a:rPr lang="en-US" sz="2900" smtClean="0"/>
            </a:br>
            <a:r>
              <a:rPr lang="en-US" sz="2900" smtClean="0"/>
              <a:t>FY 2015-16 </a:t>
            </a:r>
            <a:br>
              <a:rPr lang="en-US" sz="2900" smtClean="0"/>
            </a:br>
            <a:r>
              <a:rPr lang="en-US" sz="2900" smtClean="0"/>
              <a:t>State Budget – Local Impacts</a:t>
            </a:r>
          </a:p>
        </p:txBody>
      </p:sp>
      <p:sp>
        <p:nvSpPr>
          <p:cNvPr id="1067011" name="Rectangle 3"/>
          <p:cNvSpPr>
            <a:spLocks noGrp="1" noChangeArrowheads="1"/>
          </p:cNvSpPr>
          <p:nvPr>
            <p:ph type="body" idx="4294967295"/>
          </p:nvPr>
        </p:nvSpPr>
        <p:spPr>
          <a:xfrm>
            <a:off x="990600" y="1981200"/>
            <a:ext cx="7543800" cy="4648200"/>
          </a:xfrm>
        </p:spPr>
        <p:txBody>
          <a:bodyPr/>
          <a:lstStyle/>
          <a:p>
            <a:pPr eaLnBrk="1" hangingPunct="1">
              <a:defRPr/>
            </a:pPr>
            <a:r>
              <a:rPr lang="en-US" sz="2300" smtClean="0"/>
              <a:t>What is “Triple Flip?” (taking of ¼ of Local Sales Tax):</a:t>
            </a:r>
          </a:p>
          <a:p>
            <a:pPr lvl="1" eaLnBrk="1" hangingPunct="1">
              <a:defRPr/>
            </a:pPr>
            <a:r>
              <a:rPr lang="en-US" sz="2300" b="1" smtClean="0"/>
              <a:t>First Flip</a:t>
            </a:r>
            <a:r>
              <a:rPr lang="en-US" sz="2300" b="1" i="1" smtClean="0"/>
              <a:t>.</a:t>
            </a:r>
            <a:r>
              <a:rPr lang="en-US" sz="2300" i="1" smtClean="0"/>
              <a:t>  </a:t>
            </a:r>
            <a:r>
              <a:rPr lang="en-US" sz="2300" smtClean="0"/>
              <a:t>¼ cent of the local one-cent sales tax repealed.  Impact to Apple Valley = 1.375 million.</a:t>
            </a:r>
          </a:p>
          <a:p>
            <a:pPr lvl="1" eaLnBrk="1" hangingPunct="1">
              <a:defRPr/>
            </a:pPr>
            <a:r>
              <a:rPr lang="en-US" sz="2300" b="1" smtClean="0"/>
              <a:t>Second Flip.</a:t>
            </a:r>
            <a:r>
              <a:rPr lang="en-US" sz="2300" smtClean="0"/>
              <a:t>  State dedicates ¼ of Local Sales Tax to repayment of State’s deficit reduction bonds (to be returned to Local gov’t. when bonds paid off).</a:t>
            </a:r>
          </a:p>
          <a:p>
            <a:pPr lvl="1" eaLnBrk="1" hangingPunct="1">
              <a:defRPr/>
            </a:pPr>
            <a:r>
              <a:rPr lang="en-US" sz="2300" b="1" smtClean="0"/>
              <a:t>Third Flip.</a:t>
            </a:r>
            <a:r>
              <a:rPr lang="en-US" sz="2300" smtClean="0"/>
              <a:t> Sales tax revenue losses are backfilled from property taxes in the ERAF</a:t>
            </a:r>
          </a:p>
          <a:p>
            <a:pPr lvl="2" eaLnBrk="1" hangingPunct="1">
              <a:buFontTx/>
              <a:buNone/>
              <a:defRPr/>
            </a:pPr>
            <a:r>
              <a:rPr lang="en-US" sz="2300" i="1" smtClean="0"/>
              <a:t>	</a:t>
            </a:r>
            <a:r>
              <a:rPr lang="en-US" sz="2300" smtClean="0"/>
              <a:t>(Cities and Counties are sole funding source)</a:t>
            </a:r>
            <a:endParaRPr lang="en-US" sz="2300" i="1" smtClean="0"/>
          </a:p>
        </p:txBody>
      </p:sp>
      <p:pic>
        <p:nvPicPr>
          <p:cNvPr id="15365"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4C9C9C16-9611-4E74-8DBA-9D2EF14E07F7}" type="slidenum">
              <a:rPr lang="en-US" sz="1000">
                <a:effectLst>
                  <a:outerShdw blurRad="38100" dist="38100" dir="2700000" algn="tl">
                    <a:srgbClr val="000000"/>
                  </a:outerShdw>
                </a:effectLst>
                <a:cs typeface="+mn-cs"/>
              </a:rPr>
              <a:pPr algn="r">
                <a:defRPr/>
              </a:pPr>
              <a:t>14</a:t>
            </a:fld>
            <a:endParaRPr lang="en-US" sz="1000">
              <a:effectLst>
                <a:outerShdw blurRad="38100" dist="38100" dir="2700000" algn="tl">
                  <a:srgbClr val="000000"/>
                </a:outerShdw>
              </a:effectLst>
              <a:cs typeface="+mn-cs"/>
            </a:endParaRPr>
          </a:p>
        </p:txBody>
      </p:sp>
      <p:sp>
        <p:nvSpPr>
          <p:cNvPr id="1065986" name="Rectangle 2"/>
          <p:cNvSpPr>
            <a:spLocks noGrp="1" noChangeArrowheads="1"/>
          </p:cNvSpPr>
          <p:nvPr>
            <p:ph type="title" idx="4294967295"/>
          </p:nvPr>
        </p:nvSpPr>
        <p:spPr>
          <a:xfrm>
            <a:off x="914400" y="228600"/>
            <a:ext cx="7620000" cy="1524000"/>
          </a:xfrm>
        </p:spPr>
        <p:txBody>
          <a:bodyPr/>
          <a:lstStyle/>
          <a:p>
            <a:pPr eaLnBrk="1" hangingPunct="1">
              <a:defRPr/>
            </a:pPr>
            <a:r>
              <a:rPr lang="en-US" sz="3200" smtClean="0"/>
              <a:t>FY2015-16 Mid-Year Budget Status Report </a:t>
            </a:r>
          </a:p>
        </p:txBody>
      </p:sp>
      <p:sp>
        <p:nvSpPr>
          <p:cNvPr id="1065987" name="Rectangle 3"/>
          <p:cNvSpPr>
            <a:spLocks noGrp="1" noChangeArrowheads="1"/>
          </p:cNvSpPr>
          <p:nvPr>
            <p:ph type="body" idx="4294967295"/>
          </p:nvPr>
        </p:nvSpPr>
        <p:spPr>
          <a:xfrm>
            <a:off x="914400" y="1905000"/>
            <a:ext cx="7543800" cy="4581525"/>
          </a:xfrm>
        </p:spPr>
        <p:txBody>
          <a:bodyPr/>
          <a:lstStyle/>
          <a:p>
            <a:pPr eaLnBrk="1" hangingPunct="1">
              <a:buFont typeface="Wingdings" pitchFamily="2" charset="2"/>
              <a:buNone/>
              <a:defRPr/>
            </a:pPr>
            <a:endParaRPr lang="en-US" sz="1000" u="sng" smtClean="0"/>
          </a:p>
          <a:p>
            <a:pPr eaLnBrk="1" hangingPunct="1">
              <a:buFont typeface="Wingdings" pitchFamily="2" charset="2"/>
              <a:buNone/>
              <a:defRPr/>
            </a:pPr>
            <a:r>
              <a:rPr lang="en-US" sz="3000" u="sng" smtClean="0"/>
              <a:t>Effect of  State Budget / Local Impacts:</a:t>
            </a:r>
          </a:p>
          <a:p>
            <a:pPr eaLnBrk="1" hangingPunct="1">
              <a:defRPr/>
            </a:pPr>
            <a:r>
              <a:rPr lang="en-US" sz="3000" smtClean="0"/>
              <a:t>“Triple Flip” taking of ¼ of Local Sales Tax (January clean-up payment) was extended for several years due to issuance of additional “economic recovery bonds” (was set to sunset in 2010)</a:t>
            </a:r>
          </a:p>
          <a:p>
            <a:pPr eaLnBrk="1" hangingPunct="1">
              <a:defRPr/>
            </a:pPr>
            <a:r>
              <a:rPr lang="en-US" sz="3000" smtClean="0"/>
              <a:t>Final “clean-up payment set to be issued in May/June, 2016</a:t>
            </a:r>
            <a:endParaRPr lang="en-US" sz="3600" smtClean="0"/>
          </a:p>
        </p:txBody>
      </p:sp>
      <p:pic>
        <p:nvPicPr>
          <p:cNvPr id="16389"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5987">
                                            <p:txEl>
                                              <p:pRg st="1" end="1"/>
                                            </p:txEl>
                                          </p:spTgt>
                                        </p:tgtEl>
                                        <p:attrNameLst>
                                          <p:attrName>style.visibility</p:attrName>
                                        </p:attrNameLst>
                                      </p:cBhvr>
                                      <p:to>
                                        <p:strVal val="visible"/>
                                      </p:to>
                                    </p:set>
                                    <p:anim calcmode="lin" valueType="num">
                                      <p:cBhvr additive="base">
                                        <p:cTn id="7" dur="500" fill="hold"/>
                                        <p:tgtEl>
                                          <p:spTgt spid="106598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59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5987">
                                            <p:txEl>
                                              <p:pRg st="2" end="2"/>
                                            </p:txEl>
                                          </p:spTgt>
                                        </p:tgtEl>
                                        <p:attrNameLst>
                                          <p:attrName>style.visibility</p:attrName>
                                        </p:attrNameLst>
                                      </p:cBhvr>
                                      <p:to>
                                        <p:strVal val="visible"/>
                                      </p:to>
                                    </p:set>
                                    <p:anim calcmode="lin" valueType="num">
                                      <p:cBhvr additive="base">
                                        <p:cTn id="13" dur="500" fill="hold"/>
                                        <p:tgtEl>
                                          <p:spTgt spid="10659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59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5987">
                                            <p:txEl>
                                              <p:pRg st="3" end="3"/>
                                            </p:txEl>
                                          </p:spTgt>
                                        </p:tgtEl>
                                        <p:attrNameLst>
                                          <p:attrName>style.visibility</p:attrName>
                                        </p:attrNameLst>
                                      </p:cBhvr>
                                      <p:to>
                                        <p:strVal val="visible"/>
                                      </p:to>
                                    </p:set>
                                    <p:anim calcmode="lin" valueType="num">
                                      <p:cBhvr additive="base">
                                        <p:cTn id="19" dur="500" fill="hold"/>
                                        <p:tgtEl>
                                          <p:spTgt spid="106598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59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170DE0B3-9C21-4E6F-8F61-6C93E7A3D1C7}" type="slidenum">
              <a:rPr lang="en-US" sz="1000">
                <a:effectLst>
                  <a:outerShdw blurRad="38100" dist="38100" dir="2700000" algn="tl">
                    <a:srgbClr val="000000"/>
                  </a:outerShdw>
                </a:effectLst>
                <a:cs typeface="+mn-cs"/>
              </a:rPr>
              <a:pPr algn="r">
                <a:defRPr/>
              </a:pPr>
              <a:t>15</a:t>
            </a:fld>
            <a:endParaRPr lang="en-US" sz="1000">
              <a:effectLst>
                <a:outerShdw blurRad="38100" dist="38100" dir="2700000" algn="tl">
                  <a:srgbClr val="000000"/>
                </a:outerShdw>
              </a:effectLst>
              <a:cs typeface="+mn-cs"/>
            </a:endParaRPr>
          </a:p>
        </p:txBody>
      </p:sp>
      <p:sp>
        <p:nvSpPr>
          <p:cNvPr id="1068034" name="Rectangle 2"/>
          <p:cNvSpPr>
            <a:spLocks noGrp="1" noChangeArrowheads="1"/>
          </p:cNvSpPr>
          <p:nvPr>
            <p:ph type="title" idx="4294967295"/>
          </p:nvPr>
        </p:nvSpPr>
        <p:spPr>
          <a:xfrm>
            <a:off x="990600" y="304800"/>
            <a:ext cx="7467600" cy="1447800"/>
          </a:xfrm>
        </p:spPr>
        <p:txBody>
          <a:bodyPr/>
          <a:lstStyle/>
          <a:p>
            <a:pPr eaLnBrk="1" hangingPunct="1">
              <a:defRPr/>
            </a:pPr>
            <a:r>
              <a:rPr lang="en-US" sz="3200" smtClean="0"/>
              <a:t>FY2015-16 Mid-Year Budget Status Report </a:t>
            </a:r>
          </a:p>
        </p:txBody>
      </p:sp>
      <p:sp>
        <p:nvSpPr>
          <p:cNvPr id="1068035" name="Rectangle 3"/>
          <p:cNvSpPr>
            <a:spLocks noGrp="1" noChangeArrowheads="1"/>
          </p:cNvSpPr>
          <p:nvPr>
            <p:ph type="body" idx="4294967295"/>
          </p:nvPr>
        </p:nvSpPr>
        <p:spPr>
          <a:xfrm>
            <a:off x="990600" y="1981200"/>
            <a:ext cx="7543800" cy="4606925"/>
          </a:xfrm>
        </p:spPr>
        <p:txBody>
          <a:bodyPr/>
          <a:lstStyle/>
          <a:p>
            <a:pPr eaLnBrk="1" hangingPunct="1">
              <a:buFont typeface="Wingdings" pitchFamily="2" charset="2"/>
              <a:buNone/>
              <a:defRPr/>
            </a:pPr>
            <a:r>
              <a:rPr lang="en-US" sz="2600" smtClean="0"/>
              <a:t>State’s “Triple Flip” and other subvention formulas:</a:t>
            </a:r>
          </a:p>
          <a:p>
            <a:pPr eaLnBrk="1" hangingPunct="1">
              <a:buSzTx/>
              <a:buFont typeface="Wingdings" pitchFamily="2" charset="2"/>
              <a:buChar char="§"/>
              <a:defRPr/>
            </a:pPr>
            <a:r>
              <a:rPr lang="en-US" sz="2600" smtClean="0"/>
              <a:t>Created budgetary and cash-flow considerations</a:t>
            </a:r>
          </a:p>
          <a:p>
            <a:pPr eaLnBrk="1" hangingPunct="1">
              <a:buSzTx/>
              <a:buFont typeface="Wingdings" pitchFamily="2" charset="2"/>
              <a:buChar char="§"/>
              <a:defRPr/>
            </a:pPr>
            <a:r>
              <a:rPr lang="en-US" sz="2600" smtClean="0"/>
              <a:t>Back-fill payments are made in January and May with final “true-up” payment in January of following year (versus monthly sales tax collections). </a:t>
            </a:r>
          </a:p>
          <a:p>
            <a:pPr eaLnBrk="1" hangingPunct="1">
              <a:buSzTx/>
              <a:buFont typeface="Wingdings" pitchFamily="2" charset="2"/>
              <a:buChar char="§"/>
              <a:defRPr/>
            </a:pPr>
            <a:r>
              <a:rPr lang="en-US" sz="2600" smtClean="0"/>
              <a:t>Revenues are harder to estimate</a:t>
            </a:r>
          </a:p>
          <a:p>
            <a:pPr eaLnBrk="1" hangingPunct="1">
              <a:buSzTx/>
              <a:buFont typeface="Wingdings" pitchFamily="2" charset="2"/>
              <a:buChar char="§"/>
              <a:defRPr/>
            </a:pPr>
            <a:r>
              <a:rPr lang="en-US" sz="2600" smtClean="0"/>
              <a:t>Loss of Investment Earnings  </a:t>
            </a:r>
            <a:endParaRPr lang="en-US" sz="2800" smtClean="0"/>
          </a:p>
        </p:txBody>
      </p:sp>
      <p:pic>
        <p:nvPicPr>
          <p:cNvPr id="17413"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309C443-43D4-4F77-BDD4-4284E45120DC}" type="slidenum">
              <a:rPr lang="en-US"/>
              <a:pPr>
                <a:defRPr/>
              </a:pPr>
              <a:t>16</a:t>
            </a:fld>
            <a:endParaRPr lang="en-US" dirty="0"/>
          </a:p>
        </p:txBody>
      </p:sp>
      <p:sp>
        <p:nvSpPr>
          <p:cNvPr id="1065986" name="Rectangle 2"/>
          <p:cNvSpPr>
            <a:spLocks noGrp="1" noChangeArrowheads="1"/>
          </p:cNvSpPr>
          <p:nvPr>
            <p:ph type="title"/>
          </p:nvPr>
        </p:nvSpPr>
        <p:spPr/>
        <p:txBody>
          <a:bodyPr/>
          <a:lstStyle/>
          <a:p>
            <a:pPr eaLnBrk="1" hangingPunct="1">
              <a:defRPr/>
            </a:pPr>
            <a:r>
              <a:rPr lang="en-US" sz="3600" smtClean="0"/>
              <a:t>FY 2015-16 General Fund: Mid-Year Expenditure Adjustments</a:t>
            </a:r>
          </a:p>
        </p:txBody>
      </p:sp>
      <p:sp>
        <p:nvSpPr>
          <p:cNvPr id="1065987" name="Rectangle 3"/>
          <p:cNvSpPr>
            <a:spLocks noGrp="1" noChangeArrowheads="1"/>
          </p:cNvSpPr>
          <p:nvPr>
            <p:ph type="body" idx="1"/>
          </p:nvPr>
        </p:nvSpPr>
        <p:spPr/>
        <p:txBody>
          <a:bodyPr/>
          <a:lstStyle/>
          <a:p>
            <a:pPr eaLnBrk="1" hangingPunct="1">
              <a:lnSpc>
                <a:spcPct val="90000"/>
              </a:lnSpc>
              <a:defRPr/>
            </a:pPr>
            <a:endParaRPr lang="en-US" sz="2200" smtClean="0"/>
          </a:p>
          <a:p>
            <a:pPr eaLnBrk="1" hangingPunct="1">
              <a:lnSpc>
                <a:spcPct val="90000"/>
              </a:lnSpc>
              <a:defRPr/>
            </a:pPr>
            <a:r>
              <a:rPr lang="en-US" sz="2200" smtClean="0"/>
              <a:t>Appropriation adjustments (Expenditures);</a:t>
            </a:r>
          </a:p>
          <a:p>
            <a:pPr lvl="1" eaLnBrk="1" hangingPunct="1">
              <a:lnSpc>
                <a:spcPct val="90000"/>
              </a:lnSpc>
              <a:defRPr/>
            </a:pPr>
            <a:r>
              <a:rPr lang="en-US" sz="2200" smtClean="0"/>
              <a:t>Contract Services          		    $ 228k</a:t>
            </a:r>
          </a:p>
          <a:p>
            <a:pPr lvl="1" eaLnBrk="1" hangingPunct="1">
              <a:lnSpc>
                <a:spcPct val="90000"/>
              </a:lnSpc>
              <a:defRPr/>
            </a:pPr>
            <a:r>
              <a:rPr lang="en-US" sz="2200" smtClean="0"/>
              <a:t>Legal Fees/Services                               $  49k</a:t>
            </a:r>
          </a:p>
          <a:p>
            <a:pPr lvl="1" eaLnBrk="1" hangingPunct="1">
              <a:lnSpc>
                <a:spcPct val="90000"/>
              </a:lnSpc>
              <a:defRPr/>
            </a:pPr>
            <a:r>
              <a:rPr lang="en-US" sz="2200" smtClean="0"/>
              <a:t>Tree Lighting                                        $  29k </a:t>
            </a:r>
          </a:p>
          <a:p>
            <a:pPr lvl="1" eaLnBrk="1" hangingPunct="1">
              <a:lnSpc>
                <a:spcPct val="90000"/>
              </a:lnSpc>
              <a:defRPr/>
            </a:pPr>
            <a:r>
              <a:rPr lang="en-US" sz="2200" smtClean="0"/>
              <a:t>Gas, Diesel, Oil				    $(50k) </a:t>
            </a:r>
          </a:p>
          <a:p>
            <a:pPr lvl="1" eaLnBrk="1" hangingPunct="1">
              <a:lnSpc>
                <a:spcPct val="90000"/>
              </a:lnSpc>
              <a:defRPr/>
            </a:pPr>
            <a:r>
              <a:rPr lang="en-US" sz="2200" smtClean="0"/>
              <a:t>Vehicle Maintenance			    $(50k)</a:t>
            </a:r>
          </a:p>
          <a:p>
            <a:pPr lvl="1" eaLnBrk="1" hangingPunct="1">
              <a:lnSpc>
                <a:spcPct val="90000"/>
              </a:lnSpc>
              <a:defRPr/>
            </a:pPr>
            <a:r>
              <a:rPr lang="en-US" sz="2200" smtClean="0"/>
              <a:t>Insurance Costs                                    $  11k</a:t>
            </a:r>
          </a:p>
          <a:p>
            <a:pPr lvl="1" eaLnBrk="1" hangingPunct="1">
              <a:lnSpc>
                <a:spcPct val="90000"/>
              </a:lnSpc>
              <a:defRPr/>
            </a:pPr>
            <a:r>
              <a:rPr lang="en-US" sz="2200" smtClean="0"/>
              <a:t>Other – Misc		                         </a:t>
            </a:r>
            <a:r>
              <a:rPr lang="en-US" sz="2200" u="sng" smtClean="0"/>
              <a:t>$  81k</a:t>
            </a:r>
          </a:p>
          <a:p>
            <a:pPr eaLnBrk="1" hangingPunct="1">
              <a:lnSpc>
                <a:spcPct val="90000"/>
              </a:lnSpc>
              <a:buFont typeface="Wingdings" pitchFamily="2" charset="2"/>
              <a:buNone/>
              <a:defRPr/>
            </a:pPr>
            <a:r>
              <a:rPr lang="en-US" sz="2200" smtClean="0"/>
              <a:t>Sub-total Expenditure Adjustments                  $298k</a:t>
            </a:r>
          </a:p>
        </p:txBody>
      </p:sp>
      <p:sp>
        <p:nvSpPr>
          <p:cNvPr id="5" name="Line 4"/>
          <p:cNvSpPr>
            <a:spLocks noChangeShapeType="1"/>
          </p:cNvSpPr>
          <p:nvPr/>
        </p:nvSpPr>
        <p:spPr bwMode="auto">
          <a:xfrm flipV="1">
            <a:off x="7010400" y="5715000"/>
            <a:ext cx="838200" cy="0"/>
          </a:xfrm>
          <a:prstGeom prst="line">
            <a:avLst/>
          </a:prstGeom>
          <a:noFill/>
          <a:ln w="57150" cap="sq" cmpd="thinThick">
            <a:solidFill>
              <a:schemeClr val="tx1"/>
            </a:solidFill>
            <a:miter lim="800000"/>
            <a:headEnd type="none" w="sm" len="sm"/>
            <a:tailEnd type="none" w="sm" len="sm"/>
          </a:ln>
        </p:spPr>
        <p:txBody>
          <a:bodyPr wrap="none"/>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pic>
        <p:nvPicPr>
          <p:cNvPr id="18438"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smtClean="0"/>
              <a:t>FY 2015-16 General Fund: Amended Budget</a:t>
            </a:r>
          </a:p>
        </p:txBody>
      </p:sp>
      <p:graphicFrame>
        <p:nvGraphicFramePr>
          <p:cNvPr id="72758" name="Group 54"/>
          <p:cNvGraphicFramePr>
            <a:graphicFrameLocks noGrp="1"/>
          </p:cNvGraphicFramePr>
          <p:nvPr>
            <p:ph idx="1"/>
          </p:nvPr>
        </p:nvGraphicFramePr>
        <p:xfrm>
          <a:off x="1066800" y="1981200"/>
          <a:ext cx="7391400" cy="4106863"/>
        </p:xfrm>
        <a:graphic>
          <a:graphicData uri="http://schemas.openxmlformats.org/drawingml/2006/table">
            <a:tbl>
              <a:tblPr/>
              <a:tblGrid>
                <a:gridCol w="3695700"/>
                <a:gridCol w="3695700"/>
              </a:tblGrid>
              <a:tr h="315913">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1" i="0" u="none" strike="noStrike" cap="none" normalizeH="0" baseline="0" smtClean="0">
                          <a:ln>
                            <a:noFill/>
                          </a:ln>
                          <a:solidFill>
                            <a:srgbClr val="00008A"/>
                          </a:solidFill>
                          <a:effectLst/>
                          <a:latin typeface="Arial" charset="0"/>
                          <a:ea typeface="Calibri" pitchFamily="34" charset="0"/>
                          <a:cs typeface="Times New Roman" pitchFamily="18" charset="0"/>
                        </a:rPr>
                        <a:t>General Fund Summary</a:t>
                      </a:r>
                      <a:endParaRPr kumimoji="0" lang="en-US" sz="1800" b="1" i="0" u="none" strike="noStrike" cap="none" normalizeH="0" baseline="0" smtClean="0">
                        <a:ln>
                          <a:noFill/>
                        </a:ln>
                        <a:solidFill>
                          <a:srgbClr val="00008A"/>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15913">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r" defTabSz="914400" rtl="0" eaLnBrk="1" fontAlgn="base" latinLnBrk="0" hangingPunct="1">
                        <a:lnSpc>
                          <a:spcPts val="12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r>
              <a:tr h="315913">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Estimated Revenues</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a:t>
                      </a:r>
                    </a:p>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$20,768,094</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r h="315913">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cs typeface="Times New Roman" pitchFamily="18" charset="0"/>
                        </a:rPr>
                        <a:t>  Rev. Adjustments</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cs typeface="Times New Roman" pitchFamily="18" charset="0"/>
                        </a:rPr>
                        <a:t>                                 </a:t>
                      </a:r>
                    </a:p>
                    <a:p>
                      <a:pPr marL="0" marR="0" lvl="0" indent="0" algn="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cs typeface="Times New Roman" pitchFamily="18" charset="0"/>
                        </a:rPr>
                        <a:t>  165,800</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r>
              <a:tr h="315913">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Transfers In</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a:t>
                      </a:r>
                    </a:p>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7,545,902  </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r h="315913">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Total Resources</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a:t>
                      </a:r>
                    </a:p>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$28,479,796</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r h="315913">
                <a:tc>
                  <a:txBody>
                    <a:bodyPr/>
                    <a:lstStyle/>
                    <a:p>
                      <a:pPr marL="0" marR="0" lvl="0" indent="0" algn="l" defTabSz="914400" rtl="0" eaLnBrk="1" fontAlgn="base" latinLnBrk="0" hangingPunct="1">
                        <a:lnSpc>
                          <a:spcPts val="12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Arial"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r" defTabSz="914400" rtl="0" eaLnBrk="1" fontAlgn="base" latinLnBrk="0" hangingPunct="1">
                        <a:lnSpc>
                          <a:spcPts val="12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r>
              <a:tr h="315913">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Adopted Budget</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a:t>
                      </a:r>
                    </a:p>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$28,102,544</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r h="315913">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cs typeface="Times New Roman" pitchFamily="18" charset="0"/>
                        </a:rPr>
                        <a:t>  Proposed Approp. Adj.</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cs typeface="Times New Roman" pitchFamily="18" charset="0"/>
                        </a:rPr>
                        <a:t>                                         </a:t>
                      </a:r>
                    </a:p>
                    <a:p>
                      <a:pPr marL="0" marR="0" lvl="0" indent="0" algn="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cs typeface="Times New Roman" pitchFamily="18" charset="0"/>
                        </a:rPr>
                        <a:t>298,230</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r>
              <a:tr h="315913">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cs typeface="Times New Roman" pitchFamily="18" charset="0"/>
                        </a:rPr>
                        <a:t>  Total Adj. Appropriations</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cs typeface="Times New Roman" pitchFamily="18" charset="0"/>
                        </a:rPr>
                        <a:t>                                   </a:t>
                      </a:r>
                    </a:p>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cs typeface="Times New Roman" pitchFamily="18" charset="0"/>
                        </a:rPr>
                        <a:t>                                    $28,400,774</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r h="315913">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rPr>
                        <a:t>   </a:t>
                      </a:r>
                      <a:r>
                        <a:rPr kumimoji="0" lang="en-US" sz="1800" b="0" i="0" u="none" strike="noStrike" cap="none" normalizeH="0" baseline="0" smtClean="0">
                          <a:ln>
                            <a:noFill/>
                          </a:ln>
                          <a:solidFill>
                            <a:srgbClr val="000099"/>
                          </a:solidFill>
                          <a:effectLst/>
                          <a:latin typeface="Arial Unicode MS" pitchFamily="34" charset="-128"/>
                          <a:ea typeface="Calibri" pitchFamily="34" charset="0"/>
                          <a:cs typeface="Times New Roman" pitchFamily="18" charset="0"/>
                        </a:rPr>
                        <a:t>Approp. To Fund Balance</a:t>
                      </a: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Unicode MS" pitchFamily="34" charset="-128"/>
                          <a:ea typeface="Calibri" pitchFamily="34" charset="0"/>
                          <a:cs typeface="Times New Roman" pitchFamily="18" charset="0"/>
                        </a:rPr>
                        <a:t>                                             79,022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r h="315913">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r" defTabSz="914400" rtl="0" eaLnBrk="1" fontAlgn="base" latinLnBrk="0" hangingPunct="1">
                        <a:lnSpc>
                          <a:spcPts val="12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r>
              <a:tr h="315913">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Balance</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a:t>
                      </a:r>
                    </a:p>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-0-           </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bl>
          </a:graphicData>
        </a:graphic>
      </p:graphicFrame>
      <p:sp>
        <p:nvSpPr>
          <p:cNvPr id="4" name="Slide Number Placeholder 3"/>
          <p:cNvSpPr>
            <a:spLocks noGrp="1"/>
          </p:cNvSpPr>
          <p:nvPr>
            <p:ph type="sldNum" sz="quarter" idx="12"/>
          </p:nvPr>
        </p:nvSpPr>
        <p:spPr/>
        <p:txBody>
          <a:bodyPr/>
          <a:lstStyle/>
          <a:p>
            <a:pPr>
              <a:defRPr/>
            </a:pPr>
            <a:fld id="{F2C0B385-F586-4481-9C84-4302AE709EB9}"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66318C8-1021-404A-943B-2206864D39A5}" type="slidenum">
              <a:rPr lang="en-US"/>
              <a:pPr>
                <a:defRPr/>
              </a:pPr>
              <a:t>18</a:t>
            </a:fld>
            <a:endParaRPr lang="en-US"/>
          </a:p>
        </p:txBody>
      </p:sp>
      <p:sp>
        <p:nvSpPr>
          <p:cNvPr id="1064962" name="Rectangle 2"/>
          <p:cNvSpPr>
            <a:spLocks noGrp="1" noChangeArrowheads="1"/>
          </p:cNvSpPr>
          <p:nvPr>
            <p:ph type="title"/>
          </p:nvPr>
        </p:nvSpPr>
        <p:spPr>
          <a:xfrm>
            <a:off x="914400" y="228600"/>
            <a:ext cx="7543800" cy="1524000"/>
          </a:xfrm>
        </p:spPr>
        <p:txBody>
          <a:bodyPr/>
          <a:lstStyle/>
          <a:p>
            <a:pPr eaLnBrk="1" hangingPunct="1">
              <a:defRPr/>
            </a:pPr>
            <a:r>
              <a:rPr lang="en-US" sz="2800" smtClean="0"/>
              <a:t>Factors Affecting Development of the Ensuing FY 2016-17 Budget</a:t>
            </a:r>
          </a:p>
        </p:txBody>
      </p:sp>
      <p:sp>
        <p:nvSpPr>
          <p:cNvPr id="1064963" name="Rectangle 3"/>
          <p:cNvSpPr>
            <a:spLocks noGrp="1" noChangeArrowheads="1"/>
          </p:cNvSpPr>
          <p:nvPr>
            <p:ph type="body" idx="1"/>
          </p:nvPr>
        </p:nvSpPr>
        <p:spPr>
          <a:xfrm>
            <a:off x="990600" y="1981200"/>
            <a:ext cx="7848600" cy="3997325"/>
          </a:xfrm>
        </p:spPr>
        <p:txBody>
          <a:bodyPr/>
          <a:lstStyle/>
          <a:p>
            <a:pPr eaLnBrk="1" hangingPunct="1">
              <a:lnSpc>
                <a:spcPct val="80000"/>
              </a:lnSpc>
              <a:buFont typeface="Wingdings" pitchFamily="2" charset="2"/>
              <a:buNone/>
              <a:defRPr/>
            </a:pPr>
            <a:r>
              <a:rPr lang="en-US" sz="1800" u="sng" smtClean="0"/>
              <a:t>Effect of State Budget / Local Impacts:</a:t>
            </a:r>
          </a:p>
          <a:p>
            <a:pPr eaLnBrk="1" hangingPunct="1">
              <a:lnSpc>
                <a:spcPct val="80000"/>
              </a:lnSpc>
              <a:defRPr/>
            </a:pPr>
            <a:r>
              <a:rPr lang="en-US" sz="1800" smtClean="0"/>
              <a:t>Less Transportation Funding - $0.022 per gallon decrease effect 7/1</a:t>
            </a:r>
          </a:p>
          <a:p>
            <a:pPr lvl="1" eaLnBrk="1" hangingPunct="1">
              <a:lnSpc>
                <a:spcPct val="80000"/>
              </a:lnSpc>
              <a:defRPr/>
            </a:pPr>
            <a:r>
              <a:rPr lang="en-US" sz="1600" smtClean="0"/>
              <a:t>Other Transportation Taxes under consideration</a:t>
            </a:r>
          </a:p>
          <a:p>
            <a:pPr lvl="1" eaLnBrk="1" hangingPunct="1">
              <a:lnSpc>
                <a:spcPct val="80000"/>
              </a:lnSpc>
              <a:buFontTx/>
              <a:buNone/>
              <a:defRPr/>
            </a:pPr>
            <a:endParaRPr lang="en-US" sz="1600" smtClean="0"/>
          </a:p>
          <a:p>
            <a:pPr eaLnBrk="1" hangingPunct="1">
              <a:lnSpc>
                <a:spcPct val="80000"/>
              </a:lnSpc>
              <a:defRPr/>
            </a:pPr>
            <a:r>
              <a:rPr lang="en-US" sz="1800" smtClean="0"/>
              <a:t>Gov. Brown Proposed elimination of RDA</a:t>
            </a:r>
          </a:p>
          <a:p>
            <a:pPr lvl="1" eaLnBrk="1" hangingPunct="1">
              <a:lnSpc>
                <a:spcPct val="80000"/>
              </a:lnSpc>
              <a:defRPr/>
            </a:pPr>
            <a:r>
              <a:rPr lang="en-US" sz="1600" smtClean="0"/>
              <a:t>Annual Fiscal Impact: </a:t>
            </a:r>
          </a:p>
          <a:p>
            <a:pPr lvl="2" eaLnBrk="1" hangingPunct="1">
              <a:lnSpc>
                <a:spcPct val="80000"/>
              </a:lnSpc>
              <a:defRPr/>
            </a:pPr>
            <a:r>
              <a:rPr lang="en-US" sz="1600" smtClean="0"/>
              <a:t>$6.6m total loss in tax increments</a:t>
            </a:r>
          </a:p>
          <a:p>
            <a:pPr lvl="2" eaLnBrk="1" hangingPunct="1">
              <a:lnSpc>
                <a:spcPct val="80000"/>
              </a:lnSpc>
              <a:defRPr/>
            </a:pPr>
            <a:r>
              <a:rPr lang="en-US" sz="1600" smtClean="0"/>
              <a:t>$1.8m from VVEDA pass-through payments </a:t>
            </a:r>
          </a:p>
          <a:p>
            <a:pPr lvl="2" eaLnBrk="1" hangingPunct="1">
              <a:lnSpc>
                <a:spcPct val="80000"/>
              </a:lnSpc>
              <a:defRPr/>
            </a:pPr>
            <a:r>
              <a:rPr lang="en-US" sz="1600" smtClean="0"/>
              <a:t>$4.8m loss in AV Project area II increment. </a:t>
            </a:r>
          </a:p>
          <a:p>
            <a:pPr lvl="1" eaLnBrk="1" hangingPunct="1">
              <a:lnSpc>
                <a:spcPct val="80000"/>
              </a:lnSpc>
              <a:defRPr/>
            </a:pPr>
            <a:r>
              <a:rPr lang="en-US" sz="1600" smtClean="0"/>
              <a:t>$16.6m in 20% set-aside funds for low-mod housing and unspent bond proceeds</a:t>
            </a:r>
          </a:p>
          <a:p>
            <a:pPr lvl="1" eaLnBrk="1" hangingPunct="1">
              <a:lnSpc>
                <a:spcPct val="80000"/>
              </a:lnSpc>
              <a:defRPr/>
            </a:pPr>
            <a:r>
              <a:rPr lang="en-US" sz="1600" smtClean="0"/>
              <a:t>Debt outstanding (3 issues) PA1 - $15.9m PA2 -$35.2m</a:t>
            </a:r>
          </a:p>
          <a:p>
            <a:pPr lvl="1" eaLnBrk="1" hangingPunct="1">
              <a:lnSpc>
                <a:spcPct val="80000"/>
              </a:lnSpc>
              <a:defRPr/>
            </a:pPr>
            <a:r>
              <a:rPr lang="en-US" sz="1600" smtClean="0"/>
              <a:t>Successor agency established to pay off debt</a:t>
            </a:r>
          </a:p>
          <a:p>
            <a:pPr lvl="1" eaLnBrk="1" hangingPunct="1">
              <a:lnSpc>
                <a:spcPct val="80000"/>
              </a:lnSpc>
              <a:defRPr/>
            </a:pPr>
            <a:r>
              <a:rPr lang="en-US" sz="1800" smtClean="0"/>
              <a:t>ROPs Outstanding Issues - $1.8m</a:t>
            </a:r>
          </a:p>
        </p:txBody>
      </p:sp>
      <p:pic>
        <p:nvPicPr>
          <p:cNvPr id="20485"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F962D45-D141-4A83-ABCA-8022A885EA69}" type="slidenum">
              <a:rPr lang="en-US"/>
              <a:pPr>
                <a:defRPr/>
              </a:pPr>
              <a:t>19</a:t>
            </a:fld>
            <a:endParaRPr lang="en-US"/>
          </a:p>
        </p:txBody>
      </p:sp>
      <p:sp>
        <p:nvSpPr>
          <p:cNvPr id="1063938" name="Rectangle 2"/>
          <p:cNvSpPr>
            <a:spLocks noGrp="1" noChangeArrowheads="1"/>
          </p:cNvSpPr>
          <p:nvPr>
            <p:ph type="title"/>
          </p:nvPr>
        </p:nvSpPr>
        <p:spPr>
          <a:xfrm>
            <a:off x="990600" y="228600"/>
            <a:ext cx="7467600" cy="1600200"/>
          </a:xfrm>
        </p:spPr>
        <p:txBody>
          <a:bodyPr/>
          <a:lstStyle/>
          <a:p>
            <a:pPr eaLnBrk="1" hangingPunct="1">
              <a:defRPr/>
            </a:pPr>
            <a:r>
              <a:rPr lang="en-US" sz="2800" smtClean="0"/>
              <a:t>Factors Affecting Development of the Ensuing FY 2016-17 Budget</a:t>
            </a:r>
          </a:p>
        </p:txBody>
      </p:sp>
      <p:sp>
        <p:nvSpPr>
          <p:cNvPr id="1063939" name="Rectangle 3"/>
          <p:cNvSpPr>
            <a:spLocks noGrp="1" noChangeArrowheads="1"/>
          </p:cNvSpPr>
          <p:nvPr>
            <p:ph type="body" idx="1"/>
          </p:nvPr>
        </p:nvSpPr>
        <p:spPr>
          <a:xfrm>
            <a:off x="990600" y="1981200"/>
            <a:ext cx="7467600" cy="4378325"/>
          </a:xfrm>
        </p:spPr>
        <p:txBody>
          <a:bodyPr/>
          <a:lstStyle/>
          <a:p>
            <a:pPr eaLnBrk="1" hangingPunct="1">
              <a:buFont typeface="Wingdings" pitchFamily="2" charset="2"/>
              <a:buNone/>
              <a:defRPr/>
            </a:pPr>
            <a:r>
              <a:rPr lang="en-US" u="sng" smtClean="0"/>
              <a:t>General Operating Fund: </a:t>
            </a:r>
          </a:p>
          <a:p>
            <a:pPr eaLnBrk="1" hangingPunct="1">
              <a:defRPr/>
            </a:pPr>
            <a:r>
              <a:rPr lang="en-US" smtClean="0"/>
              <a:t>Sales tax collections projected to increase by approx. 2.0% </a:t>
            </a:r>
          </a:p>
          <a:p>
            <a:pPr eaLnBrk="1" hangingPunct="1">
              <a:defRPr/>
            </a:pPr>
            <a:r>
              <a:rPr lang="en-US" smtClean="0"/>
              <a:t>Property tax projected growth - 3.0%</a:t>
            </a:r>
          </a:p>
          <a:p>
            <a:pPr lvl="1" eaLnBrk="1" hangingPunct="1">
              <a:defRPr/>
            </a:pPr>
            <a:r>
              <a:rPr lang="en-US" smtClean="0"/>
              <a:t>Assessor’s growth projections not yet available</a:t>
            </a:r>
          </a:p>
          <a:p>
            <a:pPr eaLnBrk="1" hangingPunct="1">
              <a:defRPr/>
            </a:pPr>
            <a:r>
              <a:rPr lang="en-US" smtClean="0"/>
              <a:t>Annual review of user fees – </a:t>
            </a:r>
          </a:p>
        </p:txBody>
      </p:sp>
      <p:pic>
        <p:nvPicPr>
          <p:cNvPr id="21509"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E64E3BF-D840-41BF-B887-639096E5B082}" type="slidenum">
              <a:rPr lang="en-US"/>
              <a:pPr>
                <a:defRPr/>
              </a:pPr>
              <a:t>2</a:t>
            </a:fld>
            <a:endParaRPr lang="en-US"/>
          </a:p>
        </p:txBody>
      </p:sp>
      <p:sp>
        <p:nvSpPr>
          <p:cNvPr id="925698" name="Rectangle 2"/>
          <p:cNvSpPr>
            <a:spLocks noGrp="1" noChangeArrowheads="1"/>
          </p:cNvSpPr>
          <p:nvPr>
            <p:ph type="title"/>
          </p:nvPr>
        </p:nvSpPr>
        <p:spPr/>
        <p:txBody>
          <a:bodyPr/>
          <a:lstStyle/>
          <a:p>
            <a:pPr eaLnBrk="1" hangingPunct="1">
              <a:defRPr/>
            </a:pPr>
            <a:r>
              <a:rPr lang="en-US" sz="4000" smtClean="0"/>
              <a:t>FY 15-16 Mid-Year Budget Status Report Agenda</a:t>
            </a:r>
          </a:p>
        </p:txBody>
      </p:sp>
      <p:sp>
        <p:nvSpPr>
          <p:cNvPr id="925699" name="Rectangle 3"/>
          <p:cNvSpPr>
            <a:spLocks noGrp="1" noChangeArrowheads="1"/>
          </p:cNvSpPr>
          <p:nvPr>
            <p:ph type="body" idx="1"/>
          </p:nvPr>
        </p:nvSpPr>
        <p:spPr>
          <a:xfrm>
            <a:off x="990600" y="1981200"/>
            <a:ext cx="7696200" cy="4110038"/>
          </a:xfrm>
        </p:spPr>
        <p:txBody>
          <a:bodyPr/>
          <a:lstStyle/>
          <a:p>
            <a:pPr eaLnBrk="1" hangingPunct="1">
              <a:defRPr/>
            </a:pPr>
            <a:r>
              <a:rPr lang="en-US" sz="2400" smtClean="0"/>
              <a:t>Brief review of FY15 year-end</a:t>
            </a:r>
          </a:p>
          <a:p>
            <a:pPr lvl="1" eaLnBrk="1" hangingPunct="1">
              <a:defRPr/>
            </a:pPr>
            <a:r>
              <a:rPr lang="en-US" sz="2000" smtClean="0"/>
              <a:t>Fund balance overview</a:t>
            </a:r>
          </a:p>
          <a:p>
            <a:pPr eaLnBrk="1" hangingPunct="1">
              <a:defRPr/>
            </a:pPr>
            <a:r>
              <a:rPr lang="en-US" sz="2400" smtClean="0"/>
              <a:t>FY15-16 Revenue year-to-date</a:t>
            </a:r>
          </a:p>
          <a:p>
            <a:pPr eaLnBrk="1" hangingPunct="1">
              <a:defRPr/>
            </a:pPr>
            <a:r>
              <a:rPr lang="en-US" sz="2400" smtClean="0"/>
              <a:t>FY15-16 Expenditures year-to-date</a:t>
            </a:r>
          </a:p>
          <a:p>
            <a:pPr eaLnBrk="1" hangingPunct="1">
              <a:defRPr/>
            </a:pPr>
            <a:r>
              <a:rPr lang="en-US" sz="2400" smtClean="0"/>
              <a:t>End of year projections FY2015-16</a:t>
            </a:r>
          </a:p>
          <a:p>
            <a:pPr eaLnBrk="1" hangingPunct="1">
              <a:defRPr/>
            </a:pPr>
            <a:r>
              <a:rPr lang="en-US" sz="2400" smtClean="0"/>
              <a:t>Factors affecting FY2016-17 Budget development</a:t>
            </a:r>
          </a:p>
          <a:p>
            <a:pPr eaLnBrk="1" hangingPunct="1">
              <a:defRPr/>
            </a:pPr>
            <a:r>
              <a:rPr lang="en-US" sz="2400" smtClean="0"/>
              <a:t>Questions/comments from City Council</a:t>
            </a:r>
            <a:r>
              <a:rPr lang="en-US" smtClean="0"/>
              <a:t> </a:t>
            </a:r>
          </a:p>
        </p:txBody>
      </p:sp>
      <p:pic>
        <p:nvPicPr>
          <p:cNvPr id="9221"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5699"/>
                                        </p:tgtEl>
                                        <p:attrNameLst>
                                          <p:attrName>style.visibility</p:attrName>
                                        </p:attrNameLst>
                                      </p:cBhvr>
                                      <p:to>
                                        <p:strVal val="visible"/>
                                      </p:to>
                                    </p:set>
                                    <p:anim calcmode="lin" valueType="num">
                                      <p:cBhvr additive="base">
                                        <p:cTn id="7" dur="500" fill="hold"/>
                                        <p:tgtEl>
                                          <p:spTgt spid="925699"/>
                                        </p:tgtEl>
                                        <p:attrNameLst>
                                          <p:attrName>ppt_x</p:attrName>
                                        </p:attrNameLst>
                                      </p:cBhvr>
                                      <p:tavLst>
                                        <p:tav tm="0">
                                          <p:val>
                                            <p:strVal val="0-#ppt_w/2"/>
                                          </p:val>
                                        </p:tav>
                                        <p:tav tm="100000">
                                          <p:val>
                                            <p:strVal val="#ppt_x"/>
                                          </p:val>
                                        </p:tav>
                                      </p:tavLst>
                                    </p:anim>
                                    <p:anim calcmode="lin" valueType="num">
                                      <p:cBhvr additive="base">
                                        <p:cTn id="8" dur="500" fill="hold"/>
                                        <p:tgtEl>
                                          <p:spTgt spid="9256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4036770-4959-484E-9A37-781598A4B674}" type="slidenum">
              <a:rPr lang="en-US"/>
              <a:pPr>
                <a:defRPr/>
              </a:pPr>
              <a:t>20</a:t>
            </a:fld>
            <a:endParaRPr lang="en-US"/>
          </a:p>
        </p:txBody>
      </p:sp>
      <p:sp>
        <p:nvSpPr>
          <p:cNvPr id="978946" name="Rectangle 2"/>
          <p:cNvSpPr>
            <a:spLocks noGrp="1" noChangeArrowheads="1"/>
          </p:cNvSpPr>
          <p:nvPr>
            <p:ph type="title"/>
          </p:nvPr>
        </p:nvSpPr>
        <p:spPr/>
        <p:txBody>
          <a:bodyPr/>
          <a:lstStyle/>
          <a:p>
            <a:pPr eaLnBrk="1" hangingPunct="1">
              <a:defRPr/>
            </a:pPr>
            <a:r>
              <a:rPr lang="en-US" sz="3200" smtClean="0"/>
              <a:t>FY16-17 Budget Development Considerations:</a:t>
            </a:r>
          </a:p>
        </p:txBody>
      </p:sp>
      <p:sp>
        <p:nvSpPr>
          <p:cNvPr id="978947" name="Rectangle 3"/>
          <p:cNvSpPr>
            <a:spLocks noGrp="1" noChangeArrowheads="1"/>
          </p:cNvSpPr>
          <p:nvPr>
            <p:ph type="body" idx="1"/>
          </p:nvPr>
        </p:nvSpPr>
        <p:spPr>
          <a:xfrm>
            <a:off x="990600" y="1981200"/>
            <a:ext cx="7696200" cy="4144963"/>
          </a:xfrm>
        </p:spPr>
        <p:txBody>
          <a:bodyPr/>
          <a:lstStyle/>
          <a:p>
            <a:pPr eaLnBrk="1" hangingPunct="1">
              <a:lnSpc>
                <a:spcPct val="90000"/>
              </a:lnSpc>
              <a:buFont typeface="Wingdings" pitchFamily="2" charset="2"/>
              <a:buNone/>
              <a:defRPr/>
            </a:pPr>
            <a:r>
              <a:rPr lang="en-US" u="sng" smtClean="0"/>
              <a:t>General Operating Fund:</a:t>
            </a:r>
          </a:p>
          <a:p>
            <a:pPr eaLnBrk="1" hangingPunct="1">
              <a:lnSpc>
                <a:spcPct val="90000"/>
              </a:lnSpc>
              <a:defRPr/>
            </a:pPr>
            <a:r>
              <a:rPr lang="en-US" sz="2400" smtClean="0"/>
              <a:t>Baseline service levels have increased dramatically over the last 10 years. </a:t>
            </a:r>
          </a:p>
          <a:p>
            <a:pPr eaLnBrk="1" hangingPunct="1">
              <a:lnSpc>
                <a:spcPct val="90000"/>
              </a:lnSpc>
              <a:defRPr/>
            </a:pPr>
            <a:r>
              <a:rPr lang="en-US" sz="2400" smtClean="0"/>
              <a:t>Revenues have not increased at same pace as growth in service levels. </a:t>
            </a:r>
          </a:p>
          <a:p>
            <a:pPr eaLnBrk="1" hangingPunct="1">
              <a:lnSpc>
                <a:spcPct val="90000"/>
              </a:lnSpc>
              <a:defRPr/>
            </a:pPr>
            <a:r>
              <a:rPr lang="en-US" sz="2400" smtClean="0"/>
              <a:t>Annually review service delivery methods as part of budget development process </a:t>
            </a:r>
          </a:p>
          <a:p>
            <a:pPr eaLnBrk="1" hangingPunct="1">
              <a:lnSpc>
                <a:spcPct val="90000"/>
              </a:lnSpc>
              <a:defRPr/>
            </a:pPr>
            <a:r>
              <a:rPr lang="en-US" sz="2400" smtClean="0"/>
              <a:t>Fiscal Tenet – No new services/expansion of Programs or services without identified funding source.</a:t>
            </a:r>
          </a:p>
        </p:txBody>
      </p:sp>
      <p:pic>
        <p:nvPicPr>
          <p:cNvPr id="22533"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F44DEC5A-4EF7-48C3-BA04-8E251395E625}" type="slidenum">
              <a:rPr lang="en-US" sz="1000">
                <a:effectLst>
                  <a:outerShdw blurRad="38100" dist="38100" dir="2700000" algn="tl">
                    <a:srgbClr val="000000"/>
                  </a:outerShdw>
                </a:effectLst>
                <a:cs typeface="+mn-cs"/>
              </a:rPr>
              <a:pPr algn="r">
                <a:defRPr/>
              </a:pPr>
              <a:t>21</a:t>
            </a:fld>
            <a:endParaRPr lang="en-US" sz="1000">
              <a:effectLst>
                <a:outerShdw blurRad="38100" dist="38100" dir="2700000" algn="tl">
                  <a:srgbClr val="000000"/>
                </a:outerShdw>
              </a:effectLst>
              <a:cs typeface="+mn-cs"/>
            </a:endParaRPr>
          </a:p>
        </p:txBody>
      </p:sp>
      <p:sp>
        <p:nvSpPr>
          <p:cNvPr id="978946" name="Rectangle 2"/>
          <p:cNvSpPr>
            <a:spLocks noGrp="1" noChangeArrowheads="1"/>
          </p:cNvSpPr>
          <p:nvPr>
            <p:ph type="title" idx="4294967295"/>
          </p:nvPr>
        </p:nvSpPr>
        <p:spPr/>
        <p:txBody>
          <a:bodyPr/>
          <a:lstStyle/>
          <a:p>
            <a:pPr eaLnBrk="1" hangingPunct="1">
              <a:defRPr/>
            </a:pPr>
            <a:r>
              <a:rPr lang="en-US" sz="3200" smtClean="0"/>
              <a:t>FY16-17 Budget Development Considerations:</a:t>
            </a:r>
          </a:p>
        </p:txBody>
      </p:sp>
      <p:sp>
        <p:nvSpPr>
          <p:cNvPr id="978947" name="Rectangle 3"/>
          <p:cNvSpPr>
            <a:spLocks noGrp="1" noChangeArrowheads="1"/>
          </p:cNvSpPr>
          <p:nvPr>
            <p:ph type="body" idx="4294967295"/>
          </p:nvPr>
        </p:nvSpPr>
        <p:spPr>
          <a:xfrm>
            <a:off x="990600" y="1981200"/>
            <a:ext cx="7696200" cy="4144963"/>
          </a:xfrm>
        </p:spPr>
        <p:txBody>
          <a:bodyPr/>
          <a:lstStyle/>
          <a:p>
            <a:pPr eaLnBrk="1" hangingPunct="1">
              <a:lnSpc>
                <a:spcPct val="90000"/>
              </a:lnSpc>
              <a:buFont typeface="Wingdings" pitchFamily="2" charset="2"/>
              <a:buNone/>
              <a:defRPr/>
            </a:pPr>
            <a:r>
              <a:rPr lang="en-US" sz="2400" u="sng" dirty="0" smtClean="0"/>
              <a:t>Parks and Recreation Fund (12 parks, 130 developed acres):</a:t>
            </a:r>
          </a:p>
          <a:p>
            <a:pPr eaLnBrk="1" hangingPunct="1">
              <a:lnSpc>
                <a:spcPct val="90000"/>
              </a:lnSpc>
              <a:defRPr/>
            </a:pPr>
            <a:r>
              <a:rPr lang="en-US" sz="2400" dirty="0" smtClean="0"/>
              <a:t>Parks and Rec. Ad Hoc Committee, April, 2012</a:t>
            </a:r>
          </a:p>
          <a:p>
            <a:pPr eaLnBrk="1" hangingPunct="1">
              <a:lnSpc>
                <a:spcPct val="90000"/>
              </a:lnSpc>
              <a:defRPr/>
            </a:pPr>
            <a:r>
              <a:rPr lang="en-US" sz="2400" dirty="0" smtClean="0"/>
              <a:t>Need to review Master plan (adopted May, 2013)</a:t>
            </a:r>
          </a:p>
          <a:p>
            <a:pPr eaLnBrk="1" hangingPunct="1">
              <a:lnSpc>
                <a:spcPct val="90000"/>
              </a:lnSpc>
              <a:defRPr/>
            </a:pPr>
            <a:r>
              <a:rPr lang="en-US" sz="2400" dirty="0" smtClean="0"/>
              <a:t>Current user fees are not able to support current levels of service delivery costs.</a:t>
            </a:r>
          </a:p>
          <a:p>
            <a:pPr eaLnBrk="1" hangingPunct="1">
              <a:lnSpc>
                <a:spcPct val="90000"/>
              </a:lnSpc>
              <a:defRPr/>
            </a:pPr>
            <a:r>
              <a:rPr lang="en-US" sz="2400" dirty="0" smtClean="0"/>
              <a:t>Baseline service levels have increased dramatically over the last 10 years. </a:t>
            </a:r>
          </a:p>
          <a:p>
            <a:pPr eaLnBrk="1" hangingPunct="1">
              <a:lnSpc>
                <a:spcPct val="90000"/>
              </a:lnSpc>
              <a:defRPr/>
            </a:pPr>
            <a:r>
              <a:rPr lang="en-US" sz="2400" dirty="0" smtClean="0"/>
              <a:t>Resources have not increased at same pace as growth in service levels.</a:t>
            </a:r>
          </a:p>
        </p:txBody>
      </p:sp>
      <p:pic>
        <p:nvPicPr>
          <p:cNvPr id="23557"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sz="3600" smtClean="0"/>
              <a:t>FY16-17 Budget Development Considerations:</a:t>
            </a:r>
          </a:p>
        </p:txBody>
      </p:sp>
      <p:sp>
        <p:nvSpPr>
          <p:cNvPr id="75779" name="Rectangle 3"/>
          <p:cNvSpPr>
            <a:spLocks noGrp="1" noChangeArrowheads="1"/>
          </p:cNvSpPr>
          <p:nvPr>
            <p:ph type="body" idx="1"/>
          </p:nvPr>
        </p:nvSpPr>
        <p:spPr/>
        <p:txBody>
          <a:bodyPr/>
          <a:lstStyle/>
          <a:p>
            <a:pPr>
              <a:buFont typeface="Wingdings" pitchFamily="2" charset="2"/>
              <a:buNone/>
              <a:defRPr/>
            </a:pPr>
            <a:r>
              <a:rPr lang="en-US" sz="2100" u="sng" smtClean="0"/>
              <a:t>Parks and Recreation Fund (12 parks, 130 developed acres):</a:t>
            </a:r>
          </a:p>
          <a:p>
            <a:pPr>
              <a:buFont typeface="Wingdings" pitchFamily="2" charset="2"/>
              <a:buNone/>
              <a:defRPr/>
            </a:pPr>
            <a:endParaRPr lang="en-US" sz="2100" u="sng" smtClean="0"/>
          </a:p>
          <a:p>
            <a:pPr>
              <a:defRPr/>
            </a:pPr>
            <a:r>
              <a:rPr lang="en-US" sz="2100" smtClean="0"/>
              <a:t>Per Master Plan – “Same vision that prompted higher level of investment over the past ten years was defined more formally in the Vision 2020 Strategic Plan”</a:t>
            </a:r>
          </a:p>
          <a:p>
            <a:pPr lvl="1">
              <a:defRPr/>
            </a:pPr>
            <a:r>
              <a:rPr lang="en-US" smtClean="0"/>
              <a:t>Affirmed Vision of the Community for; </a:t>
            </a:r>
          </a:p>
          <a:p>
            <a:pPr lvl="2">
              <a:defRPr/>
            </a:pPr>
            <a:r>
              <a:rPr lang="en-US" smtClean="0"/>
              <a:t>Improved Parks</a:t>
            </a:r>
          </a:p>
          <a:p>
            <a:pPr lvl="2">
              <a:defRPr/>
            </a:pPr>
            <a:r>
              <a:rPr lang="en-US" smtClean="0"/>
              <a:t>Engaging Community Events, and</a:t>
            </a:r>
          </a:p>
          <a:p>
            <a:pPr lvl="2">
              <a:defRPr/>
            </a:pPr>
            <a:r>
              <a:rPr lang="en-US" b="1" i="1" u="sng" smtClean="0"/>
              <a:t>Increased</a:t>
            </a:r>
            <a:r>
              <a:rPr lang="en-US" smtClean="0"/>
              <a:t> recreational opportunities </a:t>
            </a:r>
          </a:p>
        </p:txBody>
      </p:sp>
      <p:pic>
        <p:nvPicPr>
          <p:cNvPr id="24580"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F74EA70-489F-4BFA-A62A-297FCF1CAA0F}" type="slidenum">
              <a:rPr lang="en-US"/>
              <a:pPr>
                <a:defRPr/>
              </a:pPr>
              <a:t>23</a:t>
            </a:fld>
            <a:endParaRPr lang="en-US"/>
          </a:p>
        </p:txBody>
      </p:sp>
      <p:sp>
        <p:nvSpPr>
          <p:cNvPr id="983042" name="Rectangle 2"/>
          <p:cNvSpPr>
            <a:spLocks noGrp="1" noChangeArrowheads="1"/>
          </p:cNvSpPr>
          <p:nvPr>
            <p:ph type="title"/>
          </p:nvPr>
        </p:nvSpPr>
        <p:spPr/>
        <p:txBody>
          <a:bodyPr/>
          <a:lstStyle/>
          <a:p>
            <a:pPr eaLnBrk="1" hangingPunct="1">
              <a:defRPr/>
            </a:pPr>
            <a:r>
              <a:rPr lang="en-US" sz="3600" smtClean="0"/>
              <a:t>Increased Service Delivery – last 10 years</a:t>
            </a:r>
          </a:p>
        </p:txBody>
      </p:sp>
      <p:sp>
        <p:nvSpPr>
          <p:cNvPr id="983043" name="Rectangle 3"/>
          <p:cNvSpPr>
            <a:spLocks noGrp="1" noChangeArrowheads="1"/>
          </p:cNvSpPr>
          <p:nvPr>
            <p:ph type="body" idx="1"/>
          </p:nvPr>
        </p:nvSpPr>
        <p:spPr/>
        <p:txBody>
          <a:bodyPr/>
          <a:lstStyle/>
          <a:p>
            <a:pPr eaLnBrk="1" hangingPunct="1">
              <a:lnSpc>
                <a:spcPct val="90000"/>
              </a:lnSpc>
              <a:defRPr/>
            </a:pPr>
            <a:r>
              <a:rPr lang="en-US" sz="2800" smtClean="0"/>
              <a:t>Assumed operation of Parks District and park maintenance in 2001.</a:t>
            </a:r>
          </a:p>
          <a:p>
            <a:pPr eaLnBrk="1" hangingPunct="1">
              <a:lnSpc>
                <a:spcPct val="90000"/>
              </a:lnSpc>
              <a:defRPr/>
            </a:pPr>
            <a:r>
              <a:rPr lang="en-US" sz="2800" smtClean="0"/>
              <a:t>Expanded Brewster Park.</a:t>
            </a:r>
          </a:p>
          <a:p>
            <a:pPr eaLnBrk="1" hangingPunct="1">
              <a:lnSpc>
                <a:spcPct val="90000"/>
              </a:lnSpc>
              <a:defRPr/>
            </a:pPr>
            <a:r>
              <a:rPr lang="en-US" sz="2800" smtClean="0"/>
              <a:t>Added 20 acres of grass soccer/softball fields. </a:t>
            </a:r>
          </a:p>
          <a:p>
            <a:pPr eaLnBrk="1" hangingPunct="1">
              <a:lnSpc>
                <a:spcPct val="90000"/>
              </a:lnSpc>
              <a:defRPr/>
            </a:pPr>
            <a:r>
              <a:rPr lang="en-US" sz="2800" smtClean="0"/>
              <a:t>Built municipal pool and Civic Center Park.</a:t>
            </a:r>
          </a:p>
          <a:p>
            <a:pPr eaLnBrk="1" hangingPunct="1">
              <a:lnSpc>
                <a:spcPct val="90000"/>
              </a:lnSpc>
              <a:defRPr/>
            </a:pPr>
            <a:r>
              <a:rPr lang="en-US" sz="2800" smtClean="0"/>
              <a:t>Added amenities at Civic Center Park; amphitheatre, playground, dog park, fitness area, restrooms</a:t>
            </a:r>
          </a:p>
        </p:txBody>
      </p:sp>
      <p:pic>
        <p:nvPicPr>
          <p:cNvPr id="25605"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CC2850D-610F-47E4-9531-AF421E25A15F}" type="slidenum">
              <a:rPr lang="en-US"/>
              <a:pPr>
                <a:defRPr/>
              </a:pPr>
              <a:t>24</a:t>
            </a:fld>
            <a:endParaRPr lang="en-US"/>
          </a:p>
        </p:txBody>
      </p:sp>
      <p:sp>
        <p:nvSpPr>
          <p:cNvPr id="983042" name="Rectangle 2"/>
          <p:cNvSpPr>
            <a:spLocks noGrp="1" noChangeArrowheads="1"/>
          </p:cNvSpPr>
          <p:nvPr>
            <p:ph type="title"/>
          </p:nvPr>
        </p:nvSpPr>
        <p:spPr/>
        <p:txBody>
          <a:bodyPr/>
          <a:lstStyle/>
          <a:p>
            <a:pPr eaLnBrk="1" hangingPunct="1">
              <a:defRPr/>
            </a:pPr>
            <a:r>
              <a:rPr lang="en-US" sz="3600" smtClean="0"/>
              <a:t>Increase Service Delivery – </a:t>
            </a:r>
            <a:br>
              <a:rPr lang="en-US" sz="3600" smtClean="0"/>
            </a:br>
            <a:r>
              <a:rPr lang="en-US" sz="3600" smtClean="0"/>
              <a:t>last 10 years</a:t>
            </a:r>
          </a:p>
        </p:txBody>
      </p:sp>
      <p:sp>
        <p:nvSpPr>
          <p:cNvPr id="983043" name="Rectangle 3"/>
          <p:cNvSpPr>
            <a:spLocks noGrp="1" noChangeArrowheads="1"/>
          </p:cNvSpPr>
          <p:nvPr>
            <p:ph type="body" idx="1"/>
          </p:nvPr>
        </p:nvSpPr>
        <p:spPr/>
        <p:txBody>
          <a:bodyPr/>
          <a:lstStyle/>
          <a:p>
            <a:pPr eaLnBrk="1" hangingPunct="1">
              <a:lnSpc>
                <a:spcPct val="80000"/>
              </a:lnSpc>
              <a:defRPr/>
            </a:pPr>
            <a:r>
              <a:rPr lang="en-US" sz="3100" smtClean="0"/>
              <a:t>Built new playground equipment in most parks.</a:t>
            </a:r>
          </a:p>
          <a:p>
            <a:pPr eaLnBrk="1" hangingPunct="1">
              <a:lnSpc>
                <a:spcPct val="80000"/>
              </a:lnSpc>
              <a:defRPr/>
            </a:pPr>
            <a:r>
              <a:rPr lang="en-US" sz="3100" smtClean="0"/>
              <a:t>Renovated skate park</a:t>
            </a:r>
          </a:p>
          <a:p>
            <a:pPr eaLnBrk="1" hangingPunct="1">
              <a:lnSpc>
                <a:spcPct val="80000"/>
              </a:lnSpc>
              <a:defRPr/>
            </a:pPr>
            <a:r>
              <a:rPr lang="en-US" sz="3100" smtClean="0"/>
              <a:t>Renovated Horsemen’s Center</a:t>
            </a:r>
          </a:p>
          <a:p>
            <a:pPr eaLnBrk="1" hangingPunct="1">
              <a:lnSpc>
                <a:spcPct val="80000"/>
              </a:lnSpc>
              <a:defRPr/>
            </a:pPr>
            <a:r>
              <a:rPr lang="en-US" sz="3100" smtClean="0"/>
              <a:t>Freedom festival</a:t>
            </a:r>
          </a:p>
          <a:p>
            <a:pPr eaLnBrk="1" hangingPunct="1">
              <a:lnSpc>
                <a:spcPct val="80000"/>
              </a:lnSpc>
              <a:defRPr/>
            </a:pPr>
            <a:r>
              <a:rPr lang="en-US" sz="3100" smtClean="0"/>
              <a:t>Started/expanded Summer Concert/Concert in the Park/Concert in the Courtyard series and fall festival Built new Development Services facility</a:t>
            </a:r>
          </a:p>
        </p:txBody>
      </p:sp>
      <p:pic>
        <p:nvPicPr>
          <p:cNvPr id="26629"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Town of Apple Valley</a:t>
            </a:r>
            <a:endParaRPr lang="en-US" dirty="0"/>
          </a:p>
        </p:txBody>
      </p:sp>
      <p:sp>
        <p:nvSpPr>
          <p:cNvPr id="3" name="Content Placeholder 2"/>
          <p:cNvSpPr>
            <a:spLocks noGrp="1"/>
          </p:cNvSpPr>
          <p:nvPr>
            <p:ph idx="1"/>
          </p:nvPr>
        </p:nvSpPr>
        <p:spPr/>
        <p:txBody>
          <a:bodyPr/>
          <a:lstStyle/>
          <a:p>
            <a:pPr algn="ctr" eaLnBrk="1" hangingPunct="1">
              <a:buFont typeface="Wingdings" pitchFamily="2" charset="2"/>
              <a:buNone/>
              <a:defRPr/>
            </a:pPr>
            <a:r>
              <a:rPr lang="en-US" smtClean="0"/>
              <a:t>Mid-Year Budget Status Report  </a:t>
            </a:r>
            <a:br>
              <a:rPr lang="en-US" smtClean="0"/>
            </a:br>
            <a:r>
              <a:rPr lang="en-US" smtClean="0"/>
              <a:t>Fiscal Year 2015-16</a:t>
            </a:r>
            <a:r>
              <a:rPr lang="en-US" sz="2400" smtClean="0"/>
              <a:t/>
            </a:r>
            <a:br>
              <a:rPr lang="en-US" sz="2400" smtClean="0"/>
            </a:br>
            <a:endParaRPr lang="en-US" sz="1800" smtClean="0"/>
          </a:p>
          <a:p>
            <a:pPr algn="ctr" eaLnBrk="1" hangingPunct="1">
              <a:buFont typeface="Wingdings" pitchFamily="2" charset="2"/>
              <a:buNone/>
              <a:defRPr/>
            </a:pPr>
            <a:r>
              <a:rPr lang="en-US" smtClean="0">
                <a:effectLst/>
              </a:rPr>
              <a:t>Questions?</a:t>
            </a:r>
            <a:endParaRPr lang="en-US" smtClean="0"/>
          </a:p>
        </p:txBody>
      </p:sp>
      <p:sp>
        <p:nvSpPr>
          <p:cNvPr id="4" name="Slide Number Placeholder 3"/>
          <p:cNvSpPr>
            <a:spLocks noGrp="1"/>
          </p:cNvSpPr>
          <p:nvPr>
            <p:ph type="sldNum" sz="quarter" idx="12"/>
          </p:nvPr>
        </p:nvSpPr>
        <p:spPr/>
        <p:txBody>
          <a:bodyPr/>
          <a:lstStyle/>
          <a:p>
            <a:pPr>
              <a:defRPr/>
            </a:pPr>
            <a:fld id="{91E4C96F-6321-4B14-899C-68F24B53440C}" type="slidenum">
              <a:rPr lang="en-US" smtClean="0"/>
              <a:pPr>
                <a:defRPr/>
              </a:pPr>
              <a:t>25</a:t>
            </a:fld>
            <a:endParaRPr lang="en-US"/>
          </a:p>
        </p:txBody>
      </p:sp>
      <p:pic>
        <p:nvPicPr>
          <p:cNvPr id="27653" name="Picture 2"/>
          <p:cNvPicPr>
            <a:picLocks noChangeAspect="1" noChangeArrowheads="1"/>
          </p:cNvPicPr>
          <p:nvPr/>
        </p:nvPicPr>
        <p:blipFill>
          <a:blip r:embed="rId2" cstate="print"/>
          <a:srcRect/>
          <a:stretch>
            <a:fillRect/>
          </a:stretch>
        </p:blipFill>
        <p:spPr bwMode="auto">
          <a:xfrm>
            <a:off x="3886200" y="4191000"/>
            <a:ext cx="200025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98587A7-A2E2-4298-A076-D0155C39529E}" type="slidenum">
              <a:rPr lang="en-US"/>
              <a:pPr>
                <a:defRPr/>
              </a:pPr>
              <a:t>26</a:t>
            </a:fld>
            <a:endParaRPr lang="en-US"/>
          </a:p>
        </p:txBody>
      </p:sp>
      <p:sp>
        <p:nvSpPr>
          <p:cNvPr id="169986" name="Rectangle 2"/>
          <p:cNvSpPr>
            <a:spLocks noGrp="1" noChangeArrowheads="1"/>
          </p:cNvSpPr>
          <p:nvPr>
            <p:ph type="title"/>
          </p:nvPr>
        </p:nvSpPr>
        <p:spPr/>
        <p:txBody>
          <a:bodyPr/>
          <a:lstStyle/>
          <a:p>
            <a:pPr eaLnBrk="1" hangingPunct="1">
              <a:defRPr/>
            </a:pPr>
            <a:r>
              <a:rPr lang="en-US" sz="4000" smtClean="0"/>
              <a:t/>
            </a:r>
            <a:br>
              <a:rPr lang="en-US" sz="4000" smtClean="0"/>
            </a:br>
            <a:r>
              <a:rPr lang="en-US" sz="4000" smtClean="0"/>
              <a:t>FY 2014-15 Fiscal Year-End</a:t>
            </a:r>
          </a:p>
        </p:txBody>
      </p:sp>
      <p:sp>
        <p:nvSpPr>
          <p:cNvPr id="169987" name="Rectangle 3"/>
          <p:cNvSpPr>
            <a:spLocks noGrp="1" noChangeArrowheads="1"/>
          </p:cNvSpPr>
          <p:nvPr>
            <p:ph type="body" idx="1"/>
          </p:nvPr>
        </p:nvSpPr>
        <p:spPr/>
        <p:txBody>
          <a:bodyPr/>
          <a:lstStyle/>
          <a:p>
            <a:pPr eaLnBrk="1" hangingPunct="1">
              <a:lnSpc>
                <a:spcPct val="90000"/>
              </a:lnSpc>
              <a:buFont typeface="Wingdings" pitchFamily="2" charset="2"/>
              <a:buNone/>
              <a:defRPr/>
            </a:pPr>
            <a:endParaRPr lang="en-US" sz="800" smtClean="0">
              <a:solidFill>
                <a:srgbClr val="FFFFFF"/>
              </a:solidFill>
            </a:endParaRPr>
          </a:p>
          <a:p>
            <a:pPr eaLnBrk="1" hangingPunct="1">
              <a:lnSpc>
                <a:spcPct val="90000"/>
              </a:lnSpc>
              <a:buFont typeface="Wingdings" pitchFamily="2" charset="2"/>
              <a:buNone/>
              <a:defRPr/>
            </a:pPr>
            <a:r>
              <a:rPr lang="en-US" sz="2400" smtClean="0">
                <a:solidFill>
                  <a:srgbClr val="FFFFFF"/>
                </a:solidFill>
              </a:rPr>
              <a:t>FY 2014-15 Ending Fund Balance      $ 18,201,651</a:t>
            </a:r>
            <a:endParaRPr lang="en-US" sz="2400" smtClean="0"/>
          </a:p>
          <a:p>
            <a:pPr eaLnBrk="1" hangingPunct="1">
              <a:lnSpc>
                <a:spcPct val="90000"/>
              </a:lnSpc>
              <a:buFont typeface="Wingdings" pitchFamily="2" charset="2"/>
              <a:buNone/>
              <a:defRPr/>
            </a:pPr>
            <a:endParaRPr lang="en-US" sz="2400" b="1" u="sng" smtClean="0"/>
          </a:p>
          <a:p>
            <a:pPr eaLnBrk="1" hangingPunct="1">
              <a:lnSpc>
                <a:spcPct val="90000"/>
              </a:lnSpc>
              <a:defRPr/>
            </a:pPr>
            <a:r>
              <a:rPr lang="en-US" sz="2400" smtClean="0"/>
              <a:t>Non-spendable		              $  10,011,530</a:t>
            </a:r>
          </a:p>
          <a:p>
            <a:pPr eaLnBrk="1" hangingPunct="1">
              <a:lnSpc>
                <a:spcPct val="90000"/>
              </a:lnSpc>
              <a:defRPr/>
            </a:pPr>
            <a:r>
              <a:rPr lang="en-US" sz="2400" smtClean="0"/>
              <a:t>Restricted				     $       - 0 - </a:t>
            </a:r>
          </a:p>
          <a:p>
            <a:pPr eaLnBrk="1" hangingPunct="1">
              <a:lnSpc>
                <a:spcPct val="90000"/>
              </a:lnSpc>
              <a:defRPr/>
            </a:pPr>
            <a:r>
              <a:rPr lang="en-US" sz="2400" smtClean="0"/>
              <a:t>Committed 			     $   4,997,037</a:t>
            </a:r>
          </a:p>
          <a:p>
            <a:pPr eaLnBrk="1" hangingPunct="1">
              <a:lnSpc>
                <a:spcPct val="90000"/>
              </a:lnSpc>
              <a:defRPr/>
            </a:pPr>
            <a:r>
              <a:rPr lang="en-US" sz="2400" smtClean="0"/>
              <a:t>Assigned				     $       - 0 -</a:t>
            </a:r>
          </a:p>
          <a:p>
            <a:pPr eaLnBrk="1" hangingPunct="1">
              <a:lnSpc>
                <a:spcPct val="90000"/>
              </a:lnSpc>
              <a:defRPr/>
            </a:pPr>
            <a:r>
              <a:rPr lang="en-US" sz="2400" smtClean="0"/>
              <a:t>Unassigned                                 $   3,193,084*</a:t>
            </a:r>
          </a:p>
          <a:p>
            <a:pPr eaLnBrk="1" hangingPunct="1">
              <a:lnSpc>
                <a:spcPct val="90000"/>
              </a:lnSpc>
              <a:defRPr/>
            </a:pPr>
            <a:endParaRPr lang="en-US" sz="2400" smtClean="0"/>
          </a:p>
          <a:p>
            <a:pPr eaLnBrk="1" hangingPunct="1">
              <a:lnSpc>
                <a:spcPct val="90000"/>
              </a:lnSpc>
              <a:buFont typeface="Wingdings" pitchFamily="2" charset="2"/>
              <a:buNone/>
              <a:defRPr/>
            </a:pPr>
            <a:r>
              <a:rPr lang="en-US" sz="1800" smtClean="0"/>
              <a:t>* 1) 11.4% of the FY 15-16 General Fund Adopted Budget</a:t>
            </a:r>
          </a:p>
          <a:p>
            <a:pPr eaLnBrk="1" hangingPunct="1">
              <a:lnSpc>
                <a:spcPct val="90000"/>
              </a:lnSpc>
              <a:buFont typeface="Wingdings" pitchFamily="2" charset="2"/>
              <a:buNone/>
              <a:defRPr/>
            </a:pPr>
            <a:r>
              <a:rPr lang="en-US" sz="1800" smtClean="0"/>
              <a:t>   2) Parks &amp; Rec. Fund accumulated fund deficit – ($6,637,633)</a:t>
            </a:r>
          </a:p>
        </p:txBody>
      </p:sp>
      <p:sp>
        <p:nvSpPr>
          <p:cNvPr id="169989" name="Line 4"/>
          <p:cNvSpPr>
            <a:spLocks noChangeShapeType="1"/>
          </p:cNvSpPr>
          <p:nvPr/>
        </p:nvSpPr>
        <p:spPr bwMode="auto">
          <a:xfrm>
            <a:off x="6229350" y="2590800"/>
            <a:ext cx="1676400" cy="0"/>
          </a:xfrm>
          <a:prstGeom prst="line">
            <a:avLst/>
          </a:prstGeom>
          <a:noFill/>
          <a:ln w="57150" cap="sq" cmpd="thinThick">
            <a:solidFill>
              <a:schemeClr val="tx1"/>
            </a:solidFill>
            <a:miter lim="800000"/>
            <a:headEnd type="none" w="sm" len="sm"/>
            <a:tailEnd type="none" w="sm" len="sm"/>
          </a:ln>
        </p:spPr>
        <p:txBody>
          <a:bodyPr wrap="none"/>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pic>
        <p:nvPicPr>
          <p:cNvPr id="28678"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965D3F27-A3FD-46DE-A0BF-031FAD907D22}" type="slidenum">
              <a:rPr lang="en-US" sz="1000">
                <a:effectLst>
                  <a:outerShdw blurRad="38100" dist="38100" dir="2700000" algn="tl">
                    <a:srgbClr val="000000"/>
                  </a:outerShdw>
                </a:effectLst>
                <a:cs typeface="+mn-cs"/>
              </a:rPr>
              <a:pPr algn="r">
                <a:defRPr/>
              </a:pPr>
              <a:t>27</a:t>
            </a:fld>
            <a:endParaRPr lang="en-US" sz="1000">
              <a:effectLst>
                <a:outerShdw blurRad="38100" dist="38100" dir="2700000" algn="tl">
                  <a:srgbClr val="000000"/>
                </a:outerShdw>
              </a:effectLst>
              <a:cs typeface="+mn-cs"/>
            </a:endParaRPr>
          </a:p>
        </p:txBody>
      </p:sp>
      <p:sp>
        <p:nvSpPr>
          <p:cNvPr id="171010" name="Rectangle 2"/>
          <p:cNvSpPr>
            <a:spLocks noGrp="1" noChangeArrowheads="1"/>
          </p:cNvSpPr>
          <p:nvPr>
            <p:ph type="title" idx="4294967295"/>
          </p:nvPr>
        </p:nvSpPr>
        <p:spPr/>
        <p:txBody>
          <a:bodyPr/>
          <a:lstStyle/>
          <a:p>
            <a:pPr eaLnBrk="1" hangingPunct="1">
              <a:defRPr/>
            </a:pPr>
            <a:r>
              <a:rPr lang="en-US" sz="3600" smtClean="0"/>
              <a:t>Fund Balance - Definitions</a:t>
            </a:r>
          </a:p>
        </p:txBody>
      </p:sp>
      <p:sp>
        <p:nvSpPr>
          <p:cNvPr id="171011" name="Rectangle 3"/>
          <p:cNvSpPr>
            <a:spLocks noGrp="1" noChangeArrowheads="1"/>
          </p:cNvSpPr>
          <p:nvPr>
            <p:ph type="body" idx="4294967295"/>
          </p:nvPr>
        </p:nvSpPr>
        <p:spPr/>
        <p:txBody>
          <a:bodyPr/>
          <a:lstStyle/>
          <a:p>
            <a:pPr eaLnBrk="1" hangingPunct="1">
              <a:lnSpc>
                <a:spcPct val="90000"/>
              </a:lnSpc>
              <a:buFont typeface="Wingdings" pitchFamily="2" charset="2"/>
              <a:buNone/>
              <a:defRPr/>
            </a:pPr>
            <a:r>
              <a:rPr lang="en-US" sz="2000" i="1" u="sng" dirty="0" smtClean="0"/>
              <a:t>General Fund </a:t>
            </a:r>
            <a:r>
              <a:rPr lang="en-US" sz="2000" i="1" u="sng" dirty="0" err="1" smtClean="0"/>
              <a:t>Fund</a:t>
            </a:r>
            <a:r>
              <a:rPr lang="en-US" sz="2000" i="1" u="sng" dirty="0" smtClean="0"/>
              <a:t> Balance (GASB 54 Compliant)</a:t>
            </a:r>
            <a:endParaRPr lang="en-US" sz="2000" i="1" u="sng" dirty="0"/>
          </a:p>
          <a:p>
            <a:pPr eaLnBrk="1" hangingPunct="1">
              <a:defRPr/>
            </a:pPr>
            <a:r>
              <a:rPr lang="en-US" sz="1700" b="1" u="sng" dirty="0" err="1" smtClean="0"/>
              <a:t>Nonspendable</a:t>
            </a:r>
            <a:r>
              <a:rPr lang="en-US" sz="1700" b="1" u="sng" dirty="0" smtClean="0"/>
              <a:t> Fund Balance</a:t>
            </a:r>
            <a:r>
              <a:rPr lang="en-US" sz="1700" b="1" dirty="0" smtClean="0"/>
              <a:t> – </a:t>
            </a:r>
            <a:r>
              <a:rPr lang="en-US" sz="1700" dirty="0" smtClean="0"/>
              <a:t>That portion of fund balance that includes amounts that cannot be spent because they are either (a) not in spendable form, such as prepaid items, inventories of supplies, or loans receivable; or (b) legally or contractually required to be maintained intact, such as the principal portion of an endowment.  This category was traditionally reported as a “reserved” fund balance under the old standard. </a:t>
            </a:r>
          </a:p>
          <a:p>
            <a:pPr eaLnBrk="1" hangingPunct="1">
              <a:defRPr/>
            </a:pPr>
            <a:r>
              <a:rPr lang="en-US" sz="1700" b="1" u="sng" dirty="0" smtClean="0"/>
              <a:t>Restricted Fund Balance</a:t>
            </a:r>
            <a:r>
              <a:rPr lang="en-US" sz="1700" dirty="0" smtClean="0"/>
              <a:t> – That portion of fund balance that reflects constraints placed on the use of resources (other than </a:t>
            </a:r>
            <a:r>
              <a:rPr lang="en-US" sz="1700" dirty="0" err="1" smtClean="0"/>
              <a:t>nonspendable</a:t>
            </a:r>
            <a:r>
              <a:rPr lang="en-US" sz="1700" dirty="0" smtClean="0"/>
              <a:t> items) that are either (a) externally exposed by creditors (such as through debt covenants), grantors, contributors, or laws or regulations of other governments; or (b) imposed by law through constitutional provisions or enabling legislation.  This category was traditionally reported as “reserved” fund balance under the old standard.</a:t>
            </a:r>
            <a:endParaRPr lang="en-US" sz="1700" dirty="0"/>
          </a:p>
        </p:txBody>
      </p:sp>
      <p:pic>
        <p:nvPicPr>
          <p:cNvPr id="29701"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A9F59819-3AC6-43E3-931B-DC5B9E8331D2}" type="slidenum">
              <a:rPr lang="en-US" sz="1000">
                <a:effectLst>
                  <a:outerShdw blurRad="38100" dist="38100" dir="2700000" algn="tl">
                    <a:srgbClr val="000000"/>
                  </a:outerShdw>
                </a:effectLst>
                <a:cs typeface="+mn-cs"/>
              </a:rPr>
              <a:pPr algn="r">
                <a:defRPr/>
              </a:pPr>
              <a:t>28</a:t>
            </a:fld>
            <a:endParaRPr lang="en-US" sz="1000">
              <a:effectLst>
                <a:outerShdw blurRad="38100" dist="38100" dir="2700000" algn="tl">
                  <a:srgbClr val="000000"/>
                </a:outerShdw>
              </a:effectLst>
              <a:cs typeface="+mn-cs"/>
            </a:endParaRPr>
          </a:p>
        </p:txBody>
      </p:sp>
      <p:sp>
        <p:nvSpPr>
          <p:cNvPr id="171010" name="Rectangle 2"/>
          <p:cNvSpPr>
            <a:spLocks noGrp="1" noChangeArrowheads="1"/>
          </p:cNvSpPr>
          <p:nvPr>
            <p:ph type="title" idx="4294967295"/>
          </p:nvPr>
        </p:nvSpPr>
        <p:spPr/>
        <p:txBody>
          <a:bodyPr/>
          <a:lstStyle/>
          <a:p>
            <a:pPr eaLnBrk="1" hangingPunct="1">
              <a:defRPr/>
            </a:pPr>
            <a:r>
              <a:rPr lang="en-US" sz="3600" smtClean="0"/>
              <a:t>Fund Balance - Definitions</a:t>
            </a:r>
          </a:p>
        </p:txBody>
      </p:sp>
      <p:sp>
        <p:nvSpPr>
          <p:cNvPr id="171011" name="Rectangle 3"/>
          <p:cNvSpPr>
            <a:spLocks noGrp="1" noChangeArrowheads="1"/>
          </p:cNvSpPr>
          <p:nvPr>
            <p:ph type="body" idx="4294967295"/>
          </p:nvPr>
        </p:nvSpPr>
        <p:spPr/>
        <p:txBody>
          <a:bodyPr/>
          <a:lstStyle/>
          <a:p>
            <a:pPr eaLnBrk="1" hangingPunct="1">
              <a:lnSpc>
                <a:spcPct val="90000"/>
              </a:lnSpc>
              <a:buFont typeface="Wingdings" pitchFamily="2" charset="2"/>
              <a:buNone/>
              <a:defRPr/>
            </a:pPr>
            <a:r>
              <a:rPr lang="en-US" sz="2000" i="1" u="sng" dirty="0" smtClean="0"/>
              <a:t>General Fund </a:t>
            </a:r>
            <a:r>
              <a:rPr lang="en-US" sz="2000" i="1" u="sng" dirty="0" err="1" smtClean="0"/>
              <a:t>Fund</a:t>
            </a:r>
            <a:r>
              <a:rPr lang="en-US" sz="2000" i="1" u="sng" dirty="0" smtClean="0"/>
              <a:t> Balance (GASB 54 Compliant)</a:t>
            </a:r>
            <a:endParaRPr lang="en-US" sz="2000" i="1" u="sng" dirty="0"/>
          </a:p>
          <a:p>
            <a:pPr eaLnBrk="1" hangingPunct="1">
              <a:defRPr/>
            </a:pPr>
            <a:r>
              <a:rPr lang="en-US" sz="1800" b="1" u="sng" dirty="0" smtClean="0"/>
              <a:t>Committed Fund Balance</a:t>
            </a:r>
            <a:r>
              <a:rPr lang="en-US" sz="1800" dirty="0" smtClean="0"/>
              <a:t> – That portion of fund balance that can only be used for specific purposes pursuant to constraints imposed by formal action of the government’s highest level of decision-making authority, and remain binding unless removed in the same manner.  This category was traditionally reported as “designated” fund balance under the old standard. </a:t>
            </a:r>
          </a:p>
          <a:p>
            <a:pPr eaLnBrk="1" hangingPunct="1">
              <a:defRPr/>
            </a:pPr>
            <a:r>
              <a:rPr lang="en-US" sz="1800" dirty="0" smtClean="0"/>
              <a:t> </a:t>
            </a:r>
            <a:r>
              <a:rPr lang="en-US" sz="1800" b="1" u="sng" dirty="0" smtClean="0"/>
              <a:t>Assigned Fund Balance</a:t>
            </a:r>
            <a:r>
              <a:rPr lang="en-US" sz="1800" dirty="0" smtClean="0"/>
              <a:t> – That portion of fund balance that includes amounts that are constrained by the governments’ intent to be used for specific purposes, but that are neither restricted nor committed.  Such intent needs to be established at either the highest level of decision-making, or by an official designated for that purpose.  This category was traditionally reported as “designated” fund balance under the old standard.     </a:t>
            </a:r>
            <a:endParaRPr lang="en-US" sz="1800" dirty="0"/>
          </a:p>
        </p:txBody>
      </p:sp>
      <p:pic>
        <p:nvPicPr>
          <p:cNvPr id="30725"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5697895C-7DFA-4697-B258-153CF10E6715}" type="slidenum">
              <a:rPr lang="en-US" sz="1000">
                <a:effectLst>
                  <a:outerShdw blurRad="38100" dist="38100" dir="2700000" algn="tl">
                    <a:srgbClr val="000000"/>
                  </a:outerShdw>
                </a:effectLst>
                <a:cs typeface="+mn-cs"/>
              </a:rPr>
              <a:pPr algn="r">
                <a:defRPr/>
              </a:pPr>
              <a:t>29</a:t>
            </a:fld>
            <a:endParaRPr lang="en-US" sz="1000">
              <a:effectLst>
                <a:outerShdw blurRad="38100" dist="38100" dir="2700000" algn="tl">
                  <a:srgbClr val="000000"/>
                </a:outerShdw>
              </a:effectLst>
              <a:cs typeface="+mn-cs"/>
            </a:endParaRPr>
          </a:p>
        </p:txBody>
      </p:sp>
      <p:sp>
        <p:nvSpPr>
          <p:cNvPr id="171010" name="Rectangle 2"/>
          <p:cNvSpPr>
            <a:spLocks noGrp="1" noChangeArrowheads="1"/>
          </p:cNvSpPr>
          <p:nvPr>
            <p:ph type="title" idx="4294967295"/>
          </p:nvPr>
        </p:nvSpPr>
        <p:spPr/>
        <p:txBody>
          <a:bodyPr/>
          <a:lstStyle/>
          <a:p>
            <a:pPr eaLnBrk="1" hangingPunct="1">
              <a:defRPr/>
            </a:pPr>
            <a:r>
              <a:rPr lang="en-US" sz="3600" smtClean="0"/>
              <a:t>Fund Balance - Definitions</a:t>
            </a:r>
          </a:p>
        </p:txBody>
      </p:sp>
      <p:sp>
        <p:nvSpPr>
          <p:cNvPr id="171011" name="Rectangle 3"/>
          <p:cNvSpPr>
            <a:spLocks noGrp="1" noChangeArrowheads="1"/>
          </p:cNvSpPr>
          <p:nvPr>
            <p:ph type="body" idx="4294967295"/>
          </p:nvPr>
        </p:nvSpPr>
        <p:spPr/>
        <p:txBody>
          <a:bodyPr/>
          <a:lstStyle/>
          <a:p>
            <a:pPr eaLnBrk="1" hangingPunct="1">
              <a:lnSpc>
                <a:spcPct val="90000"/>
              </a:lnSpc>
              <a:buFont typeface="Wingdings" pitchFamily="2" charset="2"/>
              <a:buNone/>
              <a:defRPr/>
            </a:pPr>
            <a:r>
              <a:rPr lang="en-US" sz="2000" i="1" u="sng" dirty="0" smtClean="0"/>
              <a:t>General Fund </a:t>
            </a:r>
            <a:r>
              <a:rPr lang="en-US" sz="2000" i="1" u="sng" dirty="0" err="1" smtClean="0"/>
              <a:t>Fund</a:t>
            </a:r>
            <a:r>
              <a:rPr lang="en-US" sz="2000" i="1" u="sng" dirty="0" smtClean="0"/>
              <a:t> Balance (GASB 54 Compliant)</a:t>
            </a:r>
          </a:p>
          <a:p>
            <a:pPr eaLnBrk="1" hangingPunct="1">
              <a:lnSpc>
                <a:spcPct val="90000"/>
              </a:lnSpc>
              <a:buFont typeface="Wingdings" pitchFamily="2" charset="2"/>
              <a:buNone/>
              <a:defRPr/>
            </a:pPr>
            <a:endParaRPr lang="en-US" sz="2000" i="1" u="sng" dirty="0"/>
          </a:p>
          <a:p>
            <a:pPr eaLnBrk="1" hangingPunct="1">
              <a:defRPr/>
            </a:pPr>
            <a:r>
              <a:rPr lang="en-US" sz="1800" b="1" u="sng" dirty="0" smtClean="0"/>
              <a:t>Unassigned Fund Balance</a:t>
            </a:r>
            <a:r>
              <a:rPr lang="en-US" sz="1800" dirty="0" smtClean="0"/>
              <a:t> – That portion of fund balance that includes amounts that do not fall into one of the above four categories. The General Fund is the only fund that should report this category of fund balance. This category of fund balance was traditionally reported as “undesignated” fund balance under the old standard.  </a:t>
            </a:r>
            <a:endParaRPr lang="en-US" sz="1800" dirty="0"/>
          </a:p>
        </p:txBody>
      </p:sp>
      <p:pic>
        <p:nvPicPr>
          <p:cNvPr id="31749"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20E9CC7-A14A-4B79-A376-78DC61BE415A}" type="slidenum">
              <a:rPr lang="en-US"/>
              <a:pPr>
                <a:defRPr/>
              </a:pPr>
              <a:t>3</a:t>
            </a:fld>
            <a:endParaRPr lang="en-US"/>
          </a:p>
        </p:txBody>
      </p:sp>
      <p:sp>
        <p:nvSpPr>
          <p:cNvPr id="1116162" name="Rectangle 2"/>
          <p:cNvSpPr>
            <a:spLocks noGrp="1" noChangeArrowheads="1"/>
          </p:cNvSpPr>
          <p:nvPr>
            <p:ph type="title"/>
          </p:nvPr>
        </p:nvSpPr>
        <p:spPr/>
        <p:txBody>
          <a:bodyPr/>
          <a:lstStyle/>
          <a:p>
            <a:pPr eaLnBrk="1" hangingPunct="1">
              <a:defRPr/>
            </a:pPr>
            <a:r>
              <a:rPr lang="en-US" smtClean="0"/>
              <a:t>FY 2015-16 Mid-Year Budget Status Report</a:t>
            </a:r>
          </a:p>
        </p:txBody>
      </p:sp>
      <p:sp>
        <p:nvSpPr>
          <p:cNvPr id="1116163" name="Rectangle 3"/>
          <p:cNvSpPr>
            <a:spLocks noGrp="1" noChangeArrowheads="1"/>
          </p:cNvSpPr>
          <p:nvPr>
            <p:ph type="body" idx="1"/>
          </p:nvPr>
        </p:nvSpPr>
        <p:spPr/>
        <p:txBody>
          <a:bodyPr/>
          <a:lstStyle/>
          <a:p>
            <a:pPr eaLnBrk="1" hangingPunct="1">
              <a:lnSpc>
                <a:spcPct val="90000"/>
              </a:lnSpc>
              <a:defRPr/>
            </a:pPr>
            <a:r>
              <a:rPr lang="en-US" sz="2400" smtClean="0"/>
              <a:t>Staff recommends that Town Council receive and file the Fiscal Year 2015-2016 Mid-Year Budget Status Report;</a:t>
            </a:r>
          </a:p>
          <a:p>
            <a:pPr lvl="2" eaLnBrk="1" hangingPunct="1">
              <a:lnSpc>
                <a:spcPct val="90000"/>
              </a:lnSpc>
              <a:defRPr/>
            </a:pPr>
            <a:r>
              <a:rPr lang="en-US" sz="1800" smtClean="0"/>
              <a:t>Mid-Year Budget Status Staff Report</a:t>
            </a:r>
          </a:p>
          <a:p>
            <a:pPr lvl="2" eaLnBrk="1" hangingPunct="1">
              <a:lnSpc>
                <a:spcPct val="90000"/>
              </a:lnSpc>
              <a:defRPr/>
            </a:pPr>
            <a:r>
              <a:rPr lang="en-US" sz="1800" smtClean="0"/>
              <a:t>Budget Adjustment Number 16-14 including budget adjustments - all funds </a:t>
            </a:r>
          </a:p>
          <a:p>
            <a:pPr lvl="2" eaLnBrk="1" hangingPunct="1">
              <a:lnSpc>
                <a:spcPct val="90000"/>
              </a:lnSpc>
              <a:defRPr/>
            </a:pPr>
            <a:r>
              <a:rPr lang="en-US" sz="1800" smtClean="0"/>
              <a:t>Exhibit A – Mid Year Budget Adjustment Summary</a:t>
            </a:r>
          </a:p>
          <a:p>
            <a:pPr lvl="2" eaLnBrk="1" hangingPunct="1">
              <a:lnSpc>
                <a:spcPct val="90000"/>
              </a:lnSpc>
              <a:defRPr/>
            </a:pPr>
            <a:r>
              <a:rPr lang="en-US" sz="1800" smtClean="0"/>
              <a:t>Budget to Actual Comparison by Fund/Department/Division</a:t>
            </a:r>
          </a:p>
          <a:p>
            <a:pPr lvl="2" eaLnBrk="1" hangingPunct="1">
              <a:lnSpc>
                <a:spcPct val="90000"/>
              </a:lnSpc>
              <a:defRPr/>
            </a:pPr>
            <a:r>
              <a:rPr lang="en-US" sz="1800" smtClean="0"/>
              <a:t>General Fund Revenue Projections</a:t>
            </a:r>
          </a:p>
          <a:p>
            <a:pPr lvl="2" eaLnBrk="1" hangingPunct="1">
              <a:lnSpc>
                <a:spcPct val="90000"/>
              </a:lnSpc>
              <a:defRPr/>
            </a:pPr>
            <a:r>
              <a:rPr lang="en-US" sz="1800" smtClean="0"/>
              <a:t>Projected Fund Balances – June 30, 2016</a:t>
            </a:r>
            <a:endParaRPr lang="en-US" sz="1000" smtClean="0"/>
          </a:p>
          <a:p>
            <a:pPr eaLnBrk="1" hangingPunct="1">
              <a:lnSpc>
                <a:spcPct val="90000"/>
              </a:lnSpc>
              <a:buFont typeface="Wingdings" pitchFamily="2" charset="2"/>
              <a:buNone/>
              <a:defRPr/>
            </a:pPr>
            <a:endParaRPr lang="en-US" sz="1800" smtClean="0"/>
          </a:p>
          <a:p>
            <a:pPr eaLnBrk="1" hangingPunct="1">
              <a:lnSpc>
                <a:spcPct val="90000"/>
              </a:lnSpc>
              <a:buFont typeface="Wingdings" pitchFamily="2" charset="2"/>
              <a:buNone/>
              <a:defRPr/>
            </a:pPr>
            <a:endParaRPr lang="en-US" sz="2400" smtClean="0"/>
          </a:p>
          <a:p>
            <a:pPr eaLnBrk="1" hangingPunct="1">
              <a:lnSpc>
                <a:spcPct val="90000"/>
              </a:lnSpc>
              <a:defRPr/>
            </a:pPr>
            <a:endParaRPr lang="en-US" sz="2400" smtClean="0"/>
          </a:p>
          <a:p>
            <a:pPr lvl="1" eaLnBrk="1" hangingPunct="1">
              <a:lnSpc>
                <a:spcPct val="90000"/>
              </a:lnSpc>
              <a:defRPr/>
            </a:pPr>
            <a:endParaRPr lang="en-US" sz="2000" smtClean="0"/>
          </a:p>
        </p:txBody>
      </p:sp>
      <p:pic>
        <p:nvPicPr>
          <p:cNvPr id="10245"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sz="3600" smtClean="0"/>
              <a:t>FY 12-13 Initial General Fund Budget Gap</a:t>
            </a:r>
          </a:p>
        </p:txBody>
      </p:sp>
      <p:sp>
        <p:nvSpPr>
          <p:cNvPr id="3" name="Content Placeholder 2"/>
          <p:cNvSpPr>
            <a:spLocks noGrp="1"/>
          </p:cNvSpPr>
          <p:nvPr>
            <p:ph idx="4294967295"/>
          </p:nvPr>
        </p:nvSpPr>
        <p:spPr/>
        <p:txBody>
          <a:bodyPr/>
          <a:lstStyle/>
          <a:p>
            <a:pPr eaLnBrk="1" hangingPunct="1">
              <a:defRPr/>
            </a:pPr>
            <a:r>
              <a:rPr lang="en-US" sz="2600" dirty="0" smtClean="0"/>
              <a:t>FY 11-12 Structural Budget Gap         $800,000</a:t>
            </a:r>
          </a:p>
          <a:p>
            <a:pPr eaLnBrk="1" hangingPunct="1">
              <a:defRPr/>
            </a:pPr>
            <a:r>
              <a:rPr lang="en-US" sz="2600" dirty="0" smtClean="0"/>
              <a:t>Loss of RDA Admin. </a:t>
            </a:r>
            <a:r>
              <a:rPr lang="en-US" sz="2600" dirty="0" err="1" smtClean="0"/>
              <a:t>Reim</a:t>
            </a:r>
            <a:r>
              <a:rPr lang="en-US" sz="2600" dirty="0" smtClean="0"/>
              <a:t>.                   900,000</a:t>
            </a:r>
          </a:p>
          <a:p>
            <a:pPr eaLnBrk="1" hangingPunct="1">
              <a:defRPr/>
            </a:pPr>
            <a:r>
              <a:rPr lang="en-US" sz="2600" dirty="0" smtClean="0"/>
              <a:t>State take-away – MV In-Lieu Tax        109,000</a:t>
            </a:r>
          </a:p>
          <a:p>
            <a:pPr eaLnBrk="1" hangingPunct="1">
              <a:defRPr/>
            </a:pPr>
            <a:r>
              <a:rPr lang="en-US" sz="2800" dirty="0" smtClean="0"/>
              <a:t>Inc. in Sheriff’s contract                  600,000</a:t>
            </a:r>
          </a:p>
          <a:p>
            <a:pPr eaLnBrk="1" hangingPunct="1">
              <a:defRPr/>
            </a:pPr>
            <a:r>
              <a:rPr lang="en-US" sz="2800" dirty="0" smtClean="0"/>
              <a:t>Inc. in all remaining accounts          400,000</a:t>
            </a:r>
          </a:p>
          <a:p>
            <a:pPr eaLnBrk="1" hangingPunct="1">
              <a:defRPr/>
            </a:pPr>
            <a:endParaRPr lang="en-US" sz="2800" dirty="0" smtClean="0"/>
          </a:p>
          <a:p>
            <a:pPr eaLnBrk="1" hangingPunct="1">
              <a:buFont typeface="Wingdings" pitchFamily="2" charset="2"/>
              <a:buNone/>
              <a:defRPr/>
            </a:pPr>
            <a:r>
              <a:rPr lang="en-US" sz="2800" dirty="0" smtClean="0"/>
              <a:t>Initial Gen. Fund Budget Gap         $2,809,000</a:t>
            </a:r>
            <a:endParaRPr lang="en-US" sz="2800" dirty="0"/>
          </a:p>
        </p:txBody>
      </p:sp>
      <p:sp>
        <p:nvSpPr>
          <p:cNvPr id="4" name="Slide Number Placeholder 3"/>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8BE94AA7-FEBF-43A5-9E87-5FFDB9505F85}" type="slidenum">
              <a:rPr lang="en-US" sz="1000">
                <a:effectLst>
                  <a:outerShdw blurRad="38100" dist="38100" dir="2700000" algn="tl">
                    <a:srgbClr val="000000"/>
                  </a:outerShdw>
                </a:effectLst>
                <a:cs typeface="+mn-cs"/>
              </a:rPr>
              <a:pPr algn="r">
                <a:defRPr/>
              </a:pPr>
              <a:t>30</a:t>
            </a:fld>
            <a:endParaRPr lang="en-US" sz="1000">
              <a:effectLst>
                <a:outerShdw blurRad="38100" dist="38100" dir="2700000" algn="tl">
                  <a:srgbClr val="000000"/>
                </a:outerShdw>
              </a:effectLst>
              <a:cs typeface="+mn-cs"/>
            </a:endParaRPr>
          </a:p>
        </p:txBody>
      </p:sp>
      <p:sp>
        <p:nvSpPr>
          <p:cNvPr id="7" name="Line 4"/>
          <p:cNvSpPr>
            <a:spLocks noChangeShapeType="1"/>
          </p:cNvSpPr>
          <p:nvPr/>
        </p:nvSpPr>
        <p:spPr bwMode="auto">
          <a:xfrm flipV="1">
            <a:off x="6324600" y="5486400"/>
            <a:ext cx="2286000" cy="0"/>
          </a:xfrm>
          <a:prstGeom prst="line">
            <a:avLst/>
          </a:prstGeom>
          <a:noFill/>
          <a:ln w="57150" cap="sq" cmpd="thinThick">
            <a:solidFill>
              <a:schemeClr val="tx1"/>
            </a:solidFill>
            <a:miter lim="800000"/>
            <a:headEnd type="none" w="sm" len="sm"/>
            <a:tailEnd type="none" w="sm" len="sm"/>
          </a:ln>
        </p:spPr>
        <p:txBody>
          <a:bodyPr wrap="none"/>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8" name="Line 6"/>
          <p:cNvSpPr>
            <a:spLocks noChangeShapeType="1"/>
          </p:cNvSpPr>
          <p:nvPr/>
        </p:nvSpPr>
        <p:spPr bwMode="auto">
          <a:xfrm>
            <a:off x="6324600" y="4953000"/>
            <a:ext cx="2286000" cy="0"/>
          </a:xfrm>
          <a:prstGeom prst="line">
            <a:avLst/>
          </a:prstGeom>
          <a:noFill/>
          <a:ln w="12700" cap="sq">
            <a:solidFill>
              <a:schemeClr val="tx1"/>
            </a:solidFill>
            <a:miter lim="800000"/>
            <a:headEnd type="none" w="sm" len="sm"/>
            <a:tailEnd type="none" w="sm" len="sm"/>
          </a:ln>
        </p:spPr>
        <p:txBody>
          <a:bodyPr wrap="none"/>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sz="3600" dirty="0" smtClean="0"/>
              <a:t>FY 12-13 Budget Balancing Strategies Recap</a:t>
            </a:r>
            <a:endParaRPr lang="en-US" sz="3600" dirty="0"/>
          </a:p>
        </p:txBody>
      </p:sp>
      <p:sp>
        <p:nvSpPr>
          <p:cNvPr id="3" name="Content Placeholder 2"/>
          <p:cNvSpPr>
            <a:spLocks noGrp="1"/>
          </p:cNvSpPr>
          <p:nvPr>
            <p:ph idx="4294967295"/>
          </p:nvPr>
        </p:nvSpPr>
        <p:spPr/>
        <p:txBody>
          <a:bodyPr/>
          <a:lstStyle/>
          <a:p>
            <a:pPr eaLnBrk="1" hangingPunct="1">
              <a:defRPr/>
            </a:pPr>
            <a:r>
              <a:rPr lang="en-US" sz="1100" dirty="0" smtClean="0"/>
              <a:t>Sales tax revenue estimates were increased – Completed.            		                     $260,000</a:t>
            </a:r>
          </a:p>
          <a:p>
            <a:pPr eaLnBrk="1" hangingPunct="1">
              <a:defRPr/>
            </a:pPr>
            <a:r>
              <a:rPr lang="en-US" sz="1100" dirty="0" smtClean="0"/>
              <a:t>Contract with the County to provide animal services – Implemented eff. 1/01/13                         $270,000</a:t>
            </a:r>
          </a:p>
          <a:p>
            <a:pPr eaLnBrk="1" hangingPunct="1">
              <a:defRPr/>
            </a:pPr>
            <a:r>
              <a:rPr lang="en-US" sz="1100" dirty="0" smtClean="0"/>
              <a:t>Increased Animal Shelter budget – Completed.                                                                      ($128,000)</a:t>
            </a:r>
          </a:p>
          <a:p>
            <a:pPr eaLnBrk="1" hangingPunct="1">
              <a:defRPr/>
            </a:pPr>
            <a:r>
              <a:rPr lang="en-US" sz="1100" dirty="0" smtClean="0"/>
              <a:t>Obtained COPS grant - Completed.                                                                                        $  90,000</a:t>
            </a:r>
          </a:p>
          <a:p>
            <a:pPr eaLnBrk="1" hangingPunct="1">
              <a:defRPr/>
            </a:pPr>
            <a:r>
              <a:rPr lang="en-US" sz="1100" dirty="0" smtClean="0"/>
              <a:t>Billing VVEDA and MDMIWM JPA for staff support services- Implemented. 	                     $111,000</a:t>
            </a:r>
          </a:p>
          <a:p>
            <a:pPr eaLnBrk="1" hangingPunct="1">
              <a:defRPr/>
            </a:pPr>
            <a:r>
              <a:rPr lang="en-US" sz="1100" dirty="0" smtClean="0"/>
              <a:t>Sale of Town Property – Not Completed.                                                                                 $450,000</a:t>
            </a:r>
          </a:p>
          <a:p>
            <a:pPr eaLnBrk="1" hangingPunct="1">
              <a:defRPr/>
            </a:pPr>
            <a:r>
              <a:rPr lang="en-US" sz="1100" dirty="0" smtClean="0"/>
              <a:t>User Fees Increases including Building and Safety revenues – Not Completed.                             $170,000</a:t>
            </a:r>
          </a:p>
          <a:p>
            <a:pPr eaLnBrk="1" hangingPunct="1">
              <a:defRPr/>
            </a:pPr>
            <a:r>
              <a:rPr lang="en-US" sz="1100" dirty="0" smtClean="0"/>
              <a:t>Franchise fee revenues – In Progress.                                                                                    $300,000</a:t>
            </a:r>
          </a:p>
          <a:p>
            <a:pPr eaLnBrk="1" hangingPunct="1">
              <a:defRPr/>
            </a:pPr>
            <a:r>
              <a:rPr lang="en-US" sz="1100" dirty="0" smtClean="0"/>
              <a:t>Parks Maintenance concessions – Completed.                                                                          $485,000</a:t>
            </a:r>
          </a:p>
          <a:p>
            <a:pPr eaLnBrk="1" hangingPunct="1">
              <a:defRPr/>
            </a:pPr>
            <a:r>
              <a:rPr lang="en-US" sz="1100" dirty="0" smtClean="0"/>
              <a:t>4% Employee contribution to </a:t>
            </a:r>
            <a:r>
              <a:rPr lang="en-US" sz="1100" dirty="0" err="1" smtClean="0"/>
              <a:t>CalPERS</a:t>
            </a:r>
            <a:r>
              <a:rPr lang="en-US" sz="1100" dirty="0" smtClean="0"/>
              <a:t> – Completed.                                                                $158,000</a:t>
            </a:r>
          </a:p>
          <a:p>
            <a:pPr eaLnBrk="1" hangingPunct="1">
              <a:defRPr/>
            </a:pPr>
            <a:r>
              <a:rPr lang="en-US" sz="1100" dirty="0" smtClean="0"/>
              <a:t>Reduced staffing by 14 FTE positions across all departments – Completed.                                 $300,000 </a:t>
            </a:r>
          </a:p>
          <a:p>
            <a:pPr eaLnBrk="1" hangingPunct="1">
              <a:defRPr/>
            </a:pPr>
            <a:r>
              <a:rPr lang="en-US" sz="1100" dirty="0" smtClean="0"/>
              <a:t>Implemented PARS program for part-time employees – Completed.                                           $  17,000</a:t>
            </a:r>
          </a:p>
          <a:p>
            <a:pPr eaLnBrk="1" hangingPunct="1">
              <a:defRPr/>
            </a:pPr>
            <a:r>
              <a:rPr lang="en-US" sz="1100" dirty="0" smtClean="0"/>
              <a:t>Eliminated PIO Citizen Survey – Completed.                                                                            $  23,000</a:t>
            </a:r>
          </a:p>
          <a:p>
            <a:pPr eaLnBrk="1" hangingPunct="1">
              <a:defRPr/>
            </a:pPr>
            <a:r>
              <a:rPr lang="en-US" sz="1100" dirty="0" smtClean="0"/>
              <a:t>Deferred Human Resources salary survey and software – Completed.                                        $  37,000</a:t>
            </a:r>
          </a:p>
          <a:p>
            <a:pPr eaLnBrk="1" hangingPunct="1">
              <a:defRPr/>
            </a:pPr>
            <a:r>
              <a:rPr lang="en-US" sz="1100" dirty="0" smtClean="0"/>
              <a:t>Eliminated I.T. hardware/software – Completed.                                                                     $  53,000</a:t>
            </a:r>
          </a:p>
          <a:p>
            <a:pPr eaLnBrk="1" hangingPunct="1">
              <a:defRPr/>
            </a:pPr>
            <a:r>
              <a:rPr lang="en-US" sz="1100" dirty="0" smtClean="0"/>
              <a:t>Adopted two-tier retirement formula for future new hires – Completed.                                 Undetermined</a:t>
            </a:r>
          </a:p>
          <a:p>
            <a:pPr eaLnBrk="1" hangingPunct="1">
              <a:defRPr/>
            </a:pPr>
            <a:r>
              <a:rPr lang="en-US" sz="1100" dirty="0" smtClean="0"/>
              <a:t>Various other adjustments to line accounts – Completed.                                                         $  93,000</a:t>
            </a:r>
          </a:p>
          <a:p>
            <a:pPr eaLnBrk="1" hangingPunct="1">
              <a:defRPr/>
            </a:pPr>
            <a:r>
              <a:rPr lang="en-US" sz="1100" dirty="0" smtClean="0"/>
              <a:t>Sherriff’s Dept. adjustments – Completed                                                                               $240,000</a:t>
            </a:r>
          </a:p>
          <a:p>
            <a:pPr eaLnBrk="1" hangingPunct="1">
              <a:defRPr/>
            </a:pPr>
            <a:r>
              <a:rPr lang="en-US" sz="1100" dirty="0" smtClean="0"/>
              <a:t>Fire Authority adjustments – Completed                                                                                </a:t>
            </a:r>
            <a:r>
              <a:rPr lang="en-US" sz="1100" u="sng" dirty="0" smtClean="0"/>
              <a:t> $  42,000  </a:t>
            </a:r>
            <a:r>
              <a:rPr lang="en-US" sz="1100" dirty="0" smtClean="0"/>
              <a:t>   </a:t>
            </a:r>
          </a:p>
          <a:p>
            <a:pPr eaLnBrk="1" hangingPunct="1">
              <a:buFont typeface="Wingdings" pitchFamily="2" charset="2"/>
              <a:buNone/>
              <a:defRPr/>
            </a:pPr>
            <a:r>
              <a:rPr lang="en-US" sz="1100" dirty="0" smtClean="0"/>
              <a:t>Total Budget Adjustments                                         </a:t>
            </a:r>
            <a:r>
              <a:rPr lang="en-US" sz="1200" dirty="0" smtClean="0"/>
              <a:t>		                                   $2,971,000</a:t>
            </a:r>
            <a:endParaRPr lang="en-US" sz="1200" dirty="0"/>
          </a:p>
        </p:txBody>
      </p:sp>
      <p:sp>
        <p:nvSpPr>
          <p:cNvPr id="4" name="Slide Number Placeholder 3"/>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8D132503-E795-4CCE-A64B-30A6E97516E3}" type="slidenum">
              <a:rPr lang="en-US" sz="1000">
                <a:effectLst>
                  <a:outerShdw blurRad="38100" dist="38100" dir="2700000" algn="tl">
                    <a:srgbClr val="000000"/>
                  </a:outerShdw>
                </a:effectLst>
                <a:cs typeface="+mn-cs"/>
              </a:rPr>
              <a:pPr algn="r">
                <a:defRPr/>
              </a:pPr>
              <a:t>31</a:t>
            </a:fld>
            <a:endParaRPr lang="en-US" sz="1000" dirty="0">
              <a:effectLst>
                <a:outerShdw blurRad="38100" dist="38100" dir="2700000" algn="tl">
                  <a:srgbClr val="000000"/>
                </a:outerShdw>
              </a:effectLst>
              <a:cs typeface="+mn-cs"/>
            </a:endParaRPr>
          </a:p>
        </p:txBody>
      </p:sp>
      <p:sp>
        <p:nvSpPr>
          <p:cNvPr id="5" name="Line 4"/>
          <p:cNvSpPr>
            <a:spLocks noChangeShapeType="1"/>
          </p:cNvSpPr>
          <p:nvPr/>
        </p:nvSpPr>
        <p:spPr bwMode="auto">
          <a:xfrm flipV="1">
            <a:off x="7391400" y="6096000"/>
            <a:ext cx="838200" cy="0"/>
          </a:xfrm>
          <a:prstGeom prst="line">
            <a:avLst/>
          </a:prstGeom>
          <a:noFill/>
          <a:ln w="57150" cap="sq" cmpd="thinThick">
            <a:solidFill>
              <a:schemeClr val="tx1"/>
            </a:solidFill>
            <a:miter lim="800000"/>
            <a:headEnd type="none" w="sm" len="sm"/>
            <a:tailEnd type="none" w="sm" len="sm"/>
          </a:ln>
        </p:spPr>
        <p:txBody>
          <a:bodyPr wrap="none"/>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sz="3600" dirty="0" smtClean="0"/>
              <a:t>FY 12-13 Budget Balancing Strategies - completed</a:t>
            </a:r>
            <a:endParaRPr lang="en-US" sz="3600" dirty="0"/>
          </a:p>
        </p:txBody>
      </p:sp>
      <p:sp>
        <p:nvSpPr>
          <p:cNvPr id="3" name="Content Placeholder 2"/>
          <p:cNvSpPr>
            <a:spLocks noGrp="1"/>
          </p:cNvSpPr>
          <p:nvPr>
            <p:ph idx="4294967295"/>
          </p:nvPr>
        </p:nvSpPr>
        <p:spPr/>
        <p:txBody>
          <a:bodyPr/>
          <a:lstStyle/>
          <a:p>
            <a:pPr eaLnBrk="1" hangingPunct="1">
              <a:defRPr/>
            </a:pPr>
            <a:r>
              <a:rPr lang="en-US" sz="1200" dirty="0" smtClean="0"/>
              <a:t>Sales tax revenue estimates were increased – Completed.            		       $260,000</a:t>
            </a:r>
          </a:p>
          <a:p>
            <a:pPr eaLnBrk="1" hangingPunct="1">
              <a:defRPr/>
            </a:pPr>
            <a:r>
              <a:rPr lang="en-US" sz="1200" dirty="0" smtClean="0"/>
              <a:t>Contract with the County to provide animal services – Implemented eff. 1/01/13                    $162,000</a:t>
            </a:r>
          </a:p>
          <a:p>
            <a:pPr eaLnBrk="1" hangingPunct="1">
              <a:defRPr/>
            </a:pPr>
            <a:r>
              <a:rPr lang="en-US" sz="1200" dirty="0" smtClean="0"/>
              <a:t>Increased Animal Shelter budget – Completed.                                                                 ($128,000)</a:t>
            </a:r>
          </a:p>
          <a:p>
            <a:pPr eaLnBrk="1" hangingPunct="1">
              <a:defRPr/>
            </a:pPr>
            <a:r>
              <a:rPr lang="en-US" sz="1200" dirty="0" smtClean="0"/>
              <a:t>Obtained COPS grant - Completed.                                                                                    $  90,000</a:t>
            </a:r>
          </a:p>
          <a:p>
            <a:pPr eaLnBrk="1" hangingPunct="1">
              <a:defRPr/>
            </a:pPr>
            <a:r>
              <a:rPr lang="en-US" sz="1200" dirty="0" smtClean="0"/>
              <a:t>Billing VVEDA and MDMIWM JPA for staff support services- Implemented. 	                         $  96,000</a:t>
            </a:r>
          </a:p>
          <a:p>
            <a:pPr eaLnBrk="1" hangingPunct="1">
              <a:defRPr/>
            </a:pPr>
            <a:r>
              <a:rPr lang="en-US" sz="1200" dirty="0" smtClean="0"/>
              <a:t>Parks Maintenance concessions – Completed.                                                                     $485,000</a:t>
            </a:r>
          </a:p>
          <a:p>
            <a:pPr eaLnBrk="1" hangingPunct="1">
              <a:defRPr/>
            </a:pPr>
            <a:r>
              <a:rPr lang="en-US" sz="1200" dirty="0" smtClean="0"/>
              <a:t>4% Employee contribution to </a:t>
            </a:r>
            <a:r>
              <a:rPr lang="en-US" sz="1200" dirty="0" err="1" smtClean="0"/>
              <a:t>CalPERS</a:t>
            </a:r>
            <a:r>
              <a:rPr lang="en-US" sz="1200" dirty="0" smtClean="0"/>
              <a:t> – Completed.                                                           $158,000</a:t>
            </a:r>
          </a:p>
          <a:p>
            <a:pPr eaLnBrk="1" hangingPunct="1">
              <a:defRPr/>
            </a:pPr>
            <a:r>
              <a:rPr lang="en-US" sz="1200" dirty="0" smtClean="0"/>
              <a:t>Reduced staffing by 14 FTE positions across all departments – Completed.                            $300,000 </a:t>
            </a:r>
          </a:p>
          <a:p>
            <a:pPr eaLnBrk="1" hangingPunct="1">
              <a:defRPr/>
            </a:pPr>
            <a:r>
              <a:rPr lang="en-US" sz="1200" dirty="0" smtClean="0"/>
              <a:t>Implemented PARS program for part-time employees – Completed.                                      $  17,000</a:t>
            </a:r>
          </a:p>
          <a:p>
            <a:pPr eaLnBrk="1" hangingPunct="1">
              <a:defRPr/>
            </a:pPr>
            <a:r>
              <a:rPr lang="en-US" sz="1200" dirty="0" smtClean="0"/>
              <a:t>Eliminated PIO Citizen Survey – Completed.                                                                       $  23,000</a:t>
            </a:r>
          </a:p>
          <a:p>
            <a:pPr eaLnBrk="1" hangingPunct="1">
              <a:defRPr/>
            </a:pPr>
            <a:r>
              <a:rPr lang="en-US" sz="1200" dirty="0" smtClean="0"/>
              <a:t>Deferred Human Resources salary survey and software – Completed.                                   $  37,000</a:t>
            </a:r>
          </a:p>
          <a:p>
            <a:pPr eaLnBrk="1" hangingPunct="1">
              <a:defRPr/>
            </a:pPr>
            <a:r>
              <a:rPr lang="en-US" sz="1200" dirty="0" smtClean="0"/>
              <a:t>Eliminated I.T. hardware/software – Completed.                                                                 $  53,000</a:t>
            </a:r>
          </a:p>
          <a:p>
            <a:pPr eaLnBrk="1" hangingPunct="1">
              <a:defRPr/>
            </a:pPr>
            <a:r>
              <a:rPr lang="en-US" sz="1200" dirty="0" smtClean="0"/>
              <a:t>Adopted two-tier retirement formula for future new hires – Completed.                          Undetermined</a:t>
            </a:r>
          </a:p>
          <a:p>
            <a:pPr eaLnBrk="1" hangingPunct="1">
              <a:defRPr/>
            </a:pPr>
            <a:r>
              <a:rPr lang="en-US" sz="1200" dirty="0" smtClean="0"/>
              <a:t>Various other adjustments to line accounts – Completed.                                                     $  93,000 </a:t>
            </a:r>
          </a:p>
          <a:p>
            <a:pPr eaLnBrk="1" hangingPunct="1">
              <a:defRPr/>
            </a:pPr>
            <a:r>
              <a:rPr lang="en-US" sz="1200" dirty="0" smtClean="0"/>
              <a:t>Sherriff’s Dept. adjustments – Completed                                                                           $211,000</a:t>
            </a:r>
          </a:p>
          <a:p>
            <a:pPr eaLnBrk="1" hangingPunct="1">
              <a:defRPr/>
            </a:pPr>
            <a:r>
              <a:rPr lang="en-US" sz="1200" dirty="0" smtClean="0"/>
              <a:t>Fire Authority adjustments – Completed                                                                            </a:t>
            </a:r>
            <a:r>
              <a:rPr lang="en-US" sz="1200" u="sng" dirty="0" smtClean="0"/>
              <a:t> $  42,000</a:t>
            </a:r>
          </a:p>
          <a:p>
            <a:pPr eaLnBrk="1" hangingPunct="1">
              <a:buFont typeface="Wingdings" pitchFamily="2" charset="2"/>
              <a:buNone/>
              <a:defRPr/>
            </a:pPr>
            <a:r>
              <a:rPr lang="en-US" sz="400" dirty="0" smtClean="0"/>
              <a:t>   </a:t>
            </a:r>
          </a:p>
          <a:p>
            <a:pPr eaLnBrk="1" hangingPunct="1">
              <a:buFont typeface="Wingdings" pitchFamily="2" charset="2"/>
              <a:buNone/>
              <a:defRPr/>
            </a:pPr>
            <a:r>
              <a:rPr lang="en-US" sz="1200" dirty="0" smtClean="0"/>
              <a:t>Total Budget Adjustments Completed                                        		                       $1,899,000</a:t>
            </a:r>
          </a:p>
          <a:p>
            <a:pPr eaLnBrk="1" hangingPunct="1">
              <a:defRPr/>
            </a:pPr>
            <a:endParaRPr lang="en-US" sz="1200" dirty="0"/>
          </a:p>
        </p:txBody>
      </p:sp>
      <p:sp>
        <p:nvSpPr>
          <p:cNvPr id="4" name="Slide Number Placeholder 3"/>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72D2581A-49E5-43AA-A96F-9F6E847C3F87}" type="slidenum">
              <a:rPr lang="en-US" sz="1000">
                <a:effectLst>
                  <a:outerShdw blurRad="38100" dist="38100" dir="2700000" algn="tl">
                    <a:srgbClr val="000000"/>
                  </a:outerShdw>
                </a:effectLst>
                <a:cs typeface="+mn-cs"/>
              </a:rPr>
              <a:pPr algn="r">
                <a:defRPr/>
              </a:pPr>
              <a:t>32</a:t>
            </a:fld>
            <a:endParaRPr lang="en-US" sz="1000" dirty="0">
              <a:effectLst>
                <a:outerShdw blurRad="38100" dist="38100" dir="2700000" algn="tl">
                  <a:srgbClr val="000000"/>
                </a:outerShdw>
              </a:effectLs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sz="3600" dirty="0" smtClean="0"/>
              <a:t>FY 12-13 Budget Balancing Strategies – not completed</a:t>
            </a:r>
            <a:endParaRPr lang="en-US" sz="3600" dirty="0"/>
          </a:p>
        </p:txBody>
      </p:sp>
      <p:sp>
        <p:nvSpPr>
          <p:cNvPr id="3" name="Content Placeholder 2"/>
          <p:cNvSpPr>
            <a:spLocks noGrp="1"/>
          </p:cNvSpPr>
          <p:nvPr>
            <p:ph idx="4294967295"/>
          </p:nvPr>
        </p:nvSpPr>
        <p:spPr/>
        <p:txBody>
          <a:bodyPr/>
          <a:lstStyle/>
          <a:p>
            <a:pPr eaLnBrk="1" hangingPunct="1">
              <a:defRPr/>
            </a:pPr>
            <a:endParaRPr lang="en-US" sz="1200" dirty="0" smtClean="0"/>
          </a:p>
          <a:p>
            <a:pPr eaLnBrk="1" hangingPunct="1">
              <a:defRPr/>
            </a:pPr>
            <a:r>
              <a:rPr lang="en-US" sz="1200" dirty="0" smtClean="0"/>
              <a:t>Contract with the County to provide animal services – Implemented eff. 1/01/13                    $108,000</a:t>
            </a:r>
          </a:p>
          <a:p>
            <a:pPr eaLnBrk="1" hangingPunct="1">
              <a:defRPr/>
            </a:pPr>
            <a:r>
              <a:rPr lang="en-US" sz="1200" dirty="0" smtClean="0"/>
              <a:t>Sale of Town Property – Not Completed.                                                                             $450,000</a:t>
            </a:r>
          </a:p>
          <a:p>
            <a:pPr eaLnBrk="1" hangingPunct="1">
              <a:defRPr/>
            </a:pPr>
            <a:r>
              <a:rPr lang="en-US" sz="1200" dirty="0" smtClean="0"/>
              <a:t>User Fees Increases including Building and Safety revenues – Not Completed.                        $170,000</a:t>
            </a:r>
          </a:p>
          <a:p>
            <a:pPr eaLnBrk="1" hangingPunct="1">
              <a:defRPr/>
            </a:pPr>
            <a:r>
              <a:rPr lang="en-US" sz="1200" dirty="0" smtClean="0"/>
              <a:t>Franchise fee revenues – In Progress.                                                                                $300,000</a:t>
            </a:r>
          </a:p>
          <a:p>
            <a:pPr eaLnBrk="1" hangingPunct="1">
              <a:defRPr/>
            </a:pPr>
            <a:r>
              <a:rPr lang="en-US" sz="1200" dirty="0" smtClean="0"/>
              <a:t>Sherriff’s Dept. adjustments – 5 mo. Non-sworn salary                                                        </a:t>
            </a:r>
            <a:r>
              <a:rPr lang="en-US" sz="1200" u="sng" dirty="0" smtClean="0"/>
              <a:t>$  29,000</a:t>
            </a:r>
          </a:p>
          <a:p>
            <a:pPr eaLnBrk="1" hangingPunct="1">
              <a:defRPr/>
            </a:pPr>
            <a:endParaRPr lang="en-US" sz="1200" dirty="0" smtClean="0"/>
          </a:p>
          <a:p>
            <a:pPr eaLnBrk="1" hangingPunct="1">
              <a:buFont typeface="Wingdings" pitchFamily="2" charset="2"/>
              <a:buNone/>
              <a:defRPr/>
            </a:pPr>
            <a:r>
              <a:rPr lang="en-US" sz="1200" dirty="0" smtClean="0"/>
              <a:t> Total Budget Adjustments not completed                                  		                       </a:t>
            </a:r>
            <a:r>
              <a:rPr lang="en-US" sz="1200" u="sng" dirty="0" smtClean="0"/>
              <a:t>$1,057,000</a:t>
            </a:r>
          </a:p>
          <a:p>
            <a:pPr eaLnBrk="1" hangingPunct="1">
              <a:defRPr/>
            </a:pPr>
            <a:endParaRPr lang="en-US" sz="1200" dirty="0" smtClean="0"/>
          </a:p>
          <a:p>
            <a:pPr eaLnBrk="1" hangingPunct="1">
              <a:buFont typeface="Wingdings" pitchFamily="2" charset="2"/>
              <a:buNone/>
              <a:defRPr/>
            </a:pPr>
            <a:r>
              <a:rPr lang="en-US" sz="1200" dirty="0" smtClean="0"/>
              <a:t>One-time Adjustments					$450,000</a:t>
            </a:r>
          </a:p>
          <a:p>
            <a:pPr eaLnBrk="1" hangingPunct="1">
              <a:buFont typeface="Wingdings" pitchFamily="2" charset="2"/>
              <a:buNone/>
              <a:defRPr/>
            </a:pPr>
            <a:endParaRPr lang="en-US" sz="1200" dirty="0" smtClean="0"/>
          </a:p>
          <a:p>
            <a:pPr eaLnBrk="1" hangingPunct="1">
              <a:buFont typeface="Wingdings" pitchFamily="2" charset="2"/>
              <a:buNone/>
              <a:defRPr/>
            </a:pPr>
            <a:r>
              <a:rPr lang="en-US" sz="1200" dirty="0" smtClean="0"/>
              <a:t>On-going Adjustments 					$607,000</a:t>
            </a:r>
            <a:endParaRPr lang="en-US" sz="1200" dirty="0"/>
          </a:p>
        </p:txBody>
      </p:sp>
      <p:sp>
        <p:nvSpPr>
          <p:cNvPr id="4" name="Slide Number Placeholder 3"/>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4404573C-F54F-41DF-89C0-63BDB2E6F742}" type="slidenum">
              <a:rPr lang="en-US" sz="1000">
                <a:effectLst>
                  <a:outerShdw blurRad="38100" dist="38100" dir="2700000" algn="tl">
                    <a:srgbClr val="000000"/>
                  </a:outerShdw>
                </a:effectLst>
                <a:cs typeface="+mn-cs"/>
              </a:rPr>
              <a:pPr algn="r">
                <a:defRPr/>
              </a:pPr>
              <a:t>33</a:t>
            </a:fld>
            <a:endParaRPr lang="en-US" sz="1000">
              <a:effectLst>
                <a:outerShdw blurRad="38100" dist="38100" dir="2700000" algn="tl">
                  <a:srgbClr val="000000"/>
                </a:outerShdw>
              </a:effectLst>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sz="3000" dirty="0" smtClean="0"/>
              <a:t>Effect of State Budget/ Local Impacts</a:t>
            </a:r>
            <a:endParaRPr lang="en-US" sz="3000" dirty="0"/>
          </a:p>
        </p:txBody>
      </p:sp>
      <p:sp>
        <p:nvSpPr>
          <p:cNvPr id="4" name="Slide Number Placeholder 3"/>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BF277976-9AC0-4BE1-BC56-30C8E75B32A0}" type="slidenum">
              <a:rPr lang="en-US" sz="1000">
                <a:effectLst>
                  <a:outerShdw blurRad="38100" dist="38100" dir="2700000" algn="tl">
                    <a:srgbClr val="000000"/>
                  </a:outerShdw>
                </a:effectLst>
                <a:cs typeface="+mn-cs"/>
              </a:rPr>
              <a:pPr algn="r">
                <a:defRPr/>
              </a:pPr>
              <a:t>34</a:t>
            </a:fld>
            <a:endParaRPr lang="en-US" sz="1000">
              <a:effectLst>
                <a:outerShdw blurRad="38100" dist="38100" dir="2700000" algn="tl">
                  <a:srgbClr val="000000"/>
                </a:outerShdw>
              </a:effectLst>
              <a:cs typeface="+mn-cs"/>
            </a:endParaRPr>
          </a:p>
        </p:txBody>
      </p:sp>
      <p:pic>
        <p:nvPicPr>
          <p:cNvPr id="36868" name="Picture 2"/>
          <p:cNvPicPr>
            <a:picLocks noGrp="1" noChangeAspect="1" noChangeArrowheads="1"/>
          </p:cNvPicPr>
          <p:nvPr>
            <p:ph idx="4294967295"/>
          </p:nvPr>
        </p:nvPicPr>
        <p:blipFill>
          <a:blip r:embed="rId2" cstate="print"/>
          <a:srcRect/>
          <a:stretch>
            <a:fillRect/>
          </a:stretch>
        </p:blipFill>
        <p:spPr>
          <a:xfrm>
            <a:off x="533400" y="1371600"/>
            <a:ext cx="8356600" cy="48768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CF2E416-CB35-4942-8B5A-0224B5703E07}" type="slidenum">
              <a:rPr lang="en-US"/>
              <a:pPr>
                <a:defRPr/>
              </a:pPr>
              <a:t>35</a:t>
            </a:fld>
            <a:endParaRPr lang="en-US"/>
          </a:p>
        </p:txBody>
      </p:sp>
      <p:sp>
        <p:nvSpPr>
          <p:cNvPr id="983042" name="Rectangle 2"/>
          <p:cNvSpPr>
            <a:spLocks noGrp="1" noChangeArrowheads="1"/>
          </p:cNvSpPr>
          <p:nvPr>
            <p:ph type="title"/>
          </p:nvPr>
        </p:nvSpPr>
        <p:spPr/>
        <p:txBody>
          <a:bodyPr/>
          <a:lstStyle/>
          <a:p>
            <a:pPr eaLnBrk="1" hangingPunct="1">
              <a:defRPr/>
            </a:pPr>
            <a:r>
              <a:rPr lang="en-US" sz="3600" dirty="0"/>
              <a:t>Sample of Increase Service Delivery – last 10 years</a:t>
            </a:r>
          </a:p>
        </p:txBody>
      </p:sp>
      <p:sp>
        <p:nvSpPr>
          <p:cNvPr id="983043" name="Rectangle 3"/>
          <p:cNvSpPr>
            <a:spLocks noGrp="1" noChangeArrowheads="1"/>
          </p:cNvSpPr>
          <p:nvPr>
            <p:ph type="body" idx="1"/>
          </p:nvPr>
        </p:nvSpPr>
        <p:spPr/>
        <p:txBody>
          <a:bodyPr/>
          <a:lstStyle/>
          <a:p>
            <a:pPr eaLnBrk="1" hangingPunct="1">
              <a:lnSpc>
                <a:spcPct val="80000"/>
              </a:lnSpc>
              <a:defRPr/>
            </a:pPr>
            <a:r>
              <a:rPr lang="en-US" sz="3100" smtClean="0"/>
              <a:t>Bought Vactor truck and began more aggressive sewer cleaning program.</a:t>
            </a:r>
          </a:p>
          <a:p>
            <a:pPr eaLnBrk="1" hangingPunct="1">
              <a:lnSpc>
                <a:spcPct val="80000"/>
              </a:lnSpc>
              <a:defRPr/>
            </a:pPr>
            <a:r>
              <a:rPr lang="en-US" sz="3100" smtClean="0"/>
              <a:t>Built new Development Services Building</a:t>
            </a:r>
          </a:p>
          <a:p>
            <a:pPr eaLnBrk="1" hangingPunct="1">
              <a:lnSpc>
                <a:spcPct val="80000"/>
              </a:lnSpc>
              <a:defRPr/>
            </a:pPr>
            <a:r>
              <a:rPr lang="en-US" sz="3100" smtClean="0"/>
              <a:t>Built new Public Works facility</a:t>
            </a:r>
          </a:p>
          <a:p>
            <a:pPr eaLnBrk="1" hangingPunct="1">
              <a:lnSpc>
                <a:spcPct val="80000"/>
              </a:lnSpc>
              <a:defRPr/>
            </a:pPr>
            <a:r>
              <a:rPr lang="en-US" sz="3100" smtClean="0"/>
              <a:t>Built new Animal Services facility</a:t>
            </a:r>
          </a:p>
          <a:p>
            <a:pPr eaLnBrk="1" hangingPunct="1">
              <a:lnSpc>
                <a:spcPct val="80000"/>
              </a:lnSpc>
              <a:defRPr/>
            </a:pPr>
            <a:r>
              <a:rPr lang="en-US" sz="3100" smtClean="0"/>
              <a:t>Increased household hazardous waste collection to every weekend</a:t>
            </a:r>
          </a:p>
          <a:p>
            <a:pPr eaLnBrk="1" hangingPunct="1">
              <a:lnSpc>
                <a:spcPct val="80000"/>
              </a:lnSpc>
              <a:defRPr/>
            </a:pPr>
            <a:r>
              <a:rPr lang="en-US" sz="3100" smtClean="0"/>
              <a:t>Renovated Town Hall</a:t>
            </a:r>
          </a:p>
        </p:txBody>
      </p:sp>
      <p:pic>
        <p:nvPicPr>
          <p:cNvPr id="37893"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99FDCDC-DC08-46D6-B30D-D920DDE0F0C0}" type="slidenum">
              <a:rPr lang="en-US"/>
              <a:pPr>
                <a:defRPr/>
              </a:pPr>
              <a:t>36</a:t>
            </a:fld>
            <a:endParaRPr lang="en-US"/>
          </a:p>
        </p:txBody>
      </p:sp>
      <p:sp>
        <p:nvSpPr>
          <p:cNvPr id="983042" name="Rectangle 2"/>
          <p:cNvSpPr>
            <a:spLocks noGrp="1" noChangeArrowheads="1"/>
          </p:cNvSpPr>
          <p:nvPr>
            <p:ph type="title"/>
          </p:nvPr>
        </p:nvSpPr>
        <p:spPr/>
        <p:txBody>
          <a:bodyPr/>
          <a:lstStyle/>
          <a:p>
            <a:pPr eaLnBrk="1" hangingPunct="1">
              <a:defRPr/>
            </a:pPr>
            <a:r>
              <a:rPr lang="en-US" sz="3600" dirty="0"/>
              <a:t>Sample of Increase Service Delivery – last 10 years</a:t>
            </a:r>
          </a:p>
        </p:txBody>
      </p:sp>
      <p:sp>
        <p:nvSpPr>
          <p:cNvPr id="983043" name="Rectangle 3"/>
          <p:cNvSpPr>
            <a:spLocks noGrp="1" noChangeArrowheads="1"/>
          </p:cNvSpPr>
          <p:nvPr>
            <p:ph type="body" idx="1"/>
          </p:nvPr>
        </p:nvSpPr>
        <p:spPr/>
        <p:txBody>
          <a:bodyPr/>
          <a:lstStyle/>
          <a:p>
            <a:pPr eaLnBrk="1" hangingPunct="1">
              <a:defRPr/>
            </a:pPr>
            <a:r>
              <a:rPr lang="en-US" dirty="0" smtClean="0"/>
              <a:t>Widened Apple Valley Road and completed north extension of Apple Valley Road.</a:t>
            </a:r>
            <a:endParaRPr lang="en-US" dirty="0"/>
          </a:p>
          <a:p>
            <a:pPr eaLnBrk="1" hangingPunct="1">
              <a:defRPr/>
            </a:pPr>
            <a:r>
              <a:rPr lang="en-US" dirty="0" smtClean="0"/>
              <a:t>Widened Kiowa Road</a:t>
            </a:r>
          </a:p>
          <a:p>
            <a:pPr eaLnBrk="1" hangingPunct="1">
              <a:defRPr/>
            </a:pPr>
            <a:r>
              <a:rPr lang="en-US" dirty="0" smtClean="0"/>
              <a:t>Widened Dale Evans Parkway</a:t>
            </a:r>
            <a:endParaRPr lang="en-US" dirty="0"/>
          </a:p>
          <a:p>
            <a:pPr eaLnBrk="1" hangingPunct="1">
              <a:defRPr/>
            </a:pPr>
            <a:r>
              <a:rPr lang="en-US" dirty="0" smtClean="0"/>
              <a:t>Bought street sweeper and began street sweeping</a:t>
            </a:r>
            <a:endParaRPr lang="en-US" dirty="0"/>
          </a:p>
        </p:txBody>
      </p:sp>
      <p:pic>
        <p:nvPicPr>
          <p:cNvPr id="38917"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lgn="ctr" eaLnBrk="1" hangingPunct="1">
              <a:defRPr/>
            </a:pPr>
            <a:r>
              <a:rPr lang="en-US" dirty="0" smtClean="0"/>
              <a:t>Town of Apple Valley</a:t>
            </a:r>
            <a:endParaRPr lang="en-US" dirty="0"/>
          </a:p>
        </p:txBody>
      </p:sp>
      <p:sp>
        <p:nvSpPr>
          <p:cNvPr id="3" name="Content Placeholder 2"/>
          <p:cNvSpPr>
            <a:spLocks noGrp="1"/>
          </p:cNvSpPr>
          <p:nvPr>
            <p:ph idx="4294967295"/>
          </p:nvPr>
        </p:nvSpPr>
        <p:spPr/>
        <p:txBody>
          <a:bodyPr/>
          <a:lstStyle/>
          <a:p>
            <a:pPr algn="ctr" eaLnBrk="1" hangingPunct="1">
              <a:buFont typeface="Wingdings" pitchFamily="2" charset="2"/>
              <a:buNone/>
              <a:defRPr/>
            </a:pPr>
            <a:r>
              <a:rPr lang="en-US" smtClean="0"/>
              <a:t>Mid-Year Budget Status Report  </a:t>
            </a:r>
            <a:br>
              <a:rPr lang="en-US" smtClean="0"/>
            </a:br>
            <a:r>
              <a:rPr lang="en-US" smtClean="0"/>
              <a:t>Fiscal Year 2015-16</a:t>
            </a:r>
            <a:r>
              <a:rPr lang="en-US" sz="2400" smtClean="0"/>
              <a:t/>
            </a:r>
            <a:br>
              <a:rPr lang="en-US" sz="2400" smtClean="0"/>
            </a:br>
            <a:endParaRPr lang="en-US" sz="2400" smtClean="0"/>
          </a:p>
          <a:p>
            <a:pPr algn="ctr" eaLnBrk="1" hangingPunct="1">
              <a:buFont typeface="Wingdings" pitchFamily="2" charset="2"/>
              <a:buNone/>
              <a:defRPr/>
            </a:pPr>
            <a:r>
              <a:rPr lang="en-US" smtClean="0"/>
              <a:t>Questions?</a:t>
            </a:r>
          </a:p>
        </p:txBody>
      </p:sp>
      <p:sp>
        <p:nvSpPr>
          <p:cNvPr id="4" name="Slide Number Placeholder 3"/>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639F021B-1A62-4DFE-87BC-1C0A15EDE008}" type="slidenum">
              <a:rPr lang="en-US" sz="1000">
                <a:effectLst>
                  <a:outerShdw blurRad="38100" dist="38100" dir="2700000" algn="tl">
                    <a:srgbClr val="000000"/>
                  </a:outerShdw>
                </a:effectLst>
                <a:cs typeface="+mn-cs"/>
              </a:rPr>
              <a:pPr algn="r">
                <a:defRPr/>
              </a:pPr>
              <a:t>37</a:t>
            </a:fld>
            <a:endParaRPr lang="en-US" sz="1000">
              <a:effectLst>
                <a:outerShdw blurRad="38100" dist="38100" dir="2700000" algn="tl">
                  <a:srgbClr val="000000"/>
                </a:outerShdw>
              </a:effectLst>
              <a:cs typeface="+mn-cs"/>
            </a:endParaRPr>
          </a:p>
        </p:txBody>
      </p:sp>
      <p:pic>
        <p:nvPicPr>
          <p:cNvPr id="39941" name="Picture 1"/>
          <p:cNvPicPr>
            <a:picLocks noChangeAspect="1" noChangeArrowheads="1"/>
          </p:cNvPicPr>
          <p:nvPr/>
        </p:nvPicPr>
        <p:blipFill>
          <a:blip r:embed="rId2" cstate="print"/>
          <a:srcRect/>
          <a:stretch>
            <a:fillRect/>
          </a:stretch>
        </p:blipFill>
        <p:spPr bwMode="auto">
          <a:xfrm>
            <a:off x="3429000" y="4038600"/>
            <a:ext cx="2876550" cy="230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p:txBody>
          <a:bodyPr/>
          <a:lstStyle/>
          <a:p>
            <a:pPr eaLnBrk="1" hangingPunct="1">
              <a:defRPr/>
            </a:pPr>
            <a:r>
              <a:rPr lang="en-US" sz="4000" smtClean="0"/>
              <a:t/>
            </a:r>
            <a:br>
              <a:rPr lang="en-US" sz="4000" smtClean="0"/>
            </a:br>
            <a:r>
              <a:rPr lang="en-US" sz="4000" smtClean="0"/>
              <a:t>FY 2014-15 Fiscal Year-End</a:t>
            </a:r>
          </a:p>
        </p:txBody>
      </p:sp>
      <p:sp>
        <p:nvSpPr>
          <p:cNvPr id="1059843" name="Rectangle 3"/>
          <p:cNvSpPr>
            <a:spLocks noGrp="1" noChangeArrowheads="1"/>
          </p:cNvSpPr>
          <p:nvPr>
            <p:ph type="body" idx="1"/>
          </p:nvPr>
        </p:nvSpPr>
        <p:spPr/>
        <p:txBody>
          <a:bodyPr/>
          <a:lstStyle/>
          <a:p>
            <a:pPr eaLnBrk="1" hangingPunct="1">
              <a:defRPr/>
            </a:pPr>
            <a:r>
              <a:rPr lang="en-US" smtClean="0"/>
              <a:t>General Fund only – </a:t>
            </a:r>
          </a:p>
          <a:p>
            <a:pPr lvl="1" eaLnBrk="1" hangingPunct="1">
              <a:defRPr/>
            </a:pPr>
            <a:r>
              <a:rPr lang="en-US" smtClean="0"/>
              <a:t>Total Revenues		$  22,336,034</a:t>
            </a:r>
          </a:p>
          <a:p>
            <a:pPr lvl="1" eaLnBrk="1" hangingPunct="1">
              <a:defRPr/>
            </a:pPr>
            <a:r>
              <a:rPr lang="en-US" smtClean="0"/>
              <a:t>Total Expenditures </a:t>
            </a:r>
          </a:p>
          <a:p>
            <a:pPr lvl="1" eaLnBrk="1" hangingPunct="1">
              <a:buFontTx/>
              <a:buNone/>
              <a:defRPr/>
            </a:pPr>
            <a:r>
              <a:rPr lang="en-US" smtClean="0"/>
              <a:t>	(inc. net transfers)	</a:t>
            </a:r>
            <a:r>
              <a:rPr lang="en-US" u="sng" smtClean="0"/>
              <a:t>$  22,440,534</a:t>
            </a:r>
          </a:p>
          <a:p>
            <a:pPr lvl="1" eaLnBrk="1" hangingPunct="1">
              <a:buFontTx/>
              <a:buNone/>
              <a:defRPr/>
            </a:pPr>
            <a:r>
              <a:rPr lang="en-US" smtClean="0"/>
              <a:t>Net change 			$     (104,500)</a:t>
            </a:r>
          </a:p>
          <a:p>
            <a:pPr lvl="1" eaLnBrk="1" hangingPunct="1">
              <a:buClr>
                <a:srgbClr val="FFFFFF"/>
              </a:buClr>
              <a:buFontTx/>
              <a:buNone/>
              <a:defRPr/>
            </a:pPr>
            <a:r>
              <a:rPr lang="en-US" smtClean="0"/>
              <a:t>Fund Balance BOY           $   </a:t>
            </a:r>
            <a:r>
              <a:rPr lang="en-US" smtClean="0">
                <a:solidFill>
                  <a:srgbClr val="FFFFFF"/>
                </a:solidFill>
              </a:rPr>
              <a:t>18,306,151</a:t>
            </a:r>
          </a:p>
          <a:p>
            <a:pPr lvl="1" eaLnBrk="1" hangingPunct="1">
              <a:buClr>
                <a:srgbClr val="FFFFFF"/>
              </a:buClr>
              <a:buFontTx/>
              <a:buNone/>
              <a:defRPr/>
            </a:pPr>
            <a:r>
              <a:rPr lang="en-US" smtClean="0"/>
              <a:t>Fund Balance EOY           $   18,201,651</a:t>
            </a:r>
          </a:p>
        </p:txBody>
      </p:sp>
      <p:sp>
        <p:nvSpPr>
          <p:cNvPr id="5" name="Line 6"/>
          <p:cNvSpPr>
            <a:spLocks noChangeShapeType="1"/>
          </p:cNvSpPr>
          <p:nvPr/>
        </p:nvSpPr>
        <p:spPr bwMode="auto">
          <a:xfrm>
            <a:off x="5715000" y="4648200"/>
            <a:ext cx="2286000" cy="0"/>
          </a:xfrm>
          <a:prstGeom prst="line">
            <a:avLst/>
          </a:prstGeom>
          <a:noFill/>
          <a:ln w="12700" cap="sq">
            <a:solidFill>
              <a:schemeClr val="tx1"/>
            </a:solidFill>
            <a:miter lim="800000"/>
            <a:headEnd type="none" w="sm" len="sm"/>
            <a:tailEnd type="none" w="sm" len="sm"/>
          </a:ln>
        </p:spPr>
        <p:txBody>
          <a:bodyPr wrap="none"/>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6" name="Line 4"/>
          <p:cNvSpPr>
            <a:spLocks noChangeShapeType="1"/>
          </p:cNvSpPr>
          <p:nvPr/>
        </p:nvSpPr>
        <p:spPr bwMode="auto">
          <a:xfrm flipV="1">
            <a:off x="5715000" y="5715000"/>
            <a:ext cx="2286000" cy="0"/>
          </a:xfrm>
          <a:prstGeom prst="line">
            <a:avLst/>
          </a:prstGeom>
          <a:noFill/>
          <a:ln w="57150" cap="sq" cmpd="thinThick">
            <a:solidFill>
              <a:schemeClr val="tx1"/>
            </a:solidFill>
            <a:miter lim="800000"/>
            <a:headEnd type="none" w="sm" len="sm"/>
            <a:tailEnd type="none" w="sm" len="sm"/>
          </a:ln>
        </p:spPr>
        <p:txBody>
          <a:bodyPr wrap="none"/>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8" name="Line 6"/>
          <p:cNvSpPr>
            <a:spLocks noChangeShapeType="1"/>
          </p:cNvSpPr>
          <p:nvPr/>
        </p:nvSpPr>
        <p:spPr bwMode="auto">
          <a:xfrm>
            <a:off x="5715000" y="5638800"/>
            <a:ext cx="2286000" cy="0"/>
          </a:xfrm>
          <a:prstGeom prst="line">
            <a:avLst/>
          </a:prstGeom>
          <a:noFill/>
          <a:ln w="12700" cap="sq">
            <a:solidFill>
              <a:schemeClr val="tx1"/>
            </a:solidFill>
            <a:miter lim="800000"/>
            <a:headEnd type="none" w="sm" len="sm"/>
            <a:tailEnd type="none" w="sm" len="sm"/>
          </a:ln>
        </p:spPr>
        <p:txBody>
          <a:bodyPr wrap="none"/>
          <a:lstStyle/>
          <a:p>
            <a:pPr algn="ctr">
              <a:spcBef>
                <a:spcPct val="20000"/>
              </a:spcBef>
              <a:buClr>
                <a:schemeClr val="hlink"/>
              </a:buClr>
              <a:buSzPct val="70000"/>
              <a:buFont typeface="Wingdings" pitchFamily="2" charset="2"/>
              <a:buNone/>
              <a:defRPr/>
            </a:pPr>
            <a:endParaRPr lang="en-US">
              <a:effectLst>
                <a:outerShdw blurRad="38100" dist="38100" dir="2700000" algn="tl">
                  <a:srgbClr val="000000">
                    <a:alpha val="43137"/>
                  </a:srgbClr>
                </a:outerShdw>
              </a:effectLst>
              <a:cs typeface="+mn-cs"/>
            </a:endParaRPr>
          </a:p>
        </p:txBody>
      </p:sp>
      <p:sp>
        <p:nvSpPr>
          <p:cNvPr id="7" name="Slide Number Placeholder 6"/>
          <p:cNvSpPr>
            <a:spLocks noGrp="1"/>
          </p:cNvSpPr>
          <p:nvPr>
            <p:ph type="sldNum" sz="quarter" idx="12"/>
          </p:nvPr>
        </p:nvSpPr>
        <p:spPr/>
        <p:txBody>
          <a:bodyPr/>
          <a:lstStyle/>
          <a:p>
            <a:pPr>
              <a:defRPr/>
            </a:pPr>
            <a:fld id="{EE087F21-BAED-4B3E-9D20-147B775ED8AA}" type="slidenum">
              <a:rPr lang="en-US" smtClean="0"/>
              <a:pPr>
                <a:defRPr/>
              </a:pPr>
              <a:t>4</a:t>
            </a:fld>
            <a:endParaRPr lang="en-US" dirty="0"/>
          </a:p>
        </p:txBody>
      </p:sp>
      <p:pic>
        <p:nvPicPr>
          <p:cNvPr id="11272"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smtClean="0"/>
              <a:t>FY 2014-15 Fiscal Year-End</a:t>
            </a:r>
          </a:p>
        </p:txBody>
      </p:sp>
      <p:graphicFrame>
        <p:nvGraphicFramePr>
          <p:cNvPr id="20522" name="Group 42"/>
          <p:cNvGraphicFramePr>
            <a:graphicFrameLocks noGrp="1"/>
          </p:cNvGraphicFramePr>
          <p:nvPr>
            <p:ph idx="1"/>
          </p:nvPr>
        </p:nvGraphicFramePr>
        <p:xfrm>
          <a:off x="1066800" y="2133600"/>
          <a:ext cx="7467600" cy="3962400"/>
        </p:xfrm>
        <a:graphic>
          <a:graphicData uri="http://schemas.openxmlformats.org/drawingml/2006/table">
            <a:tbl>
              <a:tblPr/>
              <a:tblGrid>
                <a:gridCol w="1752600"/>
                <a:gridCol w="1600200"/>
                <a:gridCol w="1600200"/>
                <a:gridCol w="1524000"/>
                <a:gridCol w="990600"/>
              </a:tblGrid>
              <a:tr h="64452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Tahoma" pitchFamily="34" charset="0"/>
                          <a:cs typeface="Arial" charset="0"/>
                        </a:rPr>
                        <a:t>General Fund Only -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6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Tahom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Amended Budget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Actual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Variance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 change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r>
              <a:tr h="64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Total Revenues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$21,844,971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$22,336,034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99"/>
                          </a:solidFill>
                          <a:effectLst/>
                          <a:latin typeface="Tahoma" pitchFamily="34" charset="0"/>
                          <a:cs typeface="Arial" charset="0"/>
                        </a:rPr>
                        <a:t>$ 491,063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2.25*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r h="644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Expenditures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$21,347,547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$22,440,534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$(1,092,987)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(5.12)*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r>
              <a:tr h="676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Net Change in Fund Balances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    497,424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  (104,500)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Tahom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Tahom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r h="676275">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Tahoma" pitchFamily="34" charset="0"/>
                          <a:cs typeface="Arial" charset="0"/>
                        </a:rPr>
                        <a:t>* Includes Net Transfers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pPr>
              <a:defRPr/>
            </a:pPr>
            <a:fld id="{0BA3502E-591A-4F77-8E09-48D775C19DA7}" type="slidenum">
              <a:rPr lang="en-US" smtClean="0"/>
              <a:pPr>
                <a:defRPr/>
              </a:pPr>
              <a:t>5</a:t>
            </a:fld>
            <a:endParaRPr lang="en-US"/>
          </a:p>
        </p:txBody>
      </p:sp>
      <p:pic>
        <p:nvPicPr>
          <p:cNvPr id="12328" name="Picture 1"/>
          <p:cNvPicPr>
            <a:picLocks noChangeAspect="1" noChangeArrowheads="1"/>
          </p:cNvPicPr>
          <p:nvPr/>
        </p:nvPicPr>
        <p:blipFill>
          <a:blip r:embed="rId2"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eaLnBrk="1" hangingPunct="1">
              <a:defRPr/>
            </a:pPr>
            <a:r>
              <a:rPr lang="en-US" sz="3600" smtClean="0"/>
              <a:t>FY 15-16 Adopted Budget</a:t>
            </a:r>
          </a:p>
        </p:txBody>
      </p:sp>
      <p:graphicFrame>
        <p:nvGraphicFramePr>
          <p:cNvPr id="40998" name="Group 38"/>
          <p:cNvGraphicFramePr>
            <a:graphicFrameLocks noGrp="1"/>
          </p:cNvGraphicFramePr>
          <p:nvPr>
            <p:ph idx="1"/>
          </p:nvPr>
        </p:nvGraphicFramePr>
        <p:xfrm>
          <a:off x="1066800" y="1981200"/>
          <a:ext cx="7543800" cy="3714750"/>
        </p:xfrm>
        <a:graphic>
          <a:graphicData uri="http://schemas.openxmlformats.org/drawingml/2006/table">
            <a:tbl>
              <a:tblPr/>
              <a:tblGrid>
                <a:gridCol w="3771900"/>
                <a:gridCol w="3771900"/>
              </a:tblGrid>
              <a:tr h="371475">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Calibri" pitchFamily="34" charset="0"/>
                          <a:cs typeface="Times New Roman" pitchFamily="18" charset="0"/>
                        </a:rPr>
                        <a:t>General Fund Summary</a:t>
                      </a:r>
                      <a:endParaRPr kumimoji="0" lang="en-US" sz="1800" b="1" i="0" u="none" strike="noStrike" cap="none" normalizeH="0" baseline="0" smtClean="0">
                        <a:ln>
                          <a:noFill/>
                        </a:ln>
                        <a:solidFill>
                          <a:srgbClr val="FFFFFF"/>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r" defTabSz="914400" rtl="0" eaLnBrk="1" fontAlgn="base" latinLnBrk="0" hangingPunct="1">
                        <a:lnSpc>
                          <a:spcPts val="12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Estimated Revenues</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20,768,094</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Transfers In</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7,545,902</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Total Resources</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  28,313,996</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r" defTabSz="914400" rtl="0" eaLnBrk="1" fontAlgn="base" latinLnBrk="0" hangingPunct="1">
                        <a:lnSpc>
                          <a:spcPts val="12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Adopted Budget</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28,102,544</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Approp. To Fund Balance</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211,452</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c>
                  <a:txBody>
                    <a:bodyPr/>
                    <a:lstStyle/>
                    <a:p>
                      <a:pPr marL="0" marR="0" lvl="0" indent="0" algn="r" defTabSz="914400" rtl="0" eaLnBrk="1" fontAlgn="base" latinLnBrk="0" hangingPunct="1">
                        <a:lnSpc>
                          <a:spcPts val="1200"/>
                        </a:lnSpc>
                        <a:spcBef>
                          <a:spcPct val="0"/>
                        </a:spcBef>
                        <a:spcAft>
                          <a:spcPct val="0"/>
                        </a:spcAft>
                        <a:buClrTx/>
                        <a:buSzTx/>
                        <a:buFontTx/>
                        <a:buNone/>
                        <a:tabLst/>
                      </a:pPr>
                      <a:endPar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6FF"/>
                    </a:solidFill>
                  </a:tcPr>
                </a:tc>
              </a:tr>
              <a:tr h="371475">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Balance</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ea typeface="Calibri" pitchFamily="34" charset="0"/>
                          <a:cs typeface="Times New Roman" pitchFamily="18" charset="0"/>
                        </a:rPr>
                        <a:t>                                             -0-           </a:t>
                      </a:r>
                      <a:endParaRPr kumimoji="0" lang="en-US" sz="1800" b="0" i="0" u="none" strike="noStrike" cap="none" normalizeH="0" baseline="0" smtClean="0">
                        <a:ln>
                          <a:noFill/>
                        </a:ln>
                        <a:solidFill>
                          <a:srgbClr val="000099"/>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3ECFF"/>
                    </a:solidFill>
                  </a:tcPr>
                </a:tc>
              </a:tr>
            </a:tbl>
          </a:graphicData>
        </a:graphic>
      </p:graphicFrame>
      <p:sp>
        <p:nvSpPr>
          <p:cNvPr id="4" name="Slide Number Placeholder 3"/>
          <p:cNvSpPr>
            <a:spLocks noGrp="1"/>
          </p:cNvSpPr>
          <p:nvPr>
            <p:ph type="sldNum" sz="quarter" idx="12"/>
          </p:nvPr>
        </p:nvSpPr>
        <p:spPr/>
        <p:txBody>
          <a:bodyPr/>
          <a:lstStyle/>
          <a:p>
            <a:pPr>
              <a:defRPr/>
            </a:pPr>
            <a:fld id="{C470A1B9-4AE8-4F4F-813F-C82376D3503A}"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US" smtClean="0"/>
              <a:t>FY 2015-16 General Fund Estimated Revenues</a:t>
            </a:r>
          </a:p>
        </p:txBody>
      </p:sp>
      <p:sp>
        <p:nvSpPr>
          <p:cNvPr id="14339" name="Rectangle 3"/>
          <p:cNvSpPr>
            <a:spLocks noGrp="1" noChangeArrowheads="1"/>
          </p:cNvSpPr>
          <p:nvPr>
            <p:ph type="body" idx="1"/>
          </p:nvPr>
        </p:nvSpPr>
        <p:spPr/>
        <p:txBody>
          <a:bodyPr/>
          <a:lstStyle/>
          <a:p>
            <a:pPr lvl="4">
              <a:lnSpc>
                <a:spcPct val="80000"/>
              </a:lnSpc>
              <a:buFont typeface="Wingdings" pitchFamily="2" charset="2"/>
              <a:buNone/>
            </a:pPr>
            <a:r>
              <a:rPr lang="en-US" sz="1000" smtClean="0">
                <a:effectLst/>
              </a:rPr>
              <a:t>		                                              </a:t>
            </a:r>
            <a:r>
              <a:rPr lang="en-US" u="sng" smtClean="0">
                <a:effectLst/>
              </a:rPr>
              <a:t>Adopted           Revised</a:t>
            </a:r>
          </a:p>
          <a:p>
            <a:pPr>
              <a:lnSpc>
                <a:spcPct val="80000"/>
              </a:lnSpc>
            </a:pPr>
            <a:r>
              <a:rPr lang="en-US" sz="1700" smtClean="0">
                <a:solidFill>
                  <a:srgbClr val="FFFF00"/>
                </a:solidFill>
                <a:effectLst/>
              </a:rPr>
              <a:t>Property Tax				$3,170,000       $3,188,500</a:t>
            </a:r>
          </a:p>
          <a:p>
            <a:pPr>
              <a:lnSpc>
                <a:spcPct val="80000"/>
              </a:lnSpc>
            </a:pPr>
            <a:r>
              <a:rPr lang="en-US" sz="1700" smtClean="0">
                <a:solidFill>
                  <a:srgbClr val="FFFF00"/>
                </a:solidFill>
                <a:effectLst/>
              </a:rPr>
              <a:t>Property Tax – Sales Tax Backfill                     664,000           365,200</a:t>
            </a:r>
          </a:p>
          <a:p>
            <a:pPr>
              <a:lnSpc>
                <a:spcPct val="80000"/>
              </a:lnSpc>
            </a:pPr>
            <a:r>
              <a:rPr lang="en-US" sz="1700" smtClean="0">
                <a:solidFill>
                  <a:srgbClr val="FFFF00"/>
                </a:solidFill>
                <a:effectLst/>
              </a:rPr>
              <a:t>Property Tax – VLF Backfill                          5,665,800         5,806,600</a:t>
            </a:r>
          </a:p>
          <a:p>
            <a:pPr>
              <a:lnSpc>
                <a:spcPct val="80000"/>
              </a:lnSpc>
            </a:pPr>
            <a:r>
              <a:rPr lang="en-US" sz="1700" smtClean="0">
                <a:solidFill>
                  <a:srgbClr val="FFFF00"/>
                </a:solidFill>
                <a:effectLst/>
              </a:rPr>
              <a:t>Sales &amp; Use Tax                                         5,321,000         5,539,900</a:t>
            </a:r>
          </a:p>
          <a:p>
            <a:pPr>
              <a:lnSpc>
                <a:spcPct val="80000"/>
              </a:lnSpc>
            </a:pPr>
            <a:r>
              <a:rPr lang="en-US" sz="1700" smtClean="0">
                <a:effectLst/>
              </a:rPr>
              <a:t>Franchise Tax                                            2,073,000         2,073,000</a:t>
            </a:r>
          </a:p>
          <a:p>
            <a:pPr>
              <a:lnSpc>
                <a:spcPct val="80000"/>
              </a:lnSpc>
            </a:pPr>
            <a:r>
              <a:rPr lang="en-US" sz="1700" smtClean="0">
                <a:effectLst/>
              </a:rPr>
              <a:t>Other Local Tax                                            191,000            218,600</a:t>
            </a:r>
          </a:p>
          <a:p>
            <a:pPr>
              <a:lnSpc>
                <a:spcPct val="80000"/>
              </a:lnSpc>
            </a:pPr>
            <a:r>
              <a:rPr lang="en-US" sz="1700" smtClean="0">
                <a:effectLst/>
              </a:rPr>
              <a:t>Public Safety Fines and Fees                           251,000           251,000</a:t>
            </a:r>
          </a:p>
          <a:p>
            <a:pPr>
              <a:lnSpc>
                <a:spcPct val="80000"/>
              </a:lnSpc>
            </a:pPr>
            <a:r>
              <a:rPr lang="en-US" sz="1700" smtClean="0">
                <a:effectLst/>
              </a:rPr>
              <a:t>Public Services                                           1,560,300         1,548,200</a:t>
            </a:r>
          </a:p>
          <a:p>
            <a:pPr>
              <a:lnSpc>
                <a:spcPct val="80000"/>
              </a:lnSpc>
            </a:pPr>
            <a:r>
              <a:rPr lang="en-US" sz="1700" smtClean="0">
                <a:effectLst/>
              </a:rPr>
              <a:t>Building and Safety                                     1,101,000         1,136,000</a:t>
            </a:r>
          </a:p>
          <a:p>
            <a:pPr>
              <a:lnSpc>
                <a:spcPct val="80000"/>
              </a:lnSpc>
            </a:pPr>
            <a:r>
              <a:rPr lang="en-US" sz="1700" smtClean="0">
                <a:effectLst/>
              </a:rPr>
              <a:t>Planning Fees                                               180,700            180,700</a:t>
            </a:r>
          </a:p>
          <a:p>
            <a:pPr>
              <a:lnSpc>
                <a:spcPct val="80000"/>
              </a:lnSpc>
            </a:pPr>
            <a:r>
              <a:rPr lang="en-US" sz="1700" smtClean="0">
                <a:effectLst/>
              </a:rPr>
              <a:t>Engineering                                                  155,500            155,500</a:t>
            </a:r>
          </a:p>
          <a:p>
            <a:pPr>
              <a:lnSpc>
                <a:spcPct val="80000"/>
              </a:lnSpc>
            </a:pPr>
            <a:r>
              <a:rPr lang="en-US" sz="1700" smtClean="0">
                <a:effectLst/>
              </a:rPr>
              <a:t>Other Revenues                                          </a:t>
            </a:r>
            <a:r>
              <a:rPr lang="en-US" sz="1700" u="sng" smtClean="0">
                <a:effectLst/>
              </a:rPr>
              <a:t>7,980,696        7,977,896</a:t>
            </a:r>
          </a:p>
          <a:p>
            <a:pPr>
              <a:lnSpc>
                <a:spcPct val="80000"/>
              </a:lnSpc>
              <a:buFont typeface="Wingdings" pitchFamily="2" charset="2"/>
              <a:buNone/>
            </a:pPr>
            <a:r>
              <a:rPr lang="en-US" sz="1700" smtClean="0">
                <a:effectLst/>
              </a:rPr>
              <a:t>Total General Fund Revenues                         $28,313,996     $28,479,796</a:t>
            </a:r>
          </a:p>
          <a:p>
            <a:pPr>
              <a:lnSpc>
                <a:spcPct val="80000"/>
              </a:lnSpc>
              <a:buFont typeface="Wingdings" pitchFamily="2" charset="2"/>
              <a:buNone/>
            </a:pPr>
            <a:r>
              <a:rPr lang="en-US" sz="1300" smtClean="0">
                <a:effectLst/>
              </a:rPr>
              <a:t>*Net Increase - $165,800</a:t>
            </a:r>
            <a:endParaRPr lang="en-US" sz="1600" smtClean="0">
              <a:effectLst/>
            </a:endParaRPr>
          </a:p>
        </p:txBody>
      </p:sp>
      <p:pic>
        <p:nvPicPr>
          <p:cNvPr id="14340" name="Picture 1"/>
          <p:cNvPicPr>
            <a:picLocks noChangeAspect="1" noChangeArrowheads="1"/>
          </p:cNvPicPr>
          <p:nvPr/>
        </p:nvPicPr>
        <p:blipFill>
          <a:blip r:embed="rId3" cstate="print"/>
          <a:srcRect/>
          <a:stretch>
            <a:fillRect/>
          </a:stretch>
        </p:blipFill>
        <p:spPr bwMode="auto">
          <a:xfrm>
            <a:off x="-93663" y="914400"/>
            <a:ext cx="1008063" cy="80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B78D505C-D620-4046-BF13-7D2084C963C3}" type="slidenum">
              <a:rPr lang="en-US" sz="1000">
                <a:effectLst>
                  <a:outerShdw blurRad="38100" dist="38100" dir="2700000" algn="tl">
                    <a:srgbClr val="000000"/>
                  </a:outerShdw>
                </a:effectLst>
                <a:cs typeface="+mn-cs"/>
              </a:rPr>
              <a:pPr algn="r">
                <a:defRPr/>
              </a:pPr>
              <a:t>8</a:t>
            </a:fld>
            <a:endParaRPr lang="en-US" sz="1000">
              <a:effectLst>
                <a:outerShdw blurRad="38100" dist="38100" dir="2700000" algn="tl">
                  <a:srgbClr val="000000"/>
                </a:outerShdw>
              </a:effectLst>
              <a:cs typeface="+mn-cs"/>
            </a:endParaRPr>
          </a:p>
        </p:txBody>
      </p:sp>
      <p:sp>
        <p:nvSpPr>
          <p:cNvPr id="801794" name="Rectangle 2"/>
          <p:cNvSpPr>
            <a:spLocks noGrp="1" noChangeArrowheads="1"/>
          </p:cNvSpPr>
          <p:nvPr>
            <p:ph type="title" idx="4294967295"/>
          </p:nvPr>
        </p:nvSpPr>
        <p:spPr>
          <a:xfrm>
            <a:off x="990600" y="320675"/>
            <a:ext cx="7696200" cy="1431925"/>
          </a:xfrm>
        </p:spPr>
        <p:txBody>
          <a:bodyPr/>
          <a:lstStyle/>
          <a:p>
            <a:pPr eaLnBrk="1" hangingPunct="1">
              <a:defRPr/>
            </a:pPr>
            <a:r>
              <a:rPr lang="en-US" sz="3200" smtClean="0"/>
              <a:t>FY2015-16 Mid-Year Budget Status Report: General Fund Estimated Revenues</a:t>
            </a:r>
          </a:p>
        </p:txBody>
      </p:sp>
      <p:graphicFrame>
        <p:nvGraphicFramePr>
          <p:cNvPr id="1026" name="Object 3"/>
          <p:cNvGraphicFramePr>
            <a:graphicFrameLocks noChangeAspect="1"/>
          </p:cNvGraphicFramePr>
          <p:nvPr/>
        </p:nvGraphicFramePr>
        <p:xfrm>
          <a:off x="762000" y="1701800"/>
          <a:ext cx="8159750" cy="4432300"/>
        </p:xfrm>
        <a:graphic>
          <a:graphicData uri="http://schemas.openxmlformats.org/presentationml/2006/ole">
            <p:oleObj spid="_x0000_s1026" r:id="rId4" imgW="0" imgH="0" progId="PowerPlugsChart.Document">
              <p:embed/>
            </p:oleObj>
          </a:graphicData>
        </a:graphic>
      </p:graphicFrame>
      <p:sp>
        <p:nvSpPr>
          <p:cNvPr id="1029" name="Text Box 4"/>
          <p:cNvSpPr txBox="1">
            <a:spLocks noChangeArrowheads="1"/>
          </p:cNvSpPr>
          <p:nvPr/>
        </p:nvSpPr>
        <p:spPr bwMode="auto">
          <a:xfrm>
            <a:off x="3581400" y="5943600"/>
            <a:ext cx="2520950" cy="396875"/>
          </a:xfrm>
          <a:prstGeom prst="rect">
            <a:avLst/>
          </a:prstGeom>
          <a:noFill/>
          <a:ln w="12700" cap="sq">
            <a:noFill/>
            <a:miter lim="800000"/>
            <a:headEnd type="none" w="sm" len="sm"/>
            <a:tailEnd type="none" w="sm" len="sm"/>
          </a:ln>
        </p:spPr>
        <p:txBody>
          <a:bodyPr wrap="none">
            <a:spAutoFit/>
          </a:bodyPr>
          <a:lstStyle/>
          <a:p>
            <a:pPr algn="ctr"/>
            <a:r>
              <a:rPr lang="en-US" sz="2000" b="1"/>
              <a:t>Total $28,479,796</a:t>
            </a:r>
          </a:p>
        </p:txBody>
      </p:sp>
      <p:pic>
        <p:nvPicPr>
          <p:cNvPr id="1030" name="Picture 1"/>
          <p:cNvPicPr>
            <a:picLocks noChangeAspect="1" noChangeArrowheads="1"/>
          </p:cNvPicPr>
          <p:nvPr/>
        </p:nvPicPr>
        <p:blipFill>
          <a:blip r:embed="rId5"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705600" y="6248400"/>
            <a:ext cx="1905000" cy="457200"/>
          </a:xfrm>
          <a:prstGeom prst="rect">
            <a:avLst/>
          </a:prstGeom>
          <a:noFill/>
          <a:ln>
            <a:miter lim="800000"/>
            <a:headEnd/>
            <a:tailEnd/>
          </a:ln>
        </p:spPr>
        <p:txBody>
          <a:bodyPr/>
          <a:lstStyle/>
          <a:p>
            <a:pPr algn="r">
              <a:defRPr/>
            </a:pPr>
            <a:fld id="{A35077BC-F6E8-4C9E-8B1F-C67304BA9D9F}" type="slidenum">
              <a:rPr lang="en-US" sz="1000">
                <a:effectLst>
                  <a:outerShdw blurRad="38100" dist="38100" dir="2700000" algn="tl">
                    <a:srgbClr val="000000"/>
                  </a:outerShdw>
                </a:effectLst>
                <a:cs typeface="+mn-cs"/>
              </a:rPr>
              <a:pPr algn="r">
                <a:defRPr/>
              </a:pPr>
              <a:t>9</a:t>
            </a:fld>
            <a:endParaRPr lang="en-US" sz="1000">
              <a:effectLst>
                <a:outerShdw blurRad="38100" dist="38100" dir="2700000" algn="tl">
                  <a:srgbClr val="000000"/>
                </a:outerShdw>
              </a:effectLst>
              <a:cs typeface="+mn-cs"/>
            </a:endParaRPr>
          </a:p>
        </p:txBody>
      </p:sp>
      <p:sp>
        <p:nvSpPr>
          <p:cNvPr id="841730" name="Rectangle 2"/>
          <p:cNvSpPr>
            <a:spLocks noGrp="1" noChangeArrowheads="1"/>
          </p:cNvSpPr>
          <p:nvPr>
            <p:ph type="title" idx="4294967295"/>
          </p:nvPr>
        </p:nvSpPr>
        <p:spPr>
          <a:xfrm>
            <a:off x="990600" y="304800"/>
            <a:ext cx="7543800" cy="1431925"/>
          </a:xfrm>
        </p:spPr>
        <p:txBody>
          <a:bodyPr/>
          <a:lstStyle/>
          <a:p>
            <a:pPr eaLnBrk="1" hangingPunct="1">
              <a:defRPr/>
            </a:pPr>
            <a:r>
              <a:rPr lang="en-US" sz="3600" i="1" smtClean="0">
                <a:solidFill>
                  <a:schemeClr val="tx1"/>
                </a:solidFill>
              </a:rPr>
              <a:t>PROPERTY TAX HISTORY</a:t>
            </a:r>
            <a:r>
              <a:rPr lang="en-US" sz="4600" i="1" smtClean="0">
                <a:solidFill>
                  <a:schemeClr val="tx1"/>
                </a:solidFill>
              </a:rPr>
              <a:t/>
            </a:r>
            <a:br>
              <a:rPr lang="en-US" sz="4600" i="1" smtClean="0">
                <a:solidFill>
                  <a:schemeClr val="tx1"/>
                </a:solidFill>
              </a:rPr>
            </a:br>
            <a:r>
              <a:rPr lang="en-US" sz="3200" i="1" smtClean="0">
                <a:solidFill>
                  <a:schemeClr val="tx1"/>
                </a:solidFill>
              </a:rPr>
              <a:t>General Fund</a:t>
            </a:r>
          </a:p>
        </p:txBody>
      </p:sp>
      <p:graphicFrame>
        <p:nvGraphicFramePr>
          <p:cNvPr id="2050" name="Object 3"/>
          <p:cNvGraphicFramePr>
            <a:graphicFrameLocks noChangeAspect="1"/>
          </p:cNvGraphicFramePr>
          <p:nvPr/>
        </p:nvGraphicFramePr>
        <p:xfrm>
          <a:off x="914400" y="1828800"/>
          <a:ext cx="8001000" cy="4419600"/>
        </p:xfrm>
        <a:graphic>
          <a:graphicData uri="http://schemas.openxmlformats.org/presentationml/2006/ole">
            <p:oleObj spid="_x0000_s2050" r:id="rId5" imgW="0" imgH="0" progId="PowerPlugsChart.Document">
              <p:embed/>
            </p:oleObj>
          </a:graphicData>
        </a:graphic>
      </p:graphicFrame>
      <p:pic>
        <p:nvPicPr>
          <p:cNvPr id="2053" name="Picture 1"/>
          <p:cNvPicPr>
            <a:picLocks noChangeAspect="1" noChangeArrowheads="1"/>
          </p:cNvPicPr>
          <p:nvPr/>
        </p:nvPicPr>
        <p:blipFill>
          <a:blip r:embed="rId6" cstate="print"/>
          <a:srcRect/>
          <a:stretch>
            <a:fillRect/>
          </a:stretch>
        </p:blipFill>
        <p:spPr bwMode="auto">
          <a:xfrm>
            <a:off x="-93663" y="914400"/>
            <a:ext cx="1008063" cy="806450"/>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VI DIMENSIONS" val="640x480x8"/>
  <p:tag name="CAPTURED TRANSITIONS" val="Yes"/>
</p:tagLst>
</file>

<file path=ppt/tags/tag2.xml><?xml version="1.0" encoding="utf-8"?>
<p:tagLst xmlns:a="http://schemas.openxmlformats.org/drawingml/2006/main" xmlns:r="http://schemas.openxmlformats.org/officeDocument/2006/relationships" xmlns:p="http://schemas.openxmlformats.org/presentationml/2006/main">
  <p:tag name="POWER3D TRANSITION" val="Slabflip.p3d 1"/>
  <p:tag name="POWER3D OPTIONS" val="Medium "/>
  <p:tag name="POWER3D IMAGE0" val="PINBUMP.TGA"/>
  <p:tag name="POWER3D IMAGE1" val="PINBUMP.TGA"/>
</p:tagLst>
</file>

<file path=ppt/tags/tag3.xml><?xml version="1.0" encoding="utf-8"?>
<p:tagLst xmlns:a="http://schemas.openxmlformats.org/drawingml/2006/main" xmlns:r="http://schemas.openxmlformats.org/officeDocument/2006/relationships" xmlns:p="http://schemas.openxmlformats.org/presentationml/2006/main">
  <p:tag name="POWER3D TRANSITION" val="DropIn.p3d 4"/>
  <p:tag name="POWER3D OPTIONS" val="Medium "/>
</p:tagLst>
</file>

<file path=ppt/tags/tag4.xml><?xml version="1.0" encoding="utf-8"?>
<p:tagLst xmlns:a="http://schemas.openxmlformats.org/drawingml/2006/main" xmlns:r="http://schemas.openxmlformats.org/officeDocument/2006/relationships" xmlns:p="http://schemas.openxmlformats.org/presentationml/2006/main">
  <p:tag name="POWER3D TRANSITION" val="DropIn.p3d 4"/>
  <p:tag name="POWER3D OPTIONS" val="Medium "/>
</p:tagLst>
</file>

<file path=ppt/tags/tag5.xml><?xml version="1.0" encoding="utf-8"?>
<p:tagLst xmlns:a="http://schemas.openxmlformats.org/drawingml/2006/main" xmlns:r="http://schemas.openxmlformats.org/officeDocument/2006/relationships" xmlns:p="http://schemas.openxmlformats.org/presentationml/2006/main">
  <p:tag name="POWER3D TRANSITION" val="Slabrota.p3d 3"/>
  <p:tag name="POWER3D OPTIONS" val="Medium "/>
  <p:tag name="POWER3D IMAGE0" val="PINBUMP.TGA"/>
</p:tagLst>
</file>

<file path=ppt/tags/tag6.xml><?xml version="1.0" encoding="utf-8"?>
<p:tagLst xmlns:a="http://schemas.openxmlformats.org/drawingml/2006/main" xmlns:r="http://schemas.openxmlformats.org/officeDocument/2006/relationships" xmlns:p="http://schemas.openxmlformats.org/presentationml/2006/main">
  <p:tag name="POWER3D TRANSITION" val="Tumbling.p3d 3"/>
  <p:tag name="POWER3D OPTIONS" val="Medium "/>
  <p:tag name="POWER3D IMAGE0" val="PINBUMP.TGA"/>
</p:tagLst>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55600" cap="sq" cmpd="sng" algn="ctr">
          <a:solidFill>
            <a:srgbClr val="00009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355600" cap="sq" cmpd="sng" algn="ctr">
          <a:solidFill>
            <a:srgbClr val="00009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169934</TotalTime>
  <Words>1617</Words>
  <Application>Microsoft Office PowerPoint</Application>
  <PresentationFormat>On-screen Show (4:3)</PresentationFormat>
  <Paragraphs>337</Paragraphs>
  <Slides>37</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Tahoma</vt:lpstr>
      <vt:lpstr>Arial</vt:lpstr>
      <vt:lpstr>Wingdings</vt:lpstr>
      <vt:lpstr>Times New Roman</vt:lpstr>
      <vt:lpstr>Calibri</vt:lpstr>
      <vt:lpstr>Arial Unicode MS</vt:lpstr>
      <vt:lpstr>Shimmer</vt:lpstr>
      <vt:lpstr>Unknown</vt:lpstr>
      <vt:lpstr>Town of Apple Valley</vt:lpstr>
      <vt:lpstr>FY 15-16 Mid-Year Budget Status Report Agenda</vt:lpstr>
      <vt:lpstr>FY 2015-16 Mid-Year Budget Status Report</vt:lpstr>
      <vt:lpstr> FY 2014-15 Fiscal Year-End</vt:lpstr>
      <vt:lpstr>FY 2014-15 Fiscal Year-End</vt:lpstr>
      <vt:lpstr>FY 15-16 Adopted Budget</vt:lpstr>
      <vt:lpstr>FY 2015-16 General Fund Estimated Revenues</vt:lpstr>
      <vt:lpstr>FY2015-16 Mid-Year Budget Status Report: General Fund Estimated Revenues</vt:lpstr>
      <vt:lpstr>PROPERTY TAX HISTORY General Fund</vt:lpstr>
      <vt:lpstr>PROPERTY TAX – Sales Tax Backfill – General Fund</vt:lpstr>
      <vt:lpstr>SALES TAX COLLECTIONS By Business Categories – CY 2015</vt:lpstr>
      <vt:lpstr> SALES &amp; USE TAX HISTORY – General Fund </vt:lpstr>
      <vt:lpstr>Mid-Year Budget Status Report  FY 2015-16  State Budget – Local Impacts</vt:lpstr>
      <vt:lpstr>FY2015-16 Mid-Year Budget Status Report </vt:lpstr>
      <vt:lpstr>FY2015-16 Mid-Year Budget Status Report </vt:lpstr>
      <vt:lpstr>FY 2015-16 General Fund: Mid-Year Expenditure Adjustments</vt:lpstr>
      <vt:lpstr>FY 2015-16 General Fund: Amended Budget</vt:lpstr>
      <vt:lpstr>Factors Affecting Development of the Ensuing FY 2016-17 Budget</vt:lpstr>
      <vt:lpstr>Factors Affecting Development of the Ensuing FY 2016-17 Budget</vt:lpstr>
      <vt:lpstr>FY16-17 Budget Development Considerations:</vt:lpstr>
      <vt:lpstr>FY16-17 Budget Development Considerations:</vt:lpstr>
      <vt:lpstr>FY16-17 Budget Development Considerations:</vt:lpstr>
      <vt:lpstr>Increased Service Delivery – last 10 years</vt:lpstr>
      <vt:lpstr>Increase Service Delivery –  last 10 years</vt:lpstr>
      <vt:lpstr>Town of Apple Valley</vt:lpstr>
      <vt:lpstr> FY 2014-15 Fiscal Year-End</vt:lpstr>
      <vt:lpstr>Fund Balance - Definitions</vt:lpstr>
      <vt:lpstr>Fund Balance - Definitions</vt:lpstr>
      <vt:lpstr>Fund Balance - Definitions</vt:lpstr>
      <vt:lpstr>FY 12-13 Initial General Fund Budget Gap</vt:lpstr>
      <vt:lpstr>FY 12-13 Budget Balancing Strategies Recap</vt:lpstr>
      <vt:lpstr>FY 12-13 Budget Balancing Strategies - completed</vt:lpstr>
      <vt:lpstr>FY 12-13 Budget Balancing Strategies – not completed</vt:lpstr>
      <vt:lpstr>Effect of State Budget/ Local Impacts</vt:lpstr>
      <vt:lpstr>Sample of Increase Service Delivery – last 10 years</vt:lpstr>
      <vt:lpstr>Sample of Increase Service Delivery – last 10 years</vt:lpstr>
      <vt:lpstr>Town of Apple Valley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dc:creator>
  <cp:lastModifiedBy>crudsell</cp:lastModifiedBy>
  <cp:revision>1607</cp:revision>
  <cp:lastPrinted>1601-01-01T00:00:00Z</cp:lastPrinted>
  <dcterms:created xsi:type="dcterms:W3CDTF">1601-01-01T00:00:00Z</dcterms:created>
  <dcterms:modified xsi:type="dcterms:W3CDTF">2016-06-08T21:16:31Z</dcterms:modified>
</cp:coreProperties>
</file>