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17.xml" ContentType="application/vnd.openxmlformats-officedocument.presentationml.tags+xml"/>
  <Override PartName="/ppt/charts/chart6.xml" ContentType="application/vnd.openxmlformats-officedocument.drawingml.chart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rts/chart8.xml" ContentType="application/vnd.openxmlformats-officedocument.drawingml.char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63"/>
  </p:notesMasterIdLst>
  <p:handoutMasterIdLst>
    <p:handoutMasterId r:id="rId64"/>
  </p:handoutMasterIdLst>
  <p:sldIdLst>
    <p:sldId id="810" r:id="rId2"/>
    <p:sldId id="632" r:id="rId3"/>
    <p:sldId id="688" r:id="rId4"/>
    <p:sldId id="830" r:id="rId5"/>
    <p:sldId id="831" r:id="rId6"/>
    <p:sldId id="829" r:id="rId7"/>
    <p:sldId id="756" r:id="rId8"/>
    <p:sldId id="758" r:id="rId9"/>
    <p:sldId id="723" r:id="rId10"/>
    <p:sldId id="720" r:id="rId11"/>
    <p:sldId id="760" r:id="rId12"/>
    <p:sldId id="704" r:id="rId13"/>
    <p:sldId id="670" r:id="rId14"/>
    <p:sldId id="706" r:id="rId15"/>
    <p:sldId id="671" r:id="rId16"/>
    <p:sldId id="914" r:id="rId17"/>
    <p:sldId id="712" r:id="rId18"/>
    <p:sldId id="711" r:id="rId19"/>
    <p:sldId id="738" r:id="rId20"/>
    <p:sldId id="714" r:id="rId21"/>
    <p:sldId id="739" r:id="rId22"/>
    <p:sldId id="789" r:id="rId23"/>
    <p:sldId id="847" r:id="rId24"/>
    <p:sldId id="916" r:id="rId25"/>
    <p:sldId id="856" r:id="rId26"/>
    <p:sldId id="866" r:id="rId27"/>
    <p:sldId id="865" r:id="rId28"/>
    <p:sldId id="858" r:id="rId29"/>
    <p:sldId id="859" r:id="rId30"/>
    <p:sldId id="862" r:id="rId31"/>
    <p:sldId id="860" r:id="rId32"/>
    <p:sldId id="917" r:id="rId33"/>
    <p:sldId id="861" r:id="rId34"/>
    <p:sldId id="863" r:id="rId35"/>
    <p:sldId id="919" r:id="rId36"/>
    <p:sldId id="805" r:id="rId37"/>
    <p:sldId id="869" r:id="rId38"/>
    <p:sldId id="870" r:id="rId39"/>
    <p:sldId id="871" r:id="rId40"/>
    <p:sldId id="872" r:id="rId41"/>
    <p:sldId id="873" r:id="rId42"/>
    <p:sldId id="874" r:id="rId43"/>
    <p:sldId id="875" r:id="rId44"/>
    <p:sldId id="920" r:id="rId45"/>
    <p:sldId id="910" r:id="rId46"/>
    <p:sldId id="849" r:id="rId47"/>
    <p:sldId id="877" r:id="rId48"/>
    <p:sldId id="879" r:id="rId49"/>
    <p:sldId id="880" r:id="rId50"/>
    <p:sldId id="881" r:id="rId51"/>
    <p:sldId id="843" r:id="rId52"/>
    <p:sldId id="882" r:id="rId53"/>
    <p:sldId id="883" r:id="rId54"/>
    <p:sldId id="905" r:id="rId55"/>
    <p:sldId id="907" r:id="rId56"/>
    <p:sldId id="912" r:id="rId57"/>
    <p:sldId id="903" r:id="rId58"/>
    <p:sldId id="904" r:id="rId59"/>
    <p:sldId id="908" r:id="rId60"/>
    <p:sldId id="609" r:id="rId61"/>
    <p:sldId id="809" r:id="rId62"/>
  </p:sldIdLst>
  <p:sldSz cx="9144000" cy="6858000" type="screen4x3"/>
  <p:notesSz cx="7010400" cy="9296400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FFFF"/>
    <a:srgbClr val="660033"/>
    <a:srgbClr val="003399"/>
    <a:srgbClr val="336699"/>
    <a:srgbClr val="FF9900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4" autoAdjust="0"/>
    <p:restoredTop sz="94539" autoAdjust="0"/>
  </p:normalViewPr>
  <p:slideViewPr>
    <p:cSldViewPr>
      <p:cViewPr varScale="1">
        <p:scale>
          <a:sx n="101" d="100"/>
          <a:sy n="101" d="100"/>
        </p:scale>
        <p:origin x="1146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42"/>
    </p:cViewPr>
  </p:sorterViewPr>
  <p:notesViewPr>
    <p:cSldViewPr>
      <p:cViewPr varScale="1">
        <p:scale>
          <a:sx n="27" d="100"/>
          <a:sy n="27" d="100"/>
        </p:scale>
        <p:origin x="-1236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40.xml"/><Relationship Id="rId18" Type="http://schemas.openxmlformats.org/officeDocument/2006/relationships/slide" Target="slides/slide48.xml"/><Relationship Id="rId3" Type="http://schemas.openxmlformats.org/officeDocument/2006/relationships/slide" Target="slides/slide10.xml"/><Relationship Id="rId21" Type="http://schemas.openxmlformats.org/officeDocument/2006/relationships/slide" Target="slides/slide52.xml"/><Relationship Id="rId7" Type="http://schemas.openxmlformats.org/officeDocument/2006/relationships/slide" Target="slides/slide24.xml"/><Relationship Id="rId12" Type="http://schemas.openxmlformats.org/officeDocument/2006/relationships/slide" Target="slides/slide39.xml"/><Relationship Id="rId17" Type="http://schemas.openxmlformats.org/officeDocument/2006/relationships/slide" Target="slides/slide47.xml"/><Relationship Id="rId2" Type="http://schemas.openxmlformats.org/officeDocument/2006/relationships/slide" Target="slides/slide9.xml"/><Relationship Id="rId16" Type="http://schemas.openxmlformats.org/officeDocument/2006/relationships/slide" Target="slides/slide43.xml"/><Relationship Id="rId20" Type="http://schemas.openxmlformats.org/officeDocument/2006/relationships/slide" Target="slides/slide50.xml"/><Relationship Id="rId1" Type="http://schemas.openxmlformats.org/officeDocument/2006/relationships/slide" Target="slides/slide7.xml"/><Relationship Id="rId6" Type="http://schemas.openxmlformats.org/officeDocument/2006/relationships/slide" Target="slides/slide20.xml"/><Relationship Id="rId11" Type="http://schemas.openxmlformats.org/officeDocument/2006/relationships/slide" Target="slides/slide38.xml"/><Relationship Id="rId5" Type="http://schemas.openxmlformats.org/officeDocument/2006/relationships/slide" Target="slides/slide17.xml"/><Relationship Id="rId15" Type="http://schemas.openxmlformats.org/officeDocument/2006/relationships/slide" Target="slides/slide42.xml"/><Relationship Id="rId23" Type="http://schemas.openxmlformats.org/officeDocument/2006/relationships/slide" Target="slides/slide54.xml"/><Relationship Id="rId10" Type="http://schemas.openxmlformats.org/officeDocument/2006/relationships/slide" Target="slides/slide37.xml"/><Relationship Id="rId19" Type="http://schemas.openxmlformats.org/officeDocument/2006/relationships/slide" Target="slides/slide49.xml"/><Relationship Id="rId4" Type="http://schemas.openxmlformats.org/officeDocument/2006/relationships/slide" Target="slides/slide15.xml"/><Relationship Id="rId9" Type="http://schemas.openxmlformats.org/officeDocument/2006/relationships/slide" Target="slides/slide27.xml"/><Relationship Id="rId14" Type="http://schemas.openxmlformats.org/officeDocument/2006/relationships/slide" Target="slides/slide41.xml"/><Relationship Id="rId22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resentation\Chart%20in%20Microsoft%20Office%20PowerPoint%20-%202018-1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resentation\Chart%20in%20Microsoft%20Office%20PowerPoint%20-%202018-1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resentation\Chart%20in%20Microsoft%20Office%20PowerPoint%20-%202018-19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resentation\Chart%20in%20Microsoft%20Office%20PowerPoint%20-%202018-19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resentation\Chart%20in%20Microsoft%20Office%20PowerPoint%20-%202018-19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68135366057967"/>
          <c:y val="0.15388479972612118"/>
          <c:w val="0.83341779750935385"/>
          <c:h val="0.78401774506447564"/>
        </c:manualLayout>
      </c:layout>
      <c:pie3DChart>
        <c:varyColors val="1"/>
        <c:ser>
          <c:idx val="0"/>
          <c:order val="0"/>
          <c:tx>
            <c:strRef>
              <c:f>Appropriations!$B$1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A0-4114-BE2E-D4BE892472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A0-4114-BE2E-D4BE89247224}"/>
                </c:ext>
              </c:extLst>
            </c:dLbl>
            <c:dLbl>
              <c:idx val="2"/>
              <c:layout>
                <c:manualLayout>
                  <c:x val="0.15279953370190427"/>
                  <c:y val="4.5080451900034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A0-4114-BE2E-D4BE89247224}"/>
                </c:ext>
              </c:extLst>
            </c:dLbl>
            <c:dLbl>
              <c:idx val="3"/>
              <c:layout>
                <c:manualLayout>
                  <c:x val="-2.9377957417845022E-2"/>
                  <c:y val="0.2225339020122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A0-4114-BE2E-D4BE89247224}"/>
                </c:ext>
              </c:extLst>
            </c:dLbl>
            <c:dLbl>
              <c:idx val="4"/>
              <c:layout>
                <c:manualLayout>
                  <c:x val="-4.8205945837587298E-2"/>
                  <c:y val="5.2139107611548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A0-4114-BE2E-D4BE89247224}"/>
                </c:ext>
              </c:extLst>
            </c:dLbl>
            <c:dLbl>
              <c:idx val="5"/>
              <c:layout>
                <c:manualLayout>
                  <c:x val="-2.7157475653021221E-2"/>
                  <c:y val="-6.65379848352290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A0-4114-BE2E-D4BE89247224}"/>
                </c:ext>
              </c:extLst>
            </c:dLbl>
            <c:dLbl>
              <c:idx val="6"/>
              <c:layout>
                <c:manualLayout>
                  <c:x val="-7.3285128879316416E-2"/>
                  <c:y val="-0.141527048702246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A0-4114-BE2E-D4BE89247224}"/>
                </c:ext>
              </c:extLst>
            </c:dLbl>
            <c:dLbl>
              <c:idx val="7"/>
              <c:layout>
                <c:manualLayout>
                  <c:x val="2.482762478846452E-3"/>
                  <c:y val="-0.119062044327792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A0-4114-BE2E-D4BE89247224}"/>
                </c:ext>
              </c:extLst>
            </c:dLbl>
            <c:dLbl>
              <c:idx val="8"/>
              <c:layout>
                <c:manualLayout>
                  <c:x val="0.12429103555661213"/>
                  <c:y val="9.0115193934091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A0-4114-BE2E-D4BE89247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Appropriations!$A$2:$A$7</c:f>
              <c:strCache>
                <c:ptCount val="6"/>
                <c:pt idx="0">
                  <c:v>General Fund</c:v>
                </c:pt>
                <c:pt idx="1">
                  <c:v>Special Revenue</c:v>
                </c:pt>
                <c:pt idx="2">
                  <c:v>Debt Service</c:v>
                </c:pt>
                <c:pt idx="3">
                  <c:v>Capital Improvements</c:v>
                </c:pt>
                <c:pt idx="4">
                  <c:v>Enterprise</c:v>
                </c:pt>
                <c:pt idx="5">
                  <c:v>RDA</c:v>
                </c:pt>
              </c:strCache>
            </c:strRef>
          </c:cat>
          <c:val>
            <c:numRef>
              <c:f>Appropriations!$B$2:$B$7</c:f>
              <c:numCache>
                <c:formatCode>0%</c:formatCode>
                <c:ptCount val="6"/>
                <c:pt idx="0">
                  <c:v>0.35489125559155055</c:v>
                </c:pt>
                <c:pt idx="1">
                  <c:v>0.15837798169818737</c:v>
                </c:pt>
                <c:pt idx="2">
                  <c:v>1.5478725409064092E-2</c:v>
                </c:pt>
                <c:pt idx="3">
                  <c:v>3.776320282027093E-2</c:v>
                </c:pt>
                <c:pt idx="4">
                  <c:v>0.39156850574356117</c:v>
                </c:pt>
                <c:pt idx="5">
                  <c:v>4.1920328737365883E-2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A0-4114-BE2E-D4BE89247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603376176557"/>
          <c:y val="9.9537037037037146E-2"/>
          <c:w val="0.81923335628673799"/>
          <c:h val="0.77314814814814836"/>
        </c:manualLayout>
      </c:layout>
      <c:pie3DChart>
        <c:varyColors val="1"/>
        <c:ser>
          <c:idx val="0"/>
          <c:order val="0"/>
          <c:tx>
            <c:strRef>
              <c:f>'Salaries&amp;Ben'!$B$1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1"/>
            <c:bubble3D val="0"/>
            <c:explosion val="22"/>
            <c:extLst>
              <c:ext xmlns:c16="http://schemas.microsoft.com/office/drawing/2014/chart" uri="{C3380CC4-5D6E-409C-BE32-E72D297353CC}">
                <c16:uniqueId val="{00000001-D375-427D-97BD-E2128DC6F1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75-427D-97BD-E2128DC6F142}"/>
                </c:ext>
              </c:extLst>
            </c:dLbl>
            <c:dLbl>
              <c:idx val="1"/>
              <c:layout>
                <c:manualLayout>
                  <c:x val="0.1818869773127674"/>
                  <c:y val="0.17340128894059426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8EDA108B-7B8C-4957-84EF-D078CBDA99EC}" type="CATEGORYNAME">
                      <a:rPr lang="en-US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10.5%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5-427D-97BD-E2128DC6F142}"/>
                </c:ext>
              </c:extLst>
            </c:dLbl>
            <c:dLbl>
              <c:idx val="2"/>
              <c:layout>
                <c:manualLayout>
                  <c:x val="-2.8340614101319526E-2"/>
                  <c:y val="-7.0293735650225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75-427D-97BD-E2128DC6F142}"/>
                </c:ext>
              </c:extLst>
            </c:dLbl>
            <c:dLbl>
              <c:idx val="3"/>
              <c:layout>
                <c:manualLayout>
                  <c:x val="-1.3026282673569913E-3"/>
                  <c:y val="3.8826103816963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75-427D-97BD-E2128DC6F142}"/>
                </c:ext>
              </c:extLst>
            </c:dLbl>
            <c:dLbl>
              <c:idx val="4"/>
              <c:layout>
                <c:manualLayout>
                  <c:x val="-0.1349638658181426"/>
                  <c:y val="3.2595608738204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75-427D-97BD-E2128DC6F142}"/>
                </c:ext>
              </c:extLst>
            </c:dLbl>
            <c:dLbl>
              <c:idx val="5"/>
              <c:layout>
                <c:manualLayout>
                  <c:x val="-6.368712472584763E-2"/>
                  <c:y val="-3.9177269341803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75-427D-97BD-E2128DC6F142}"/>
                </c:ext>
              </c:extLst>
            </c:dLbl>
            <c:dLbl>
              <c:idx val="6"/>
              <c:layout>
                <c:manualLayout>
                  <c:x val="-7.3285128879316416E-2"/>
                  <c:y val="-0.141527048702246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75-427D-97BD-E2128DC6F142}"/>
                </c:ext>
              </c:extLst>
            </c:dLbl>
            <c:dLbl>
              <c:idx val="7"/>
              <c:layout>
                <c:manualLayout>
                  <c:x val="2.482762478846452E-3"/>
                  <c:y val="-0.119062044327792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75-427D-97BD-E2128DC6F142}"/>
                </c:ext>
              </c:extLst>
            </c:dLbl>
            <c:dLbl>
              <c:idx val="8"/>
              <c:layout>
                <c:manualLayout>
                  <c:x val="-2.7067097382058012E-2"/>
                  <c:y val="3.84897112502230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90867579908675"/>
                      <c:h val="0.107136877612197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375-427D-97BD-E2128DC6F142}"/>
                </c:ext>
              </c:extLst>
            </c:dLbl>
            <c:dLbl>
              <c:idx val="9"/>
              <c:layout>
                <c:manualLayout>
                  <c:x val="0.12778198398277138"/>
                  <c:y val="2.4429240608399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75-427D-97BD-E2128DC6F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'Salaries&amp;Ben'!$A$2:$A$11</c:f>
              <c:strCache>
                <c:ptCount val="10"/>
                <c:pt idx="0">
                  <c:v>Sal. &amp; Wages FT</c:v>
                </c:pt>
                <c:pt idx="1">
                  <c:v>Wages PT</c:v>
                </c:pt>
                <c:pt idx="2">
                  <c:v>Overtime</c:v>
                </c:pt>
                <c:pt idx="3">
                  <c:v>Cafeteria Benefits</c:v>
                </c:pt>
                <c:pt idx="4">
                  <c:v>RHS</c:v>
                </c:pt>
                <c:pt idx="5">
                  <c:v>Heath Benefits-Ret</c:v>
                </c:pt>
                <c:pt idx="6">
                  <c:v>Medicare</c:v>
                </c:pt>
                <c:pt idx="7">
                  <c:v>PERS</c:v>
                </c:pt>
                <c:pt idx="8">
                  <c:v>Auto Allowance</c:v>
                </c:pt>
                <c:pt idx="9">
                  <c:v>Uniform Expense</c:v>
                </c:pt>
              </c:strCache>
            </c:strRef>
          </c:cat>
          <c:val>
            <c:numRef>
              <c:f>'Salaries&amp;Ben'!$B$2:$B$11</c:f>
              <c:numCache>
                <c:formatCode>0.0%</c:formatCode>
                <c:ptCount val="10"/>
                <c:pt idx="0">
                  <c:v>0.61202738500853626</c:v>
                </c:pt>
                <c:pt idx="1">
                  <c:v>0.10569332964773023</c:v>
                </c:pt>
                <c:pt idx="2">
                  <c:v>3.4285164771901558E-3</c:v>
                </c:pt>
                <c:pt idx="3">
                  <c:v>9.8144060220799828E-2</c:v>
                </c:pt>
                <c:pt idx="4">
                  <c:v>5.3988981139170469E-3</c:v>
                </c:pt>
                <c:pt idx="5">
                  <c:v>1.8249312507088389E-2</c:v>
                </c:pt>
                <c:pt idx="6">
                  <c:v>1.0179466159651875E-2</c:v>
                </c:pt>
                <c:pt idx="7">
                  <c:v>0.13709300786180542</c:v>
                </c:pt>
                <c:pt idx="8">
                  <c:v>7.7771759684303081E-3</c:v>
                </c:pt>
                <c:pt idx="9">
                  <c:v>4.0088480348505111E-3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5-427D-97BD-E2128DC6F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28898896518909"/>
          <c:y val="9.9537037037037146E-2"/>
          <c:w val="0.81923335628673799"/>
          <c:h val="0.77314814814814936"/>
        </c:manualLayout>
      </c:layout>
      <c:pie3DChart>
        <c:varyColors val="1"/>
        <c:ser>
          <c:idx val="0"/>
          <c:order val="0"/>
          <c:tx>
            <c:strRef>
              <c:f>'GF Major ServProg'!$B$1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1-CD2B-492E-B681-F47CF0A57078}"/>
              </c:ext>
            </c:extLst>
          </c:dPt>
          <c:dLbls>
            <c:dLbl>
              <c:idx val="0"/>
              <c:layout>
                <c:manualLayout>
                  <c:x val="-6.3174909555352529E-2"/>
                  <c:y val="-8.1942809780356424E-2"/>
                </c:manualLayout>
              </c:layout>
              <c:tx>
                <c:rich>
                  <a:bodyPr/>
                  <a:lstStyle/>
                  <a:p>
                    <a:fld id="{BF710A69-EF7F-4653-8B96-8C040FBC9E9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76987511-62DB-4FA9-A49B-7CE50320CE65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2B-492E-B681-F47CF0A57078}"/>
                </c:ext>
              </c:extLst>
            </c:dLbl>
            <c:dLbl>
              <c:idx val="1"/>
              <c:layout>
                <c:manualLayout>
                  <c:x val="9.6905600049190577E-2"/>
                  <c:y val="1.0690878951135893E-2"/>
                </c:manualLayout>
              </c:layout>
              <c:tx>
                <c:rich>
                  <a:bodyPr/>
                  <a:lstStyle/>
                  <a:p>
                    <a:fld id="{B073184B-E6C5-4E47-8077-DB83AABF4331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46.8%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D2B-492E-B681-F47CF0A57078}"/>
                </c:ext>
              </c:extLst>
            </c:dLbl>
            <c:dLbl>
              <c:idx val="2"/>
              <c:layout>
                <c:manualLayout>
                  <c:x val="-1.4652099726042778E-2"/>
                  <c:y val="5.5203405794371399E-2"/>
                </c:manualLayout>
              </c:layout>
              <c:tx>
                <c:rich>
                  <a:bodyPr/>
                  <a:lstStyle/>
                  <a:p>
                    <a:fld id="{B8AB777D-CFD5-4CB9-BE9E-AA016F97B1D9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6F441A11-1A65-4AAA-B17A-82DB2D15CC58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6150062256928"/>
                      <c:h val="0.10491866028708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D2B-492E-B681-F47CF0A57078}"/>
                </c:ext>
              </c:extLst>
            </c:dLbl>
            <c:dLbl>
              <c:idx val="3"/>
              <c:layout>
                <c:manualLayout>
                  <c:x val="8.1571865482258948E-2"/>
                  <c:y val="5.2443205364879572E-4"/>
                </c:manualLayout>
              </c:layout>
              <c:tx>
                <c:rich>
                  <a:bodyPr/>
                  <a:lstStyle/>
                  <a:p>
                    <a:fld id="{5A731A67-1D70-4EED-9682-E149F551064F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A3A76EBD-E239-4832-8779-8AC706407008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62586827195749"/>
                      <c:h val="0.10491866028708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D2B-492E-B681-F47CF0A57078}"/>
                </c:ext>
              </c:extLst>
            </c:dLbl>
            <c:dLbl>
              <c:idx val="4"/>
              <c:layout>
                <c:manualLayout>
                  <c:x val="-4.6169043435486376E-2"/>
                  <c:y val="-1.4494216931017594E-3"/>
                </c:manualLayout>
              </c:layout>
              <c:tx>
                <c:rich>
                  <a:bodyPr/>
                  <a:lstStyle/>
                  <a:p>
                    <a:fld id="{E2CC354A-4A81-4E84-BAC5-334D9E11A614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F4D187F0-54BA-4D42-9D2C-9D9F7BF261D0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D2B-492E-B681-F47CF0A57078}"/>
                </c:ext>
              </c:extLst>
            </c:dLbl>
            <c:dLbl>
              <c:idx val="5"/>
              <c:layout>
                <c:manualLayout>
                  <c:x val="-0.11123545725103108"/>
                  <c:y val="-8.8596164713860615E-2"/>
                </c:manualLayout>
              </c:layout>
              <c:tx>
                <c:rich>
                  <a:bodyPr/>
                  <a:lstStyle/>
                  <a:p>
                    <a:fld id="{15B682C7-29BB-43FD-9DCE-413AEA9C812E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, </a:t>
                    </a:r>
                    <a:fld id="{9F70AE6B-185F-4AC0-BB97-F5B5ED555A7C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D2B-492E-B681-F47CF0A57078}"/>
                </c:ext>
              </c:extLst>
            </c:dLbl>
            <c:dLbl>
              <c:idx val="6"/>
              <c:layout>
                <c:manualLayout>
                  <c:x val="-8.9332141925380831E-2"/>
                  <c:y val="-4.0196511321252328E-2"/>
                </c:manualLayout>
              </c:layout>
              <c:tx>
                <c:rich>
                  <a:bodyPr/>
                  <a:lstStyle/>
                  <a:p>
                    <a:fld id="{E216B060-2EC9-40FC-BF7E-B4A175CD3EC9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904C9D13-EBE9-4251-94D3-51D09FB3FB49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D2B-492E-B681-F47CF0A57078}"/>
                </c:ext>
              </c:extLst>
            </c:dLbl>
            <c:dLbl>
              <c:idx val="8"/>
              <c:layout>
                <c:manualLayout>
                  <c:x val="0.12429103555661312"/>
                  <c:y val="9.01151939340917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2B-492E-B681-F47CF0A57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FF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 Major ServProg'!$A$2:$A$5</c:f>
              <c:strCache>
                <c:ptCount val="4"/>
                <c:pt idx="0">
                  <c:v>General Government</c:v>
                </c:pt>
                <c:pt idx="1">
                  <c:v>Public Safety</c:v>
                </c:pt>
                <c:pt idx="2">
                  <c:v>Public/Municipal Services</c:v>
                </c:pt>
                <c:pt idx="3">
                  <c:v>Community/Economic Dev't</c:v>
                </c:pt>
              </c:strCache>
            </c:strRef>
          </c:cat>
          <c:val>
            <c:numRef>
              <c:f>'GF Major ServProg'!$B$2:$B$5</c:f>
              <c:numCache>
                <c:formatCode>0.0%</c:formatCode>
                <c:ptCount val="4"/>
                <c:pt idx="0">
                  <c:v>0.27946488602380742</c:v>
                </c:pt>
                <c:pt idx="1">
                  <c:v>0.46742537981306181</c:v>
                </c:pt>
                <c:pt idx="2">
                  <c:v>0.20910599779724554</c:v>
                </c:pt>
                <c:pt idx="3">
                  <c:v>4.400373636588524E-2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2B-492E-B681-F47CF0A57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603376176557"/>
          <c:y val="9.9537037037037146E-2"/>
          <c:w val="0.81923335628673799"/>
          <c:h val="0.77314814814814836"/>
        </c:manualLayout>
      </c:layout>
      <c:pie3DChart>
        <c:varyColors val="1"/>
        <c:ser>
          <c:idx val="0"/>
          <c:order val="0"/>
          <c:tx>
            <c:strRef>
              <c:f>Revenues!$B$1</c:f>
              <c:strCache>
                <c:ptCount val="1"/>
                <c:pt idx="0">
                  <c:v>Column1</c:v>
                </c:pt>
              </c:strCache>
            </c:strRef>
          </c:tx>
          <c:explosion val="31"/>
          <c:dPt>
            <c:idx val="2"/>
            <c:bubble3D val="0"/>
            <c:explosion val="6"/>
            <c:extLst>
              <c:ext xmlns:c16="http://schemas.microsoft.com/office/drawing/2014/chart" uri="{C3380CC4-5D6E-409C-BE32-E72D297353CC}">
                <c16:uniqueId val="{00000002-A520-4839-A3AA-175075613A41}"/>
              </c:ext>
            </c:extLst>
          </c:dPt>
          <c:dPt>
            <c:idx val="3"/>
            <c:bubble3D val="0"/>
            <c:explosion val="15"/>
            <c:extLst>
              <c:ext xmlns:c16="http://schemas.microsoft.com/office/drawing/2014/chart" uri="{C3380CC4-5D6E-409C-BE32-E72D297353CC}">
                <c16:uniqueId val="{00000003-A520-4839-A3AA-175075613A41}"/>
              </c:ext>
            </c:extLst>
          </c:dPt>
          <c:dPt>
            <c:idx val="4"/>
            <c:bubble3D val="0"/>
            <c:explosion val="27"/>
            <c:extLst>
              <c:ext xmlns:c16="http://schemas.microsoft.com/office/drawing/2014/chart" uri="{C3380CC4-5D6E-409C-BE32-E72D297353CC}">
                <c16:uniqueId val="{00000004-A520-4839-A3AA-175075613A41}"/>
              </c:ext>
            </c:extLst>
          </c:dPt>
          <c:dPt>
            <c:idx val="8"/>
            <c:bubble3D val="0"/>
            <c:explosion val="22"/>
            <c:extLst>
              <c:ext xmlns:c16="http://schemas.microsoft.com/office/drawing/2014/chart" uri="{C3380CC4-5D6E-409C-BE32-E72D297353CC}">
                <c16:uniqueId val="{00000008-A520-4839-A3AA-175075613A41}"/>
              </c:ext>
            </c:extLst>
          </c:dPt>
          <c:dPt>
            <c:idx val="12"/>
            <c:bubble3D val="0"/>
            <c:explosion val="26"/>
            <c:extLst>
              <c:ext xmlns:c16="http://schemas.microsoft.com/office/drawing/2014/chart" uri="{C3380CC4-5D6E-409C-BE32-E72D297353CC}">
                <c16:uniqueId val="{0000000C-A520-4839-A3AA-175075613A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520-4839-A3AA-175075613A4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520-4839-A3AA-175075613A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520-4839-A3AA-175075613A41}"/>
                </c:ext>
              </c:extLst>
            </c:dLbl>
            <c:dLbl>
              <c:idx val="3"/>
              <c:layout>
                <c:manualLayout>
                  <c:x val="-2.9377957417845022E-2"/>
                  <c:y val="0.2225339020122480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AD436552-F853-4AE8-9658-EA963AAF7B24}" type="CATEGORYNAME">
                      <a:rPr lang="en-US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0.3%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20-4839-A3AA-175075613A41}"/>
                </c:ext>
              </c:extLst>
            </c:dLbl>
            <c:dLbl>
              <c:idx val="4"/>
              <c:layout>
                <c:manualLayout>
                  <c:x val="-4.8205945837587298E-2"/>
                  <c:y val="5.2139107611548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20-4839-A3AA-175075613A41}"/>
                </c:ext>
              </c:extLst>
            </c:dLbl>
            <c:dLbl>
              <c:idx val="5"/>
              <c:layout>
                <c:manualLayout>
                  <c:x val="-5.5893151098613918E-2"/>
                  <c:y val="-7.3482338145231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20-4839-A3AA-175075613A41}"/>
                </c:ext>
              </c:extLst>
            </c:dLbl>
            <c:dLbl>
              <c:idx val="6"/>
              <c:layout>
                <c:manualLayout>
                  <c:x val="-4.2889860755100123E-2"/>
                  <c:y val="-0.11374917979002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20-4839-A3AA-175075613A41}"/>
                </c:ext>
              </c:extLst>
            </c:dLbl>
            <c:dLbl>
              <c:idx val="7"/>
              <c:layout>
                <c:manualLayout>
                  <c:x val="-1.8590071287005062E-2"/>
                  <c:y val="-2.531195319335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20-4839-A3AA-175075613A41}"/>
                </c:ext>
              </c:extLst>
            </c:dLbl>
            <c:dLbl>
              <c:idx val="8"/>
              <c:layout>
                <c:manualLayout>
                  <c:x val="-6.5364145377280802E-2"/>
                  <c:y val="-3.8357119422572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20-4839-A3AA-175075613A4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520-4839-A3AA-175075613A41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520-4839-A3AA-175075613A41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520-4839-A3AA-175075613A4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520-4839-A3AA-175075613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Revenues!$A$2:$A$14</c:f>
              <c:strCache>
                <c:ptCount val="13"/>
                <c:pt idx="0">
                  <c:v>Property Tax</c:v>
                </c:pt>
                <c:pt idx="1">
                  <c:v>Sales Tax</c:v>
                </c:pt>
                <c:pt idx="2">
                  <c:v>Franchise Fees</c:v>
                </c:pt>
                <c:pt idx="3">
                  <c:v>PEG Fees</c:v>
                </c:pt>
                <c:pt idx="4">
                  <c:v>Other Taxes</c:v>
                </c:pt>
                <c:pt idx="5">
                  <c:v>Fines &amp; Fees</c:v>
                </c:pt>
                <c:pt idx="6">
                  <c:v>Public Services</c:v>
                </c:pt>
                <c:pt idx="7">
                  <c:v>Building &amp; Safety</c:v>
                </c:pt>
                <c:pt idx="8">
                  <c:v>Planning</c:v>
                </c:pt>
                <c:pt idx="9">
                  <c:v>Engineering</c:v>
                </c:pt>
                <c:pt idx="10">
                  <c:v>Parks &amp; Recreation</c:v>
                </c:pt>
                <c:pt idx="11">
                  <c:v>Admin Overhead</c:v>
                </c:pt>
                <c:pt idx="12">
                  <c:v>Other Revenues</c:v>
                </c:pt>
              </c:strCache>
            </c:strRef>
          </c:cat>
          <c:val>
            <c:numRef>
              <c:f>Revenues!$B$2:$B$14</c:f>
              <c:numCache>
                <c:formatCode>0.0%</c:formatCode>
                <c:ptCount val="13"/>
                <c:pt idx="0">
                  <c:v>0.36356011127135879</c:v>
                </c:pt>
                <c:pt idx="1">
                  <c:v>0.19933776533816797</c:v>
                </c:pt>
                <c:pt idx="2">
                  <c:v>0.13227120936219178</c:v>
                </c:pt>
                <c:pt idx="3">
                  <c:v>3.8697123671344569E-3</c:v>
                </c:pt>
                <c:pt idx="4">
                  <c:v>7.6831835717641808E-3</c:v>
                </c:pt>
                <c:pt idx="5">
                  <c:v>9.1105364940678724E-3</c:v>
                </c:pt>
                <c:pt idx="6">
                  <c:v>4.978226365549334E-2</c:v>
                </c:pt>
                <c:pt idx="7">
                  <c:v>4.3940583928811755E-2</c:v>
                </c:pt>
                <c:pt idx="8">
                  <c:v>9.4649358225649335E-3</c:v>
                </c:pt>
                <c:pt idx="9">
                  <c:v>3.1179731613878449E-3</c:v>
                </c:pt>
                <c:pt idx="10">
                  <c:v>4.3470223562481945E-2</c:v>
                </c:pt>
                <c:pt idx="11">
                  <c:v>0.10325788229483206</c:v>
                </c:pt>
                <c:pt idx="12">
                  <c:v>3.3133619169743063E-2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520-4839-A3AA-175075613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41463139842"/>
          <c:y val="0.13571795987813112"/>
          <c:w val="0.81923335628673799"/>
          <c:h val="0.77314814814814936"/>
        </c:manualLayout>
      </c:layout>
      <c:pie3DChart>
        <c:varyColors val="1"/>
        <c:ser>
          <c:idx val="0"/>
          <c:order val="0"/>
          <c:tx>
            <c:strRef>
              <c:f>'ST BusCat'!$B$1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1-1129-46C4-A507-8425ABDB3CDB}"/>
              </c:ext>
            </c:extLst>
          </c:dPt>
          <c:dPt>
            <c:idx val="3"/>
            <c:bubble3D val="0"/>
            <c:explosion val="12"/>
            <c:extLst>
              <c:ext xmlns:c16="http://schemas.microsoft.com/office/drawing/2014/chart" uri="{C3380CC4-5D6E-409C-BE32-E72D297353CC}">
                <c16:uniqueId val="{00000003-1129-46C4-A507-8425ABDB3CDB}"/>
              </c:ext>
            </c:extLst>
          </c:dPt>
          <c:dPt>
            <c:idx val="4"/>
            <c:bubble3D val="0"/>
            <c:explosion val="11"/>
            <c:extLst>
              <c:ext xmlns:c16="http://schemas.microsoft.com/office/drawing/2014/chart" uri="{C3380CC4-5D6E-409C-BE32-E72D297353CC}">
                <c16:uniqueId val="{00000005-1129-46C4-A507-8425ABDB3CDB}"/>
              </c:ext>
            </c:extLst>
          </c:dPt>
          <c:dPt>
            <c:idx val="7"/>
            <c:bubble3D val="0"/>
            <c:explosion val="13"/>
            <c:extLst>
              <c:ext xmlns:c16="http://schemas.microsoft.com/office/drawing/2014/chart" uri="{C3380CC4-5D6E-409C-BE32-E72D297353CC}">
                <c16:uniqueId val="{00000007-1129-46C4-A507-8425ABDB3CDB}"/>
              </c:ext>
            </c:extLst>
          </c:dPt>
          <c:dLbls>
            <c:dLbl>
              <c:idx val="0"/>
              <c:layout>
                <c:manualLayout>
                  <c:x val="3.6294580824455712E-2"/>
                  <c:y val="-5.2880781862066226E-2"/>
                </c:manualLayout>
              </c:layout>
              <c:tx>
                <c:rich>
                  <a:bodyPr/>
                  <a:lstStyle/>
                  <a:p>
                    <a:fld id="{7BCDE80C-21DD-4A82-99B5-99F01130C550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1F091973-D715-4D0C-8F02-A85B62367642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9-46C4-A507-8425ABDB3CDB}"/>
                </c:ext>
              </c:extLst>
            </c:dLbl>
            <c:dLbl>
              <c:idx val="1"/>
              <c:layout>
                <c:manualLayout>
                  <c:x val="-1.50119549841659E-3"/>
                  <c:y val="-0.10861077038737005"/>
                </c:manualLayout>
              </c:layout>
              <c:tx>
                <c:rich>
                  <a:bodyPr/>
                  <a:lstStyle/>
                  <a:p>
                    <a:fld id="{DD3E1574-B053-4201-9F40-A20CBCD58DF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70BDE71D-1F48-4DF0-9412-A04B0CDBA37C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129-46C4-A507-8425ABDB3CDB}"/>
                </c:ext>
              </c:extLst>
            </c:dLbl>
            <c:dLbl>
              <c:idx val="2"/>
              <c:layout>
                <c:manualLayout>
                  <c:x val="0"/>
                  <c:y val="0.13979820361650808"/>
                </c:manualLayout>
              </c:layout>
              <c:tx>
                <c:rich>
                  <a:bodyPr/>
                  <a:lstStyle/>
                  <a:p>
                    <a:fld id="{036DA2ED-927A-41AF-B410-10301BA0706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5AA89A1D-AD14-498F-A7EC-A7E476673A5A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129-46C4-A507-8425ABDB3CDB}"/>
                </c:ext>
              </c:extLst>
            </c:dLbl>
            <c:dLbl>
              <c:idx val="3"/>
              <c:layout>
                <c:manualLayout>
                  <c:x val="-2.9377957417845022E-2"/>
                  <c:y val="0.22253390201224801"/>
                </c:manualLayout>
              </c:layout>
              <c:tx>
                <c:rich>
                  <a:bodyPr/>
                  <a:lstStyle/>
                  <a:p>
                    <a:fld id="{D9BFFB06-749B-49E8-96B4-9CFDC3218847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3113A3D4-6011-4065-9FA3-5479D6FABFD0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29-46C4-A507-8425ABDB3CDB}"/>
                </c:ext>
              </c:extLst>
            </c:dLbl>
            <c:dLbl>
              <c:idx val="4"/>
              <c:layout>
                <c:manualLayout>
                  <c:x val="0.15548890251993516"/>
                  <c:y val="0.18078233688125717"/>
                </c:manualLayout>
              </c:layout>
              <c:tx>
                <c:rich>
                  <a:bodyPr/>
                  <a:lstStyle/>
                  <a:p>
                    <a:fld id="{F6FF7A18-23F1-4FD4-BA36-89E77C97037E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8085E62F-2C78-4CBF-BBCB-08ADFA15FD56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29-46C4-A507-8425ABDB3CDB}"/>
                </c:ext>
              </c:extLst>
            </c:dLbl>
            <c:dLbl>
              <c:idx val="5"/>
              <c:layout>
                <c:manualLayout>
                  <c:x val="-1.1204483769731809E-2"/>
                  <c:y val="-1.5118743322913856E-2"/>
                </c:manualLayout>
              </c:layout>
              <c:tx>
                <c:rich>
                  <a:bodyPr/>
                  <a:lstStyle/>
                  <a:p>
                    <a:fld id="{4470C3F7-3B23-4932-8C76-589E55E0D0D8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C465B075-123F-4C26-BC70-C19824B8DED6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129-46C4-A507-8425ABDB3CDB}"/>
                </c:ext>
              </c:extLst>
            </c:dLbl>
            <c:dLbl>
              <c:idx val="6"/>
              <c:layout>
                <c:manualLayout>
                  <c:x val="-2.3653106359312101E-2"/>
                  <c:y val="-0.12607256756222054"/>
                </c:manualLayout>
              </c:layout>
              <c:tx>
                <c:rich>
                  <a:bodyPr/>
                  <a:lstStyle/>
                  <a:p>
                    <a:fld id="{AECFABD8-FA76-452A-998E-3DC5EA0F5CF5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DD7AC4A1-0E40-4D59-8CB5-6574F6C94A43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129-46C4-A507-8425ABDB3CDB}"/>
                </c:ext>
              </c:extLst>
            </c:dLbl>
            <c:dLbl>
              <c:idx val="7"/>
              <c:layout>
                <c:manualLayout>
                  <c:x val="6.1086492615451196E-3"/>
                  <c:y val="-4.6332449649823935E-2"/>
                </c:manualLayout>
              </c:layout>
              <c:tx>
                <c:rich>
                  <a:bodyPr/>
                  <a:lstStyle/>
                  <a:p>
                    <a:fld id="{ABAFA76E-2739-4A91-8A49-26FDB78DA485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513B5F71-EF26-4BC4-9054-BD8EC093830D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29-46C4-A507-8425ABDB3CDB}"/>
                </c:ext>
              </c:extLst>
            </c:dLbl>
            <c:dLbl>
              <c:idx val="8"/>
              <c:layout>
                <c:manualLayout>
                  <c:x val="0.12429103555661213"/>
                  <c:y val="9.01151939340916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29-46C4-A507-8425ABDB3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 BusCat'!$A$2:$A$9</c:f>
              <c:strCache>
                <c:ptCount val="8"/>
                <c:pt idx="0">
                  <c:v>Building &amp; Construction</c:v>
                </c:pt>
                <c:pt idx="1">
                  <c:v>Fuel &amp; Service Stations</c:v>
                </c:pt>
                <c:pt idx="2">
                  <c:v>Food &amp; Drug Stores</c:v>
                </c:pt>
                <c:pt idx="3">
                  <c:v>County Pool</c:v>
                </c:pt>
                <c:pt idx="4">
                  <c:v>General Consumer Goods</c:v>
                </c:pt>
                <c:pt idx="5">
                  <c:v>Autos &amp; Transportation</c:v>
                </c:pt>
                <c:pt idx="6">
                  <c:v>Business &amp; Industry</c:v>
                </c:pt>
                <c:pt idx="7">
                  <c:v>Restaurants &amp; Hotels</c:v>
                </c:pt>
              </c:strCache>
            </c:strRef>
          </c:cat>
          <c:val>
            <c:numRef>
              <c:f>'ST BusCat'!$B$2:$B$9</c:f>
              <c:numCache>
                <c:formatCode>0%</c:formatCode>
                <c:ptCount val="8"/>
                <c:pt idx="0">
                  <c:v>0.111</c:v>
                </c:pt>
                <c:pt idx="1">
                  <c:v>0.13</c:v>
                </c:pt>
                <c:pt idx="2">
                  <c:v>0.08</c:v>
                </c:pt>
                <c:pt idx="3">
                  <c:v>0.115</c:v>
                </c:pt>
                <c:pt idx="4">
                  <c:v>0.3</c:v>
                </c:pt>
                <c:pt idx="5">
                  <c:v>4.3999999999999997E-2</c:v>
                </c:pt>
                <c:pt idx="6">
                  <c:v>6.4000000000000001E-2</c:v>
                </c:pt>
                <c:pt idx="7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129-46C4-A507-8425ABDB3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title>
      <c:layout>
        <c:manualLayout>
          <c:xMode val="edge"/>
          <c:yMode val="edge"/>
          <c:x val="0.41104865398136592"/>
          <c:y val="3.2679639183033155E-2"/>
        </c:manualLayout>
      </c:layout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SalesTax!$B$1</c:f>
              <c:strCache>
                <c:ptCount val="1"/>
                <c:pt idx="0">
                  <c:v>in millions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dLbls>
            <c:dLbl>
              <c:idx val="5"/>
              <c:layout>
                <c:manualLayout>
                  <c:x val="0"/>
                  <c:y val="1.388888888888891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 5</a:t>
                    </a:r>
                    <a:r>
                      <a:rPr lang="en-US"/>
                      <a:t>.70 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45-46ED-B947-107619C8940C}"/>
                </c:ext>
              </c:extLst>
            </c:dLbl>
            <c:numFmt formatCode="#,##0.0" sourceLinked="0"/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SalesTax!$A$2:$A$11</c:f>
              <c:strCache>
                <c:ptCount val="10"/>
                <c:pt idx="0">
                  <c:v>09-10 Actual</c:v>
                </c:pt>
                <c:pt idx="1">
                  <c:v>10-11 Actual</c:v>
                </c:pt>
                <c:pt idx="2">
                  <c:v>11-12 Actual</c:v>
                </c:pt>
                <c:pt idx="3">
                  <c:v>12-13 Actual</c:v>
                </c:pt>
                <c:pt idx="4">
                  <c:v>13-14 Actual</c:v>
                </c:pt>
                <c:pt idx="5">
                  <c:v>14-15 Actual</c:v>
                </c:pt>
                <c:pt idx="6">
                  <c:v>15-16 Actual</c:v>
                </c:pt>
                <c:pt idx="7">
                  <c:v>16-17 Actual</c:v>
                </c:pt>
                <c:pt idx="8">
                  <c:v>17-18 Estimate</c:v>
                </c:pt>
                <c:pt idx="9">
                  <c:v>18-19 Proposed</c:v>
                </c:pt>
              </c:strCache>
            </c:strRef>
          </c:cat>
          <c:val>
            <c:numRef>
              <c:f>SalesTax!$B$2:$B$11</c:f>
              <c:numCache>
                <c:formatCode>_("$"* #,##0.0_);_("$"* \(#,##0.0\);_("$"* "-"??_);_(@_)</c:formatCode>
                <c:ptCount val="10"/>
                <c:pt idx="0">
                  <c:v>4.8</c:v>
                </c:pt>
                <c:pt idx="1">
                  <c:v>5.2</c:v>
                </c:pt>
                <c:pt idx="2">
                  <c:v>5.4</c:v>
                </c:pt>
                <c:pt idx="3">
                  <c:v>5.0999999999999996</c:v>
                </c:pt>
                <c:pt idx="4">
                  <c:v>5.3</c:v>
                </c:pt>
                <c:pt idx="5">
                  <c:v>5.7</c:v>
                </c:pt>
                <c:pt idx="6">
                  <c:v>5.8</c:v>
                </c:pt>
                <c:pt idx="7">
                  <c:v>5.8</c:v>
                </c:pt>
                <c:pt idx="8">
                  <c:v>6.1</c:v>
                </c:pt>
                <c:pt idx="9">
                  <c:v>6.2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1945-46ED-B947-107619C89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418496"/>
        <c:axId val="103506304"/>
      </c:barChart>
      <c:catAx>
        <c:axId val="10341849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3506304"/>
        <c:crosses val="autoZero"/>
        <c:auto val="1"/>
        <c:lblAlgn val="ctr"/>
        <c:lblOffset val="100"/>
        <c:noMultiLvlLbl val="1"/>
      </c:catAx>
      <c:valAx>
        <c:axId val="103506304"/>
        <c:scaling>
          <c:orientation val="minMax"/>
        </c:scaling>
        <c:delete val="1"/>
        <c:axPos val="l"/>
        <c:majorGridlines/>
        <c:numFmt formatCode="_(&quot;$&quot;* #,##0.0_);_(&quot;$&quot;* \(#,##0.0\);_(&quot;$&quot;* &quot;-&quot;??_);_(@_)" sourceLinked="1"/>
        <c:majorTickMark val="cross"/>
        <c:minorTickMark val="cross"/>
        <c:tickLblPos val="nextTo"/>
        <c:crossAx val="103418496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title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PropTax!$B$1</c:f>
              <c:strCache>
                <c:ptCount val="1"/>
                <c:pt idx="0">
                  <c:v>in millions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numFmt formatCode="#,##0.0" sourceLinked="0"/>
            <c:spPr>
              <a:noFill/>
              <a:ln w="253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PropTax!$A$2:$A$11</c:f>
              <c:strCache>
                <c:ptCount val="10"/>
                <c:pt idx="0">
                  <c:v>09-10 Actual</c:v>
                </c:pt>
                <c:pt idx="1">
                  <c:v>10-11 Actual</c:v>
                </c:pt>
                <c:pt idx="2">
                  <c:v>11-12 Actual</c:v>
                </c:pt>
                <c:pt idx="3">
                  <c:v>12-13 Actual</c:v>
                </c:pt>
                <c:pt idx="4">
                  <c:v>13-14 Actual</c:v>
                </c:pt>
                <c:pt idx="5">
                  <c:v>14-15 Actual</c:v>
                </c:pt>
                <c:pt idx="6">
                  <c:v>15-16 Actual</c:v>
                </c:pt>
                <c:pt idx="7">
                  <c:v>16-17 Actual</c:v>
                </c:pt>
                <c:pt idx="8">
                  <c:v>17-18 Estimate</c:v>
                </c:pt>
                <c:pt idx="9">
                  <c:v>18-19 Proposed</c:v>
                </c:pt>
              </c:strCache>
            </c:strRef>
          </c:cat>
          <c:val>
            <c:numRef>
              <c:f>PropTax!$B$2:$B$11</c:f>
              <c:numCache>
                <c:formatCode>_("$"* #,##0.00_);_("$"* \(#,##0.00\);_("$"* "-"??_);_(@_)</c:formatCode>
                <c:ptCount val="10"/>
                <c:pt idx="0">
                  <c:v>2.5</c:v>
                </c:pt>
                <c:pt idx="1">
                  <c:v>2.2000000000000002</c:v>
                </c:pt>
                <c:pt idx="2">
                  <c:v>2.4</c:v>
                </c:pt>
                <c:pt idx="3">
                  <c:v>3.3</c:v>
                </c:pt>
                <c:pt idx="4">
                  <c:v>4</c:v>
                </c:pt>
                <c:pt idx="5">
                  <c:v>2.9</c:v>
                </c:pt>
                <c:pt idx="6">
                  <c:v>3.2</c:v>
                </c:pt>
                <c:pt idx="7">
                  <c:v>3.4</c:v>
                </c:pt>
                <c:pt idx="8">
                  <c:v>3.5</c:v>
                </c:pt>
                <c:pt idx="9">
                  <c:v>5.2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33E-4FB2-A6D2-C41DEB01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856576"/>
        <c:axId val="102858112"/>
      </c:barChart>
      <c:catAx>
        <c:axId val="10285657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2858112"/>
        <c:crosses val="autoZero"/>
        <c:auto val="1"/>
        <c:lblAlgn val="ctr"/>
        <c:lblOffset val="100"/>
        <c:noMultiLvlLbl val="1"/>
      </c:catAx>
      <c:valAx>
        <c:axId val="102858112"/>
        <c:scaling>
          <c:orientation val="minMax"/>
        </c:scaling>
        <c:delete val="1"/>
        <c:axPos val="l"/>
        <c:majorGridlines/>
        <c:numFmt formatCode="_(&quot;$&quot;* #,##0.00_);_(&quot;$&quot;* \(#,##0.00\);_(&quot;$&quot;* &quot;-&quot;??_);_(@_)" sourceLinked="1"/>
        <c:majorTickMark val="cross"/>
        <c:minorTickMark val="cross"/>
        <c:tickLblPos val="nextTo"/>
        <c:crossAx val="102856576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title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Sheriffs1!$B$1</c:f>
              <c:strCache>
                <c:ptCount val="1"/>
                <c:pt idx="0">
                  <c:v>in millions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dLbls>
            <c:numFmt formatCode="#,##0.0" sourceLinked="0"/>
            <c:spPr>
              <a:noFill/>
              <a:ln w="2536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Sheriffs1!$A$2:$A$10</c:f>
              <c:strCache>
                <c:ptCount val="9"/>
                <c:pt idx="0">
                  <c:v>10-11 Actual</c:v>
                </c:pt>
                <c:pt idx="1">
                  <c:v>11-12 Actual</c:v>
                </c:pt>
                <c:pt idx="2">
                  <c:v>12-13 Actual</c:v>
                </c:pt>
                <c:pt idx="3">
                  <c:v>13-14 Actual</c:v>
                </c:pt>
                <c:pt idx="4">
                  <c:v>14-15 Actual</c:v>
                </c:pt>
                <c:pt idx="5">
                  <c:v>15-16 Actual</c:v>
                </c:pt>
                <c:pt idx="6">
                  <c:v>16-17 Actual</c:v>
                </c:pt>
                <c:pt idx="7">
                  <c:v>17-18 Actual</c:v>
                </c:pt>
                <c:pt idx="8">
                  <c:v>18-19 Actual</c:v>
                </c:pt>
              </c:strCache>
            </c:strRef>
          </c:cat>
          <c:val>
            <c:numRef>
              <c:f>Sheriffs1!$B$2:$B$10</c:f>
              <c:numCache>
                <c:formatCode>_("$"* #,##0.0_);_("$"* \(#,##0.0\);_("$"* "-"??_);_(@_)</c:formatCode>
                <c:ptCount val="9"/>
                <c:pt idx="0">
                  <c:v>9.8000000000000007</c:v>
                </c:pt>
                <c:pt idx="1">
                  <c:v>10.4</c:v>
                </c:pt>
                <c:pt idx="2">
                  <c:v>10.9</c:v>
                </c:pt>
                <c:pt idx="3">
                  <c:v>11</c:v>
                </c:pt>
                <c:pt idx="4">
                  <c:v>11.4</c:v>
                </c:pt>
                <c:pt idx="5">
                  <c:v>12</c:v>
                </c:pt>
                <c:pt idx="6">
                  <c:v>12.7</c:v>
                </c:pt>
                <c:pt idx="7">
                  <c:v>13</c:v>
                </c:pt>
                <c:pt idx="8">
                  <c:v>13.8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D40-4CB1-8311-953CCCCF5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31296"/>
        <c:axId val="51432832"/>
      </c:barChart>
      <c:catAx>
        <c:axId val="5143129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51432832"/>
        <c:crosses val="autoZero"/>
        <c:auto val="1"/>
        <c:lblAlgn val="ctr"/>
        <c:lblOffset val="100"/>
        <c:noMultiLvlLbl val="1"/>
      </c:catAx>
      <c:valAx>
        <c:axId val="51432832"/>
        <c:scaling>
          <c:orientation val="minMax"/>
        </c:scaling>
        <c:delete val="1"/>
        <c:axPos val="l"/>
        <c:majorGridlines/>
        <c:numFmt formatCode="_(&quot;$&quot;* #,##0.0_);_(&quot;$&quot;* \(#,##0.0\);_(&quot;$&quot;* &quot;-&quot;??_);_(@_)" sourceLinked="1"/>
        <c:majorTickMark val="cross"/>
        <c:minorTickMark val="cross"/>
        <c:tickLblPos val="nextTo"/>
        <c:crossAx val="5143129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17C4C7F-1D0F-45EB-BB7B-D66052A8D9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125907E-9538-4AF5-985D-3E93250FCA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2F9743F-1D72-4883-826D-236BE28430EC}" type="datetime1">
              <a:rPr lang="en-US"/>
              <a:pPr>
                <a:defRPr/>
              </a:pPr>
              <a:t>6/28/2018</a:t>
            </a:fld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64A54C2-E175-412C-89EF-12D8C96228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CE01C9C-FD1C-4B33-B164-409DE4E0A6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542B7B-ECC8-4F29-A2F0-9859F0DFC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6EA8F61-A304-4ED1-B1CB-8AEC7BCE4E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3BB0EE8-A1D4-40A6-839D-6973CF25D4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A82FD50-B1CE-45AB-ADD6-B71F0AFC60C2}" type="datetime1">
              <a:rPr lang="en-US"/>
              <a:pPr>
                <a:defRPr/>
              </a:pPr>
              <a:t>6/28/2018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4E89D68-5E97-4CD5-8D83-0CFEE7034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BFA1B8F-7EEE-4388-AC5E-40465F5DC3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6A6F1AC5-BD6D-45E9-B6C1-FF033DD967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BC7EE702-2D62-45C2-9D53-803AB9A69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A11C8B-4C85-41DA-AD9B-ED9E7A030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19BBB43-9284-45ED-B40B-DBA5F564C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A3D9906-B7D8-444F-9884-69A0BC8E8B85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8979E3B-DBFF-41FA-BD7A-D5A4CF24B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AE7CB98-AB6F-4F8D-A084-916B3A84A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5542CDF-40E7-4E06-9D8D-E45CBCF7D1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5" tIns="46531" rIns="93065" bIns="46531" anchor="b"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F4DF822-E3A7-402B-9015-853A68F95FCD}" type="slidenum">
              <a:rPr lang="en-US" altLang="en-US" sz="1200">
                <a:latin typeface="Times New Roman" panose="02020603050405020304" pitchFamily="18" charset="0"/>
              </a:rPr>
              <a:pPr algn="r"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1F8B7A7-22F5-4A84-B9AE-E18B47AE1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B2F084A-6C86-441B-8804-5045F4D99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C7F1203-7C74-4C10-AF5B-706C72F4BD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5" tIns="46531" rIns="93065" bIns="46531" anchor="b"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FB5322-2705-4E11-AF33-E2D8D62C6989}" type="slidenum">
              <a:rPr lang="en-US" altLang="en-US" sz="1200">
                <a:latin typeface="Times New Roman" panose="02020603050405020304" pitchFamily="18" charset="0"/>
              </a:rPr>
              <a:pPr algn="r"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D07ADC5-487A-4D80-8045-0A619B50A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CD42031-13C3-40A3-96AF-A2D4A54B0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4E5EB32-7035-418E-B3F5-200A54B02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74B37F6-9461-4485-885A-42C5182C5A3A}" type="slidenum">
              <a:rPr lang="en-US" altLang="en-US" smtClean="0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AC36370-1B74-4652-A533-69CFC24AF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52045DA-DE4D-40DF-8F95-50846C019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09F6F00-F5D2-4062-87CE-6A838057B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12428DC-7CFF-4561-B0D7-EF466E5C8405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0FBFABD-A939-4256-A490-3191A87EC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6B03B0F-56F7-46AF-BFCF-63C218F6B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Refer to “Note 1” on page 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A30118C-76C9-49C7-9C27-ECA9309A7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090ED23-0CF7-443C-90AB-A87BFB5C552F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77A061E-A5E4-447C-9ADC-EC81778FE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615BE47-B97B-4A17-8EEC-EAD79C93E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FY 13-14 P&amp;R Transfer = $545,885,  AVGC FY13-14 Transfer = $333,892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A0147E-F358-4497-B31A-ACD45C5A7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D1AF503-604D-4D4E-9433-FC2889E19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406A1BA-63DE-48E5-8B4E-9B68CFEF7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65D1723-0EAD-43D2-889E-090C21959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4CA88D7-D183-41F2-8B6E-468236A3A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A6627C8-07A3-4029-9B93-0AF0FB444BD0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A86977B-98EB-4E32-9D38-B92FA6DAA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73A73EF-155B-4863-8372-05470B403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Slope line correspondingly follows recessionary line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DF28CEC-2BDC-4F36-A3C1-C84F2EAD7E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5" tIns="46531" rIns="93065" bIns="46531" anchor="b"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FC48A8E-C0D5-4BAE-9A14-3C1DADBFE9E4}" type="slidenum">
              <a:rPr lang="en-US" altLang="en-US" sz="1200">
                <a:latin typeface="Times New Roman" panose="02020603050405020304" pitchFamily="18" charset="0"/>
              </a:rPr>
              <a:pPr algn="r"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CF73B18-267A-4BFE-AD79-F4B3D76E3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4A6092D-9015-409B-AD50-563E040D5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Refer to “Note 1” on page 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8FF66A0-5EEC-485D-BD80-42F29E11BA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5" tIns="46531" rIns="93065" bIns="46531" anchor="b"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CAAAAC3-3686-4718-900E-97901C201CE6}" type="slidenum">
              <a:rPr lang="en-US" altLang="en-US" sz="1200">
                <a:latin typeface="Times New Roman" panose="02020603050405020304" pitchFamily="18" charset="0"/>
              </a:rPr>
              <a:pPr algn="r"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3C8A22E-DCFA-4EC3-A18A-8B1F0B28E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E38AA7B-3162-4303-9423-3B9E1701B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Refer to “Note 1” on page 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75BB865-8C52-47E1-B5EC-8DFABDBFEB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5" tIns="46531" rIns="93065" bIns="46531" anchor="b"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EA17098-E194-460F-8A83-98B8DAF7707D}" type="slidenum">
              <a:rPr lang="en-US" altLang="en-US" sz="1200">
                <a:latin typeface="Times New Roman" panose="02020603050405020304" pitchFamily="18" charset="0"/>
              </a:rPr>
              <a:pPr algn="r"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D8C4589-72C7-4FBD-B579-D41AFD2E5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F6C38A5-5A1E-4A36-9673-52427D6CC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1019479-CBFA-4BF2-93BF-BACB2DB3AF7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5024CBC-BE48-4A40-816F-551FD4B90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2220A26E-1A65-4F1C-9C91-BC71A3835B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77 w 5184"/>
                  <a:gd name="T3" fmla="*/ 3159 h 3159"/>
                  <a:gd name="T4" fmla="*/ 537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E56AFE1-1F15-447D-98A5-8A9F516B01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0 w 556"/>
                  <a:gd name="T5" fmla="*/ 3159 h 3159"/>
                  <a:gd name="T6" fmla="*/ 58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9269816-184C-4E73-8918-40FCED99950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8EA3192-0B94-42A3-A245-C4B95B9B2C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3 w 251"/>
                <a:gd name="T7" fmla="*/ 12 h 12"/>
                <a:gd name="T8" fmla="*/ 263 w 251"/>
                <a:gd name="T9" fmla="*/ 0 h 12"/>
                <a:gd name="T10" fmla="*/ 26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065A1FB-E277-4D96-974A-721B51EAFE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053 w 251"/>
                <a:gd name="T5" fmla="*/ 12 h 12"/>
                <a:gd name="T6" fmla="*/ 1405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B9D17BA-6296-4999-9A4B-72992586B5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246E35E-DEAE-41D9-8B95-5D7DD15053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D50511E-603A-420C-B622-7783D7AAC83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9F3F56E-58F8-4C88-B12C-DBE02DD80EC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6E2A70B-06C9-454A-8701-010DEB09BB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05B84BF3-1311-48D0-AE11-C60E7E45EF3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8C4BAF7-42BE-422C-8581-56D794A5E64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7198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8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749616A8-A9C3-4382-A696-B1283685183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EDCD4-C536-496A-8F96-F18944A10567}" type="datetime1">
              <a:rPr lang="en-US"/>
              <a:pPr>
                <a:defRPr/>
              </a:pPr>
              <a:t>6/28/2018</a:t>
            </a:fld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E705306D-7E29-4C05-A410-534A66F23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22F4CC1-908E-4F0C-BC21-80991E94D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414C-1938-4E9D-9030-3B2839639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873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63" name="Rectangle 15">
            <a:extLst>
              <a:ext uri="{FF2B5EF4-FFF2-40B4-BE49-F238E27FC236}">
                <a16:creationId xmlns:a16="http://schemas.microsoft.com/office/drawing/2014/main" id="{B6E42657-50AB-4008-9117-5FB84FD63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8864" name="Rectangle 16">
            <a:extLst>
              <a:ext uri="{FF2B5EF4-FFF2-40B4-BE49-F238E27FC236}">
                <a16:creationId xmlns:a16="http://schemas.microsoft.com/office/drawing/2014/main" id="{8A1ABCDA-D89F-4910-AF6D-F1132E17F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03128ED3-40BD-457E-9A12-58168D85982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ACE0F4C-7AF3-4953-8AA6-BEA8F1697EF3}" type="datetime1">
              <a:rPr lang="en-US"/>
              <a:pPr>
                <a:defRPr/>
              </a:pPr>
              <a:t>6/28/2018</a:t>
            </a:fld>
            <a:endParaRPr 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5EEEA949-1CAF-4BAD-B147-7136648462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7B61C4D3-056F-4F93-A273-9F9B927369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29FCF9-F654-4B28-81CE-B73378C7B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chart" Target="../charts/char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8CF458A2-D875-4065-A380-9D1032D5A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F9D2DF4-542E-45CD-9467-972661C8071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E395650-86B5-4A35-96F1-6B90867BAE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543800" cy="1447800"/>
          </a:xfrm>
        </p:spPr>
        <p:txBody>
          <a:bodyPr/>
          <a:lstStyle/>
          <a:p>
            <a:pPr algn="ctr" eaLnBrk="1" hangingPunct="1">
              <a:spcBef>
                <a:spcPct val="60000"/>
              </a:spcBef>
              <a:defRPr/>
            </a:pPr>
            <a:r>
              <a:rPr lang="en-US" altLang="en-US" sz="4000" b="1" dirty="0">
                <a:latin typeface="Arial" panose="020B0604020202020204" pitchFamily="34" charset="0"/>
              </a:rPr>
              <a:t>FISCAL YEAR 2018-2019 PROPOSED BUDGET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A72A529-EB12-4DE3-BF34-1CF4E4E033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467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0">
                <a:latin typeface="+mj-lt"/>
              </a:rPr>
              <a:t>Town of Apple Valley</a:t>
            </a:r>
          </a:p>
        </p:txBody>
      </p:sp>
      <p:sp>
        <p:nvSpPr>
          <p:cNvPr id="5125" name="Text Box 48">
            <a:extLst>
              <a:ext uri="{FF2B5EF4-FFF2-40B4-BE49-F238E27FC236}">
                <a16:creationId xmlns:a16="http://schemas.microsoft.com/office/drawing/2014/main" id="{8044650B-2067-4107-9E97-E24B0FB8D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4435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Budget Session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June 26, 2018</a:t>
            </a:r>
          </a:p>
        </p:txBody>
      </p:sp>
      <p:pic>
        <p:nvPicPr>
          <p:cNvPr id="5126" name="Picture 1">
            <a:extLst>
              <a:ext uri="{FF2B5EF4-FFF2-40B4-BE49-F238E27FC236}">
                <a16:creationId xmlns:a16="http://schemas.microsoft.com/office/drawing/2014/main" id="{15973D52-5240-4773-AC2C-86EDB6E0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62488"/>
            <a:ext cx="22860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F091BC-D65D-4093-9D26-AFF35E13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2AA7E4E-7F40-4BC4-8886-C66E476B91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id="{A1213044-5E58-4777-BA17-003CDD81A3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924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i="1" dirty="0">
                <a:solidFill>
                  <a:schemeClr val="tx1"/>
                </a:solidFill>
                <a:latin typeface="+mj-lt"/>
              </a:rPr>
              <a:t>TOTAL CAPITAL IMPROVEMENT BUDGET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i="1" dirty="0">
                <a:solidFill>
                  <a:schemeClr val="tx1"/>
                </a:solidFill>
                <a:latin typeface="+mj-lt"/>
              </a:rPr>
              <a:t>All Funds</a:t>
            </a:r>
          </a:p>
        </p:txBody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BFA43AC9-33EE-40AE-9F96-DCCF6D05B7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696200" cy="4495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Proposed FY 18-19		    $  12,104,682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Adopted FY 17-18	                     6,035,333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Amount of Increase                $      6,069,349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Percent Increase 	                     100.56 %</a:t>
            </a:r>
          </a:p>
        </p:txBody>
      </p:sp>
      <p:sp>
        <p:nvSpPr>
          <p:cNvPr id="15365" name="Line 4">
            <a:extLst>
              <a:ext uri="{FF2B5EF4-FFF2-40B4-BE49-F238E27FC236}">
                <a16:creationId xmlns:a16="http://schemas.microsoft.com/office/drawing/2014/main" id="{7F60C78C-E86F-45DF-9485-0C2A94993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67200"/>
            <a:ext cx="23622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6" name="Line 5">
            <a:extLst>
              <a:ext uri="{FF2B5EF4-FFF2-40B4-BE49-F238E27FC236}">
                <a16:creationId xmlns:a16="http://schemas.microsoft.com/office/drawing/2014/main" id="{1446E5AA-1C0F-42CB-BBD2-963305075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876800"/>
            <a:ext cx="23622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A9329EA9-CE19-43C0-A72B-176959227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657600"/>
            <a:ext cx="2438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5368" name="Picture 1">
            <a:extLst>
              <a:ext uri="{FF2B5EF4-FFF2-40B4-BE49-F238E27FC236}">
                <a16:creationId xmlns:a16="http://schemas.microsoft.com/office/drawing/2014/main" id="{19376748-0AE6-4BDC-8F20-B091D366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0822183-104C-4843-9539-9355D9B4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78598D2-34B2-4826-BE2D-73C70351C7F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867330" name="Rectangle 2">
            <a:extLst>
              <a:ext uri="{FF2B5EF4-FFF2-40B4-BE49-F238E27FC236}">
                <a16:creationId xmlns:a16="http://schemas.microsoft.com/office/drawing/2014/main" id="{0AAF33DB-EA22-4224-B186-090A221990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239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>
                <a:solidFill>
                  <a:schemeClr val="tx1"/>
                </a:solidFill>
                <a:latin typeface="+mj-lt"/>
              </a:rPr>
              <a:t>TOTAL APPROPRIATIONS</a:t>
            </a:r>
            <a:br>
              <a:rPr lang="en-US" sz="3600" i="1">
                <a:solidFill>
                  <a:schemeClr val="tx1"/>
                </a:solidFill>
                <a:latin typeface="+mj-lt"/>
              </a:rPr>
            </a:br>
            <a:r>
              <a:rPr lang="en-US" sz="3600" i="1">
                <a:solidFill>
                  <a:schemeClr val="tx1"/>
                </a:solidFill>
                <a:latin typeface="+mj-lt"/>
              </a:rPr>
              <a:t>By Fund Type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D3705009-4551-4193-83EC-1ECD72B75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912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Total  $88,471,803</a:t>
            </a: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DB6B5592-C378-4DEF-8D70-75BA29A9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A3D629C-DC54-4185-980D-F8A486D5D4DB}"/>
              </a:ext>
            </a:extLst>
          </p:cNvPr>
          <p:cNvGraphicFramePr>
            <a:graphicFrameLocks/>
          </p:cNvGraphicFramePr>
          <p:nvPr/>
        </p:nvGraphicFramePr>
        <p:xfrm>
          <a:off x="1524000" y="2057400"/>
          <a:ext cx="6629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80624A-71B5-44BE-9E61-B6F36451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675677D-BF25-4206-BFFB-7EBCA8F6674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95650" name="Rectangle 2">
            <a:extLst>
              <a:ext uri="{FF2B5EF4-FFF2-40B4-BE49-F238E27FC236}">
                <a16:creationId xmlns:a16="http://schemas.microsoft.com/office/drawing/2014/main" id="{39760CEE-0ADD-4944-954C-A56F18163B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8001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>
                <a:solidFill>
                  <a:schemeClr val="tx1"/>
                </a:solidFill>
                <a:latin typeface="+mj-lt"/>
              </a:rPr>
              <a:t>DISTRIBUTION OF SALARIES &amp; BENEFITS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r>
              <a:rPr lang="en-US" sz="2800" i="1" dirty="0">
                <a:solidFill>
                  <a:schemeClr val="tx1"/>
                </a:solidFill>
                <a:latin typeface="+mj-lt"/>
              </a:rPr>
              <a:t>- All Funds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0068529-1CBE-471F-B241-5034AC933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661025"/>
            <a:ext cx="290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Total $ 9,275,732</a:t>
            </a:r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1537DC61-F216-42D1-8713-E8CBC6D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">
            <a:extLst>
              <a:ext uri="{FF2B5EF4-FFF2-40B4-BE49-F238E27FC236}">
                <a16:creationId xmlns:a16="http://schemas.microsoft.com/office/drawing/2014/main" id="{DE5E358E-BFE0-4BE0-A59B-43ED6272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24840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County Sheriff - $13,776,796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EFF42B-A68E-48E8-8EC6-7521A2A4687F}"/>
              </a:ext>
            </a:extLst>
          </p:cNvPr>
          <p:cNvGraphicFramePr>
            <a:graphicFrameLocks/>
          </p:cNvGraphicFramePr>
          <p:nvPr/>
        </p:nvGraphicFramePr>
        <p:xfrm>
          <a:off x="1752600" y="2286000"/>
          <a:ext cx="5943600" cy="324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85965C1-DC06-4437-9AC3-9CCE294E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A4B1CA2-2FBA-45B0-9E13-C035D55FDB4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22554" name="Group 26">
            <a:extLst>
              <a:ext uri="{FF2B5EF4-FFF2-40B4-BE49-F238E27FC236}">
                <a16:creationId xmlns:a16="http://schemas.microsoft.com/office/drawing/2014/main" id="{4916860B-4592-444B-8F42-224BFA25AD34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209800"/>
          <a:ext cx="7467600" cy="4619625"/>
        </p:xfrm>
        <a:graphic>
          <a:graphicData uri="http://schemas.openxmlformats.org/drawingml/2006/table">
            <a:tbl>
              <a:tblPr/>
              <a:tblGrid>
                <a:gridCol w="474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68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Est. Revenues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Administrative Overhead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Total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Proposed Budget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Balance</a:t>
                      </a:r>
                    </a:p>
                  </a:txBody>
                  <a:tcPr marT="47045" marB="470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$ 28,271,491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3,255,400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$ 31,526,891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$ 31,526,891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    $       -0-</a:t>
                      </a:r>
                    </a:p>
                  </a:txBody>
                  <a:tcPr marT="47045" marB="470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7045" marB="470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7045" marB="470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6763" name="Rectangle 27">
            <a:extLst>
              <a:ext uri="{FF2B5EF4-FFF2-40B4-BE49-F238E27FC236}">
                <a16:creationId xmlns:a16="http://schemas.microsoft.com/office/drawing/2014/main" id="{E1E96B01-CA8D-4EFE-9BFC-D31D4F18BB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85800"/>
            <a:ext cx="75438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i="1">
                <a:solidFill>
                  <a:schemeClr val="tx1"/>
                </a:solidFill>
                <a:latin typeface="+mj-lt"/>
              </a:rPr>
              <a:t>GENERAL FUND SUMMARY</a:t>
            </a:r>
          </a:p>
        </p:txBody>
      </p:sp>
      <p:sp>
        <p:nvSpPr>
          <p:cNvPr id="18441" name="Line 28">
            <a:extLst>
              <a:ext uri="{FF2B5EF4-FFF2-40B4-BE49-F238E27FC236}">
                <a16:creationId xmlns:a16="http://schemas.microsoft.com/office/drawing/2014/main" id="{7E304E5F-BC90-4033-8F16-80FB5E1DF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3352800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2" name="Line 29">
            <a:extLst>
              <a:ext uri="{FF2B5EF4-FFF2-40B4-BE49-F238E27FC236}">
                <a16:creationId xmlns:a16="http://schemas.microsoft.com/office/drawing/2014/main" id="{624561CF-B761-46BD-A567-2C837C7C2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45720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3" name="Line 30">
            <a:extLst>
              <a:ext uri="{FF2B5EF4-FFF2-40B4-BE49-F238E27FC236}">
                <a16:creationId xmlns:a16="http://schemas.microsoft.com/office/drawing/2014/main" id="{BEBAD8C2-D39F-4C04-9FB8-D90CED5A8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39624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8444" name="Picture 1">
            <a:extLst>
              <a:ext uri="{FF2B5EF4-FFF2-40B4-BE49-F238E27FC236}">
                <a16:creationId xmlns:a16="http://schemas.microsoft.com/office/drawing/2014/main" id="{CCAC8D6D-FDE5-4434-8D70-C85CEE17D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Line 29">
            <a:extLst>
              <a:ext uri="{FF2B5EF4-FFF2-40B4-BE49-F238E27FC236}">
                <a16:creationId xmlns:a16="http://schemas.microsoft.com/office/drawing/2014/main" id="{4ABFCA12-8D9C-4092-87C4-3F9AB998A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51054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462CB5-5540-4D90-9BF1-B4A7E17A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5ABA25A-DE8A-4027-A452-E91B9EB26F9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1F15063F-AB99-45FC-921E-60BD2A07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867400"/>
            <a:ext cx="290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Total $31,526,891</a:t>
            </a:r>
          </a:p>
        </p:txBody>
      </p:sp>
      <p:sp>
        <p:nvSpPr>
          <p:cNvPr id="797699" name="Rectangle 3">
            <a:extLst>
              <a:ext uri="{FF2B5EF4-FFF2-40B4-BE49-F238E27FC236}">
                <a16:creationId xmlns:a16="http://schemas.microsoft.com/office/drawing/2014/main" id="{34753667-C46F-4A69-9579-95521A3656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>
                <a:solidFill>
                  <a:schemeClr val="tx1"/>
                </a:solidFill>
                <a:latin typeface="Tahoma" pitchFamily="34" charset="0"/>
              </a:rPr>
              <a:t>SUMMARY OF APPROPRIATIONS</a:t>
            </a:r>
            <a:r>
              <a:rPr lang="en-US" sz="2800">
                <a:solidFill>
                  <a:schemeClr val="tx1"/>
                </a:solidFill>
                <a:latin typeface="Tahoma" pitchFamily="34" charset="0"/>
              </a:rPr>
              <a:t> </a:t>
            </a:r>
            <a:br>
              <a:rPr lang="en-US" sz="2800">
                <a:solidFill>
                  <a:schemeClr val="tx1"/>
                </a:solidFill>
                <a:latin typeface="Tahoma" pitchFamily="34" charset="0"/>
              </a:rPr>
            </a:br>
            <a:r>
              <a:rPr lang="en-US" sz="2800" i="1">
                <a:solidFill>
                  <a:schemeClr val="tx1"/>
                </a:solidFill>
                <a:latin typeface="Tahoma" pitchFamily="34" charset="0"/>
              </a:rPr>
              <a:t>By Major Service Program – General Fund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7B031DB6-5545-44A8-A776-ADF2E5C2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3D6F63-757B-4ED2-860B-ACE145DEF9A5}"/>
              </a:ext>
            </a:extLst>
          </p:cNvPr>
          <p:cNvGraphicFramePr>
            <a:graphicFrameLocks/>
          </p:cNvGraphicFramePr>
          <p:nvPr/>
        </p:nvGraphicFramePr>
        <p:xfrm>
          <a:off x="1579562" y="2362200"/>
          <a:ext cx="5984876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6C26E3-1966-4ED6-848E-85D9D88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C2611A8-2D84-461D-90BF-2E77A0BF2AA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58786" name="Rectangle 2">
            <a:extLst>
              <a:ext uri="{FF2B5EF4-FFF2-40B4-BE49-F238E27FC236}">
                <a16:creationId xmlns:a16="http://schemas.microsoft.com/office/drawing/2014/main" id="{76111FD4-63D5-4208-9A1B-95FC9550FB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848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i="1">
                <a:solidFill>
                  <a:schemeClr val="tx1"/>
                </a:solidFill>
              </a:rPr>
              <a:t>GENERAL FUND APPROPRIATIONS</a:t>
            </a:r>
          </a:p>
        </p:txBody>
      </p:sp>
      <p:sp>
        <p:nvSpPr>
          <p:cNvPr id="758787" name="Rectangle 3">
            <a:extLst>
              <a:ext uri="{FF2B5EF4-FFF2-40B4-BE49-F238E27FC236}">
                <a16:creationId xmlns:a16="http://schemas.microsoft.com/office/drawing/2014/main" id="{5F496DC7-B4A3-4D1D-9891-479DF46620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7543800" cy="42672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  <a:r>
              <a:rPr lang="en-US" altLang="en-US" sz="2400" b="1" dirty="0">
                <a:latin typeface="Tahoma" panose="020B0604030504040204" pitchFamily="34" charset="0"/>
              </a:rPr>
              <a:t>FY 18-19 Proposed	         	      $ 31,526,891*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FY 17-18 Adopted		         28,735,371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Amount of Increase  		      $   2,791,520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Percent Increase			    9.70%</a:t>
            </a:r>
            <a:r>
              <a:rPr lang="en-US" altLang="en-US" sz="2000" b="1" dirty="0">
                <a:latin typeface="Tahoma" panose="020B0604030504040204" pitchFamily="34" charset="0"/>
              </a:rPr>
              <a:t>     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*</a:t>
            </a:r>
            <a:r>
              <a:rPr lang="en-US" altLang="en-US" sz="2000" b="1" dirty="0">
                <a:latin typeface="Tahoma" panose="020B0604030504040204" pitchFamily="34" charset="0"/>
              </a:rPr>
              <a:t>Includes $3,010,481 for Parks &amp; Recreation and $958,335 in Debt Service payment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21509" name="Line 4">
            <a:extLst>
              <a:ext uri="{FF2B5EF4-FFF2-40B4-BE49-F238E27FC236}">
                <a16:creationId xmlns:a16="http://schemas.microsoft.com/office/drawing/2014/main" id="{C5A93455-9CCF-41AC-9340-BC3BFE00A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505200"/>
            <a:ext cx="213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56A957D1-6581-4898-B615-9CA9E0639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21336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Line 6">
            <a:extLst>
              <a:ext uri="{FF2B5EF4-FFF2-40B4-BE49-F238E27FC236}">
                <a16:creationId xmlns:a16="http://schemas.microsoft.com/office/drawing/2014/main" id="{BDA862D8-728D-4F16-B552-02E23B947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876800"/>
            <a:ext cx="21336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1512" name="Picture 1">
            <a:extLst>
              <a:ext uri="{FF2B5EF4-FFF2-40B4-BE49-F238E27FC236}">
                <a16:creationId xmlns:a16="http://schemas.microsoft.com/office/drawing/2014/main" id="{3877A29D-74FE-4394-9CC7-E3E10A00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66EE9A-C017-4261-BA0C-DE248446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47AF912-BBF8-4666-964A-374A4AD8667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801794" name="Rectangle 2">
            <a:extLst>
              <a:ext uri="{FF2B5EF4-FFF2-40B4-BE49-F238E27FC236}">
                <a16:creationId xmlns:a16="http://schemas.microsoft.com/office/drawing/2014/main" id="{35E3B2EC-B595-4BFF-8443-351FA06D4A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20675"/>
            <a:ext cx="7696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GENERAL FUND RESOURCES</a:t>
            </a:r>
            <a:br>
              <a:rPr lang="en-US" i="1" dirty="0">
                <a:solidFill>
                  <a:schemeClr val="tx1"/>
                </a:solidFill>
                <a:latin typeface="+mj-lt"/>
              </a:rPr>
            </a:br>
            <a:endParaRPr lang="en-US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17EE22F9-39A0-4C4C-926C-9B693A0C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5943600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Total $31,526,891</a:t>
            </a: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72ECC802-92F8-4C2B-A6CD-C5256FE2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1676400" y="2057400"/>
          <a:ext cx="66293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8DF36E-D4FF-4BE9-B1EB-2CB14C99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0FC6C9A-523F-4BCF-B25B-77B9B318061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id="{EB2ACA66-CDE1-4C49-B559-666496908A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SALES &amp; USE TAX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2800" i="1" dirty="0">
                <a:solidFill>
                  <a:schemeClr val="tx1"/>
                </a:solidFill>
                <a:latin typeface="+mj-lt"/>
              </a:rPr>
              <a:t>General Fund </a:t>
            </a:r>
          </a:p>
        </p:txBody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id="{12BCB23A-59F2-404F-B208-3D4E5D5CEA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7848600" cy="46482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20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  <a:r>
              <a:rPr lang="en-US" altLang="en-US" sz="2200" b="1" dirty="0">
                <a:latin typeface="Tahoma" panose="020B0604030504040204" pitchFamily="34" charset="0"/>
              </a:rPr>
              <a:t>FY 18-19 Estimated Revenue	     $    6,284,500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Estimated Revenue             6,151,000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Increase 		     $       133,500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Increase 		               2.20%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7D21F96F-AC82-4FF8-B454-1546EDE9B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33791FBC-C1C5-48D6-A061-813566F7A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6482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5607" name="Picture 1">
            <a:extLst>
              <a:ext uri="{FF2B5EF4-FFF2-40B4-BE49-F238E27FC236}">
                <a16:creationId xmlns:a16="http://schemas.microsoft.com/office/drawing/2014/main" id="{94B49CA2-1A3B-4806-AA0B-6A0D2779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B5907B-D993-437F-8780-3584994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7DF84D9-97FF-4C68-AE97-C89B417AEC4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02818" name="Rectangle 2">
            <a:extLst>
              <a:ext uri="{FF2B5EF4-FFF2-40B4-BE49-F238E27FC236}">
                <a16:creationId xmlns:a16="http://schemas.microsoft.com/office/drawing/2014/main" id="{B5D502AA-6C4A-4141-8914-755F3CF9B4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206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i="1" dirty="0">
                <a:solidFill>
                  <a:schemeClr val="tx1"/>
                </a:solidFill>
                <a:latin typeface="Tahoma" panose="020B0604030504040204" pitchFamily="34" charset="0"/>
              </a:rPr>
              <a:t>SALES TAX COLLECTIONS</a:t>
            </a:r>
            <a:br>
              <a:rPr lang="en-US" altLang="en-US" sz="3800" i="1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2800" i="1" dirty="0">
                <a:solidFill>
                  <a:schemeClr val="tx1"/>
                </a:solidFill>
                <a:latin typeface="Tahoma" panose="020B0604030504040204" pitchFamily="34" charset="0"/>
              </a:rPr>
              <a:t>By Business Categories – CY 2017</a:t>
            </a: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661CB3A4-0905-4247-91FC-BE4DD43D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/>
        </p:nvGraphicFramePr>
        <p:xfrm>
          <a:off x="1447800" y="2286000"/>
          <a:ext cx="6324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E21E4D-222B-4363-854E-E4B842B9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6121962-AA4A-4DC3-8164-AFAC4505DFE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840706" name="Rectangle 2">
            <a:extLst>
              <a:ext uri="{FF2B5EF4-FFF2-40B4-BE49-F238E27FC236}">
                <a16:creationId xmlns:a16="http://schemas.microsoft.com/office/drawing/2014/main" id="{6764DC81-7927-436D-8AC0-C98384A5E0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696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</a:rPr>
              <a:t>SALES &amp; USE TAX HISTORY</a:t>
            </a:r>
            <a:br>
              <a:rPr lang="en-US" sz="4800" i="1" dirty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</a:rPr>
              <a:t>General Fund</a:t>
            </a:r>
          </a:p>
        </p:txBody>
      </p:sp>
      <p:pic>
        <p:nvPicPr>
          <p:cNvPr id="27652" name="Picture 1">
            <a:extLst>
              <a:ext uri="{FF2B5EF4-FFF2-40B4-BE49-F238E27FC236}">
                <a16:creationId xmlns:a16="http://schemas.microsoft.com/office/drawing/2014/main" id="{24278295-D120-4DBD-B4B3-558F39CA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79FB4ED8-BFA2-49DA-9496-0CBF3B7556A4}"/>
              </a:ext>
            </a:extLst>
          </p:cNvPr>
          <p:cNvGraphicFramePr>
            <a:graphicFrameLocks/>
          </p:cNvGraphicFramePr>
          <p:nvPr/>
        </p:nvGraphicFramePr>
        <p:xfrm>
          <a:off x="1447800" y="1600200"/>
          <a:ext cx="67818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654" name="Text Box 3">
            <a:extLst>
              <a:ext uri="{FF2B5EF4-FFF2-40B4-BE49-F238E27FC236}">
                <a16:creationId xmlns:a16="http://schemas.microsoft.com/office/drawing/2014/main" id="{9B87E650-00AA-4680-AE16-12E2770D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91200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Includes Sales Tax Backfill through 2015-16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E1D5C8-4751-4B6F-9FCD-2086256E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7C1BB03-D360-49F8-8A30-150EDAA9509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64578" name="Rectangle 2">
            <a:extLst>
              <a:ext uri="{FF2B5EF4-FFF2-40B4-BE49-F238E27FC236}">
                <a16:creationId xmlns:a16="http://schemas.microsoft.com/office/drawing/2014/main" id="{8E9ACEC5-25DD-4428-91DB-4BFD13080E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dirty="0">
                <a:latin typeface="+mj-lt"/>
              </a:rPr>
              <a:t>BUDGET SESSION</a:t>
            </a:r>
          </a:p>
        </p:txBody>
      </p:sp>
      <p:sp>
        <p:nvSpPr>
          <p:cNvPr id="664579" name="Rectangle 3">
            <a:extLst>
              <a:ext uri="{FF2B5EF4-FFF2-40B4-BE49-F238E27FC236}">
                <a16:creationId xmlns:a16="http://schemas.microsoft.com/office/drawing/2014/main" id="{839B9492-DC5A-4134-96E9-6E04AADC86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405688" cy="4111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effectLst/>
                <a:latin typeface="Arial" panose="020B0604020202020204" pitchFamily="34" charset="0"/>
              </a:rPr>
              <a:t>Agenda: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effectLst/>
                <a:latin typeface="Arial" panose="020B0604020202020204" pitchFamily="34" charset="0"/>
              </a:rPr>
              <a:t>Overview of Proposed FY18-19 Budget including Department/Program Highlights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</a:rPr>
              <a:t>Questions/comments from Town Council </a:t>
            </a:r>
          </a:p>
        </p:txBody>
      </p:sp>
      <p:pic>
        <p:nvPicPr>
          <p:cNvPr id="7173" name="Picture 1">
            <a:extLst>
              <a:ext uri="{FF2B5EF4-FFF2-40B4-BE49-F238E27FC236}">
                <a16:creationId xmlns:a16="http://schemas.microsoft.com/office/drawing/2014/main" id="{B16E5C9E-721B-4918-B4EF-C9DD5DBC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4615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21DEFC-40AA-4062-ACF6-37F955A9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065278D-DC14-479F-AA20-B989D125A9D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4662A1EC-885B-4302-AC3D-F96149D4E4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PROPERTY TAX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200" i="1" dirty="0">
                <a:solidFill>
                  <a:schemeClr val="tx1"/>
                </a:solidFill>
                <a:latin typeface="+mj-lt"/>
              </a:rPr>
              <a:t>General Fund</a:t>
            </a: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9A415855-4988-4247-AAB2-B277D3A959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Estimated Revenue	     $   5,209,420*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Estimated Revenue            3,480,300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Increase 		      $  1,729,120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Increase 		           49.70%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* Includes $1,640,000 Parks and Recreation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B9020C7-8B0F-4E57-AA6C-58D058773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6BA31819-21F8-4950-90DC-0A6FDF20F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2672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273CAC5D-BF86-488A-9953-69E5881E8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876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8680" name="Picture 1">
            <a:extLst>
              <a:ext uri="{FF2B5EF4-FFF2-40B4-BE49-F238E27FC236}">
                <a16:creationId xmlns:a16="http://schemas.microsoft.com/office/drawing/2014/main" id="{E8389A1D-0B97-4CCA-BA41-54DF2D5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7DA6E6-9C39-4CAE-9772-AF236F5F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090A7A-9B7C-434D-AA8E-FD3D7CD3527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41730" name="Rectangle 2">
            <a:extLst>
              <a:ext uri="{FF2B5EF4-FFF2-40B4-BE49-F238E27FC236}">
                <a16:creationId xmlns:a16="http://schemas.microsoft.com/office/drawing/2014/main" id="{D3B7F954-88F2-429E-A2F8-82327AC1AF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</a:rPr>
              <a:t>PROPERTY TAX HISTORY</a:t>
            </a:r>
            <a:br>
              <a:rPr lang="en-US" sz="4600" i="1" dirty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</a:rPr>
              <a:t>General Fund – (</a:t>
            </a:r>
            <a:r>
              <a:rPr lang="en-US" sz="2800" i="1" dirty="0">
                <a:solidFill>
                  <a:schemeClr val="tx1"/>
                </a:solidFill>
              </a:rPr>
              <a:t>Exc. Sales Tax Backfill and VLF Backfill)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8B104361-EC68-4B83-8D2A-E20534E89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25079F47-515E-4EBD-819B-15773D52B3C9}"/>
              </a:ext>
            </a:extLst>
          </p:cNvPr>
          <p:cNvGraphicFramePr>
            <a:graphicFrameLocks/>
          </p:cNvGraphicFramePr>
          <p:nvPr/>
        </p:nvGraphicFramePr>
        <p:xfrm>
          <a:off x="1371600" y="1962150"/>
          <a:ext cx="67818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C58E8F8-3D72-4F17-86A8-A75F31083C47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F45A58E-B16D-405D-BC9F-F1BDC962E3EB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22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2789" name="Group 21">
            <a:extLst>
              <a:ext uri="{FF2B5EF4-FFF2-40B4-BE49-F238E27FC236}">
                <a16:creationId xmlns:a16="http://schemas.microsoft.com/office/drawing/2014/main" id="{6BEEF3B9-9055-482E-8751-163AA809DBFF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000250"/>
          <a:ext cx="7467600" cy="3906838"/>
        </p:xfrm>
        <a:graphic>
          <a:graphicData uri="http://schemas.openxmlformats.org/drawingml/2006/table">
            <a:tbl>
              <a:tblPr/>
              <a:tblGrid>
                <a:gridCol w="474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7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Est. Revenues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Subsidy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Total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Proposed Budget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$ 2,706,516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303,965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$ 3,010,481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$ 3,010,481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6763" name="Rectangle 27">
            <a:extLst>
              <a:ext uri="{FF2B5EF4-FFF2-40B4-BE49-F238E27FC236}">
                <a16:creationId xmlns:a16="http://schemas.microsoft.com/office/drawing/2014/main" id="{51D7A674-0561-4651-9715-4BD0BB21CE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85800"/>
            <a:ext cx="75438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i="1" dirty="0">
                <a:solidFill>
                  <a:schemeClr val="tx1"/>
                </a:solidFill>
                <a:latin typeface="+mj-lt"/>
              </a:rPr>
              <a:t>PARKS AND RECREATION FUND SUMMARY</a:t>
            </a:r>
          </a:p>
        </p:txBody>
      </p:sp>
      <p:sp>
        <p:nvSpPr>
          <p:cNvPr id="32777" name="Line 28">
            <a:extLst>
              <a:ext uri="{FF2B5EF4-FFF2-40B4-BE49-F238E27FC236}">
                <a16:creationId xmlns:a16="http://schemas.microsoft.com/office/drawing/2014/main" id="{09F2D11E-517B-49A1-9BBA-6E010BBBF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733800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Line 29">
            <a:extLst>
              <a:ext uri="{FF2B5EF4-FFF2-40B4-BE49-F238E27FC236}">
                <a16:creationId xmlns:a16="http://schemas.microsoft.com/office/drawing/2014/main" id="{5CA2E771-1001-4C7D-A3FE-C46BAC1D0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8768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9" name="Line 30">
            <a:extLst>
              <a:ext uri="{FF2B5EF4-FFF2-40B4-BE49-F238E27FC236}">
                <a16:creationId xmlns:a16="http://schemas.microsoft.com/office/drawing/2014/main" id="{3BC37DC9-CAA6-4D87-B388-B299FCE3E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2672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2780" name="Picture 1">
            <a:extLst>
              <a:ext uri="{FF2B5EF4-FFF2-40B4-BE49-F238E27FC236}">
                <a16:creationId xmlns:a16="http://schemas.microsoft.com/office/drawing/2014/main" id="{17EA780E-2C21-4001-BB97-0C30FC03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41F398-5319-498E-B4AB-2F0E2958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E53BA-52F9-4916-B6B6-88CDC96C7A6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2EE7A2-43DA-4F02-8E27-0843B7591F30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88E8F07-9E14-4F42-85A0-7480D51C1FB8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23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2788" name="Group 20">
            <a:extLst>
              <a:ext uri="{FF2B5EF4-FFF2-40B4-BE49-F238E27FC236}">
                <a16:creationId xmlns:a16="http://schemas.microsoft.com/office/drawing/2014/main" id="{575F6451-5F60-4124-A3F0-B6136566156D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000250"/>
          <a:ext cx="7467600" cy="3983038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Est. Revenues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Transfers 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Total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FY 18-19 Proposed Budget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Appropriation to Net Assets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   615,500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450,000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$ 1,065,500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$ 1,064,666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834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Total Appropriations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1,065,500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6763" name="Rectangle 27">
            <a:extLst>
              <a:ext uri="{FF2B5EF4-FFF2-40B4-BE49-F238E27FC236}">
                <a16:creationId xmlns:a16="http://schemas.microsoft.com/office/drawing/2014/main" id="{772E11F2-BD1A-4DF2-9A28-C2DA5592CB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85800"/>
            <a:ext cx="75438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i="1">
                <a:solidFill>
                  <a:schemeClr val="tx1"/>
                </a:solidFill>
              </a:rPr>
              <a:t>AV GOLF COURSE FUND SUMMARY</a:t>
            </a:r>
          </a:p>
        </p:txBody>
      </p:sp>
      <p:sp>
        <p:nvSpPr>
          <p:cNvPr id="34825" name="Line 28">
            <a:extLst>
              <a:ext uri="{FF2B5EF4-FFF2-40B4-BE49-F238E27FC236}">
                <a16:creationId xmlns:a16="http://schemas.microsoft.com/office/drawing/2014/main" id="{DC8DDC3F-5EAB-41F9-B265-A44D5FFBA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733800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6" name="Line 29">
            <a:extLst>
              <a:ext uri="{FF2B5EF4-FFF2-40B4-BE49-F238E27FC236}">
                <a16:creationId xmlns:a16="http://schemas.microsoft.com/office/drawing/2014/main" id="{A1094B60-DC4E-41A8-A19F-C29F20236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8674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7" name="Line 30">
            <a:extLst>
              <a:ext uri="{FF2B5EF4-FFF2-40B4-BE49-F238E27FC236}">
                <a16:creationId xmlns:a16="http://schemas.microsoft.com/office/drawing/2014/main" id="{9FB5D81C-6FB0-4EA6-B42D-6711F27A7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2672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4828" name="Picture 1">
            <a:extLst>
              <a:ext uri="{FF2B5EF4-FFF2-40B4-BE49-F238E27FC236}">
                <a16:creationId xmlns:a16="http://schemas.microsoft.com/office/drawing/2014/main" id="{1628F0ED-7DAE-49D8-BF77-C394E78C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Line 28">
            <a:extLst>
              <a:ext uri="{FF2B5EF4-FFF2-40B4-BE49-F238E27FC236}">
                <a16:creationId xmlns:a16="http://schemas.microsoft.com/office/drawing/2014/main" id="{BB19D6BD-449E-4BFF-B550-BF6F31E35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257800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D2B58-0B0E-453E-8943-072B9AE6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09F42-D888-42E2-9CA1-EB0904492AA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E41DEB-A759-4D6A-B07F-B527252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07C75F2-CEFE-4168-83AD-E38B8E8CABC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id="{9B4BD39F-E3F2-4F0C-8FAA-26568AE371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924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i="1">
                <a:solidFill>
                  <a:schemeClr val="tx1"/>
                </a:solidFill>
                <a:latin typeface="Arial" panose="020B0604020202020204" pitchFamily="34" charset="0"/>
              </a:rPr>
              <a:t>BUDGET SUMMARY</a:t>
            </a:r>
            <a:br>
              <a:rPr lang="en-US" altLang="en-US" sz="4000" i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3600" i="1">
                <a:solidFill>
                  <a:schemeClr val="tx1"/>
                </a:solidFill>
                <a:latin typeface="Arial" panose="020B0604020202020204" pitchFamily="34" charset="0"/>
              </a:rPr>
              <a:t>All Funds </a:t>
            </a:r>
            <a:endParaRPr lang="en-US" altLang="en-US" sz="2400" b="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566F42BA-5966-4199-9F2D-03272D80EE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7620000" cy="4572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6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FY 18-19 Estimated Revenues   	           $   87,345,382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Appropriations from Fund Balance		      1,126,421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FY 18-19 Total Resources                             $   88,471,803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FY 18-19 Appropriations                               $   88,471,803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FY 18-19 Total Appropriations                     $   88,471,803</a:t>
            </a:r>
          </a:p>
        </p:txBody>
      </p:sp>
      <p:sp>
        <p:nvSpPr>
          <p:cNvPr id="36869" name="Line 4">
            <a:extLst>
              <a:ext uri="{FF2B5EF4-FFF2-40B4-BE49-F238E27FC236}">
                <a16:creationId xmlns:a16="http://schemas.microsoft.com/office/drawing/2014/main" id="{848D9C26-BB0A-4FA7-A993-A079A2AD9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8862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0" name="Line 5">
            <a:extLst>
              <a:ext uri="{FF2B5EF4-FFF2-40B4-BE49-F238E27FC236}">
                <a16:creationId xmlns:a16="http://schemas.microsoft.com/office/drawing/2014/main" id="{CBA06462-7E6D-4526-8555-9E9A65026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2578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1" name="Line 6">
            <a:extLst>
              <a:ext uri="{FF2B5EF4-FFF2-40B4-BE49-F238E27FC236}">
                <a16:creationId xmlns:a16="http://schemas.microsoft.com/office/drawing/2014/main" id="{8A7F19F1-330A-4745-9BDE-3BE92B40D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424238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6872" name="Picture 1">
            <a:extLst>
              <a:ext uri="{FF2B5EF4-FFF2-40B4-BE49-F238E27FC236}">
                <a16:creationId xmlns:a16="http://schemas.microsoft.com/office/drawing/2014/main" id="{C04C9B6F-0385-48B4-AE1F-451D4816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Line 6">
            <a:extLst>
              <a:ext uri="{FF2B5EF4-FFF2-40B4-BE49-F238E27FC236}">
                <a16:creationId xmlns:a16="http://schemas.microsoft.com/office/drawing/2014/main" id="{ABCE7045-1BB0-4B81-8661-8AA5300E6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724400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70CBDA-67B9-4882-9C12-FB1C68EC9E33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03D9D2F-9394-4A8D-8CA4-6B1D50B85917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25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id="{088648C0-B6AD-4B65-B1FB-71C8F9655D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924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>
                <a:solidFill>
                  <a:schemeClr val="tx1"/>
                </a:solidFill>
                <a:latin typeface="+mj-lt"/>
              </a:rPr>
              <a:t>BUDGET SUMMARY</a:t>
            </a:r>
            <a:br>
              <a:rPr lang="en-US" sz="40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All Funds </a:t>
            </a:r>
            <a:r>
              <a:rPr lang="en-US" sz="2400" b="0" i="1" dirty="0">
                <a:solidFill>
                  <a:schemeClr val="tx1"/>
                </a:solidFill>
                <a:latin typeface="+mj-lt"/>
              </a:rPr>
              <a:t>(including transfers)</a:t>
            </a:r>
          </a:p>
        </p:txBody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31F81D96-FAD6-4868-918D-5F57DFE35F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543800" cy="4572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8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FY 18-19 Appropriations             $  88,471,803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FY 17-18 Appropriations             $  81,796,252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Total Increase		              $    6,675,551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					             8.16%</a:t>
            </a:r>
          </a:p>
        </p:txBody>
      </p:sp>
      <p:sp>
        <p:nvSpPr>
          <p:cNvPr id="37893" name="Line 4">
            <a:extLst>
              <a:ext uri="{FF2B5EF4-FFF2-40B4-BE49-F238E27FC236}">
                <a16:creationId xmlns:a16="http://schemas.microsoft.com/office/drawing/2014/main" id="{90FC1889-FF05-45B0-B41A-507E4877C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4196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AF0E0981-DAC7-4D83-9570-9390F23EA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657600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7895" name="Picture 1">
            <a:extLst>
              <a:ext uri="{FF2B5EF4-FFF2-40B4-BE49-F238E27FC236}">
                <a16:creationId xmlns:a16="http://schemas.microsoft.com/office/drawing/2014/main" id="{3736F5EC-20A5-4517-ACA3-8882E9AC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26A02-F242-4286-BCAC-52DD81CC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66121-86B4-41D9-BA1E-EC2CC84C60F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712F29C7-ED0D-4B48-A285-417CA665A4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7E72DA7-DB55-4035-A6FE-D6D26C5E0F8D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26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56E7373-A5E4-476B-B778-157D383E833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608138" y="2193925"/>
            <a:ext cx="6662737" cy="1346200"/>
          </a:xfrm>
        </p:spPr>
        <p:txBody>
          <a:bodyPr/>
          <a:lstStyle/>
          <a:p>
            <a:pPr marL="0" indent="0" algn="ctr" eaLnBrk="1" hangingPunct="1"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i="1">
                <a:latin typeface="Tahoma" pitchFamily="34" charset="0"/>
              </a:rPr>
              <a:t>CAPITAL IMPROVEMENT PROGRAM</a:t>
            </a:r>
            <a:br>
              <a:rPr lang="en-US" i="1">
                <a:latin typeface="Tahoma" pitchFamily="34" charset="0"/>
              </a:rPr>
            </a:br>
            <a:r>
              <a:rPr lang="en-US" i="1">
                <a:latin typeface="Tahoma" pitchFamily="34" charset="0"/>
              </a:rPr>
              <a:t>HIGHLIGHTS</a:t>
            </a:r>
          </a:p>
        </p:txBody>
      </p:sp>
      <p:sp>
        <p:nvSpPr>
          <p:cNvPr id="393220" name="Rectangle 4">
            <a:extLst>
              <a:ext uri="{FF2B5EF4-FFF2-40B4-BE49-F238E27FC236}">
                <a16:creationId xmlns:a16="http://schemas.microsoft.com/office/drawing/2014/main" id="{7482ED73-40B2-40E2-BDEA-8799656944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381000"/>
            <a:ext cx="7467600" cy="12954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en-US" sz="3600" i="1" dirty="0">
                <a:latin typeface="Tahoma" panose="020B0604030504040204" pitchFamily="34" charset="0"/>
              </a:rPr>
              <a:t>Fiscal Year 2018-2019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3600" i="1" dirty="0">
                <a:latin typeface="Tahoma" panose="020B0604030504040204" pitchFamily="34" charset="0"/>
              </a:rPr>
              <a:t>Proposed Budget</a:t>
            </a:r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150BD2E0-16DE-4B0B-BFF6-237A3A75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DF565C-E6C5-42EA-83BC-EFC0F872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C6B8C-3105-4666-912D-6710D2EA920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3526BA-D2E0-4610-A0A6-AF8D9F0E7D16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FEDA8B2-1D6E-4679-83E9-90469DE8895A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27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id="{45879A7F-B2F4-47F2-A40B-5B09BEAB4C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924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i="1">
                <a:solidFill>
                  <a:schemeClr val="tx1"/>
                </a:solidFill>
                <a:latin typeface="+mj-lt"/>
              </a:rPr>
              <a:t>TOTAL CAPITAL IMPROVEMENT BUDGET</a:t>
            </a:r>
            <a:r>
              <a:rPr lang="en-US" sz="3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600" i="1">
                <a:solidFill>
                  <a:schemeClr val="tx1"/>
                </a:solidFill>
                <a:latin typeface="+mj-lt"/>
              </a:rPr>
              <a:t>All Funds</a:t>
            </a:r>
          </a:p>
        </p:txBody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D52312A4-A095-4EA2-9C9B-66CD2CCDB0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696200" cy="4495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b="1" dirty="0">
                <a:latin typeface="Tahoma" panose="020B0604030504040204" pitchFamily="34" charset="0"/>
              </a:rPr>
              <a:t>	</a:t>
            </a:r>
            <a:r>
              <a:rPr lang="en-US" altLang="en-US" sz="2400" b="1" dirty="0">
                <a:latin typeface="Tahoma" panose="020B0604030504040204" pitchFamily="34" charset="0"/>
              </a:rPr>
              <a:t>Proposed FY 18-19		    $  12,104,382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Adopted FY 17-18			6,035,333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Amount of Increase                 $     6,069,349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	Percent Decrease 	                     100.56 %</a:t>
            </a:r>
          </a:p>
        </p:txBody>
      </p:sp>
      <p:sp>
        <p:nvSpPr>
          <p:cNvPr id="40965" name="Line 4">
            <a:extLst>
              <a:ext uri="{FF2B5EF4-FFF2-40B4-BE49-F238E27FC236}">
                <a16:creationId xmlns:a16="http://schemas.microsoft.com/office/drawing/2014/main" id="{08A1B375-C202-4B20-A048-F7C117559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23622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6" name="Line 5">
            <a:extLst>
              <a:ext uri="{FF2B5EF4-FFF2-40B4-BE49-F238E27FC236}">
                <a16:creationId xmlns:a16="http://schemas.microsoft.com/office/drawing/2014/main" id="{2C0CE0F0-BCCA-4860-A6E0-97F623C13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86400"/>
            <a:ext cx="23622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8343CB25-F2AE-4874-9428-A082292FA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962400"/>
            <a:ext cx="2438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0968" name="Picture 1">
            <a:extLst>
              <a:ext uri="{FF2B5EF4-FFF2-40B4-BE49-F238E27FC236}">
                <a16:creationId xmlns:a16="http://schemas.microsoft.com/office/drawing/2014/main" id="{7F72BD7C-DAD9-4EAC-A77B-A4AFAB01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85BA0-5304-41AB-911E-A0DFCC90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3A559-960E-4C40-8FE3-8B81AAC614F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C11644A-8A0F-4EDB-A30C-C9A21224AB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800">
                <a:effectLst/>
                <a:latin typeface="Tahoma" panose="020B0604030504040204" pitchFamily="34" charset="0"/>
              </a:rPr>
              <a:t>Capital Improvement Projects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C553F4B-E6ED-48F2-BF3C-F4D7FF3794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300" b="1">
                <a:effectLst/>
                <a:latin typeface="Tahoma" panose="020B0604030504040204" pitchFamily="34" charset="0"/>
              </a:rPr>
              <a:t>CIP Process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300" b="1">
              <a:effectLst/>
              <a:latin typeface="Tahoma" panose="020B060403050404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200">
                <a:effectLst/>
                <a:latin typeface="Tahoma" panose="020B0604030504040204" pitchFamily="34" charset="0"/>
              </a:rPr>
              <a:t>CIP project reviews began in Fall 2017</a:t>
            </a:r>
          </a:p>
          <a:p>
            <a:pPr lvl="1">
              <a:lnSpc>
                <a:spcPct val="80000"/>
              </a:lnSpc>
            </a:pPr>
            <a:r>
              <a:rPr lang="en-US" altLang="en-US" sz="2200">
                <a:effectLst/>
                <a:latin typeface="Tahoma" panose="020B0604030504040204" pitchFamily="34" charset="0"/>
              </a:rPr>
              <a:t>Identified existing projects in the current year that had remaining appropriations that could be returned to reserves</a:t>
            </a:r>
            <a:r>
              <a:rPr lang="en-US" altLang="en-US" sz="2300">
                <a:effectLst/>
                <a:latin typeface="Tahoma" panose="020B060403050404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200">
                <a:effectLst/>
                <a:latin typeface="Tahoma" panose="020B0604030504040204" pitchFamily="34" charset="0"/>
              </a:rPr>
              <a:t>Reviewed prioritization criteria and prioritized projects</a:t>
            </a:r>
          </a:p>
          <a:p>
            <a:pPr lvl="1">
              <a:lnSpc>
                <a:spcPct val="80000"/>
              </a:lnSpc>
            </a:pPr>
            <a:r>
              <a:rPr lang="en-US" altLang="en-US" sz="2200">
                <a:effectLst/>
                <a:latin typeface="Tahoma" panose="020B0604030504040204" pitchFamily="34" charset="0"/>
              </a:rPr>
              <a:t>Reviewed current capacity - staff’s ability to start and complete projects as budgeted</a:t>
            </a:r>
          </a:p>
          <a:p>
            <a:pPr lvl="1">
              <a:lnSpc>
                <a:spcPct val="80000"/>
              </a:lnSpc>
            </a:pPr>
            <a:r>
              <a:rPr lang="en-US" altLang="en-US" sz="2200">
                <a:effectLst/>
                <a:latin typeface="Tahoma" panose="020B0604030504040204" pitchFamily="34" charset="0"/>
              </a:rPr>
              <a:t>Staff meets to get input on the CIP Plan and discuss during departmental budget hearings</a:t>
            </a:r>
          </a:p>
          <a:p>
            <a:pPr>
              <a:lnSpc>
                <a:spcPct val="80000"/>
              </a:lnSpc>
            </a:pPr>
            <a:endParaRPr lang="en-US" altLang="en-US" sz="2800">
              <a:effectLst/>
              <a:latin typeface="Tahoma" panose="020B0604030504040204" pitchFamily="34" charset="0"/>
            </a:endParaRPr>
          </a:p>
        </p:txBody>
      </p:sp>
      <p:pic>
        <p:nvPicPr>
          <p:cNvPr id="41988" name="Picture 1">
            <a:extLst>
              <a:ext uri="{FF2B5EF4-FFF2-40B4-BE49-F238E27FC236}">
                <a16:creationId xmlns:a16="http://schemas.microsoft.com/office/drawing/2014/main" id="{909CD082-B4AD-46C1-80BA-18B9A015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2A1EF-B8FA-4D89-838B-5ADAE5C7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7BE35-F536-40E9-9E7D-C4A0F6840DA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94B05A7-160F-46BE-9F70-63C3694ED6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543800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800">
                <a:effectLst/>
                <a:latin typeface="Tahoma" panose="020B0604030504040204" pitchFamily="34" charset="0"/>
              </a:rPr>
              <a:t>Capital Improvement Projects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4B9F04F-4B23-4C79-A4E9-E7DD3BC4A8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  <a:latin typeface="Tahoma" panose="020B0604030504040204" pitchFamily="34" charset="0"/>
              </a:rPr>
              <a:t>Highlights of Projects Proposed for   Funding in FY 18/19:</a:t>
            </a:r>
          </a:p>
          <a:p>
            <a:pPr lvl="1"/>
            <a:endParaRPr lang="en-US" altLang="en-US" sz="3200">
              <a:effectLst/>
              <a:latin typeface="Tahoma" panose="020B0604030504040204" pitchFamily="34" charset="0"/>
            </a:endParaRPr>
          </a:p>
          <a:p>
            <a:pPr lvl="1"/>
            <a:r>
              <a:rPr lang="en-US" altLang="en-US">
                <a:effectLst/>
                <a:latin typeface="Tahoma" panose="020B0604030504040204" pitchFamily="34" charset="0"/>
              </a:rPr>
              <a:t>27 Projects planned for design and construction</a:t>
            </a:r>
          </a:p>
          <a:p>
            <a:pPr lvl="1"/>
            <a:r>
              <a:rPr lang="en-US" altLang="en-US">
                <a:effectLst/>
                <a:latin typeface="Tahoma" panose="020B0604030504040204" pitchFamily="34" charset="0"/>
              </a:rPr>
              <a:t>Total CIP Budget for FY 18-19 - $12.1m</a:t>
            </a:r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AF60EBFD-07F9-4069-86B8-87CB3FCE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7A285-0775-4167-AD34-25DB9E09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2E01D-8CA8-4DD3-893C-38C34AB3343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>
            <a:extLst>
              <a:ext uri="{FF2B5EF4-FFF2-40B4-BE49-F238E27FC236}">
                <a16:creationId xmlns:a16="http://schemas.microsoft.com/office/drawing/2014/main" id="{4C7953D7-57C9-43F7-ADCD-3B0D61778B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08113" y="304800"/>
            <a:ext cx="6888162" cy="6588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i="1" dirty="0">
                <a:solidFill>
                  <a:schemeClr val="tx1"/>
                </a:solidFill>
                <a:latin typeface="Tahoma" panose="020B0604030504040204" pitchFamily="34" charset="0"/>
              </a:rPr>
              <a:t>FY 18-19 BUDGET PROCESS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04E6469-B867-4537-B67C-769485B74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81200"/>
            <a:ext cx="1447800" cy="7620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BUDGET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KICK-OFF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2EDFC27-1F5B-41B7-A85A-7908A557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January</a:t>
            </a:r>
          </a:p>
        </p:txBody>
      </p:sp>
      <p:sp>
        <p:nvSpPr>
          <p:cNvPr id="779269" name="Rectangle 5">
            <a:extLst>
              <a:ext uri="{FF2B5EF4-FFF2-40B4-BE49-F238E27FC236}">
                <a16:creationId xmlns:a16="http://schemas.microsoft.com/office/drawing/2014/main" id="{BE954DFC-403E-4BF6-8C40-A336D9BD4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95400"/>
            <a:ext cx="2133600" cy="6858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Finance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Analyze &amp; Project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Revenue Estimates</a:t>
            </a:r>
          </a:p>
        </p:txBody>
      </p:sp>
      <p:sp>
        <p:nvSpPr>
          <p:cNvPr id="779270" name="Text Box 6">
            <a:extLst>
              <a:ext uri="{FF2B5EF4-FFF2-40B4-BE49-F238E27FC236}">
                <a16:creationId xmlns:a16="http://schemas.microsoft.com/office/drawing/2014/main" id="{9948308B-A6BC-44A4-B0CD-4491EAF46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8826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January</a:t>
            </a:r>
          </a:p>
        </p:txBody>
      </p:sp>
      <p:sp>
        <p:nvSpPr>
          <p:cNvPr id="779271" name="Rectangle 7">
            <a:extLst>
              <a:ext uri="{FF2B5EF4-FFF2-40B4-BE49-F238E27FC236}">
                <a16:creationId xmlns:a16="http://schemas.microsoft.com/office/drawing/2014/main" id="{7AF14EC4-6F1D-4273-BFAD-31CD831E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95400"/>
            <a:ext cx="2286000" cy="8382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Council provides input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to staff on Council’s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 priorities for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FY18-19 Budget</a:t>
            </a:r>
          </a:p>
        </p:txBody>
      </p:sp>
      <p:sp>
        <p:nvSpPr>
          <p:cNvPr id="779272" name="Rectangle 8">
            <a:extLst>
              <a:ext uri="{FF2B5EF4-FFF2-40B4-BE49-F238E27FC236}">
                <a16:creationId xmlns:a16="http://schemas.microsoft.com/office/drawing/2014/main" id="{F3C56542-BBB3-492B-A219-D1F7DC18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882650"/>
            <a:ext cx="1052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February</a:t>
            </a:r>
          </a:p>
        </p:txBody>
      </p:sp>
      <p:sp>
        <p:nvSpPr>
          <p:cNvPr id="779273" name="Rectangle 9">
            <a:extLst>
              <a:ext uri="{FF2B5EF4-FFF2-40B4-BE49-F238E27FC236}">
                <a16:creationId xmlns:a16="http://schemas.microsoft.com/office/drawing/2014/main" id="{B40AA6C8-DDF5-49C2-A5A7-140EA490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438400"/>
            <a:ext cx="2209800" cy="8382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Finance analyzes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 Budget Requests/Finalize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Revenue Projections/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 Mid-Year Budget Review</a:t>
            </a:r>
          </a:p>
        </p:txBody>
      </p:sp>
      <p:sp>
        <p:nvSpPr>
          <p:cNvPr id="779274" name="Text Box 10">
            <a:extLst>
              <a:ext uri="{FF2B5EF4-FFF2-40B4-BE49-F238E27FC236}">
                <a16:creationId xmlns:a16="http://schemas.microsoft.com/office/drawing/2014/main" id="{03DFE8B5-5F54-4B28-B273-3C762F8F1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336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February/March</a:t>
            </a:r>
          </a:p>
        </p:txBody>
      </p:sp>
      <p:sp>
        <p:nvSpPr>
          <p:cNvPr id="779275" name="Rectangle 11">
            <a:extLst>
              <a:ext uri="{FF2B5EF4-FFF2-40B4-BE49-F238E27FC236}">
                <a16:creationId xmlns:a16="http://schemas.microsoft.com/office/drawing/2014/main" id="{501E029D-76D7-4FDF-AC49-183B995B2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38400"/>
            <a:ext cx="2133600" cy="7620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Departments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Submit Budget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Requests to Finance</a:t>
            </a:r>
          </a:p>
        </p:txBody>
      </p:sp>
      <p:sp>
        <p:nvSpPr>
          <p:cNvPr id="779276" name="Text Box 12">
            <a:extLst>
              <a:ext uri="{FF2B5EF4-FFF2-40B4-BE49-F238E27FC236}">
                <a16:creationId xmlns:a16="http://schemas.microsoft.com/office/drawing/2014/main" id="{B0D4F5E3-5D0D-4658-998B-461E796F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336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January/February</a:t>
            </a:r>
          </a:p>
        </p:txBody>
      </p:sp>
      <p:sp>
        <p:nvSpPr>
          <p:cNvPr id="779277" name="Rectangle 13">
            <a:extLst>
              <a:ext uri="{FF2B5EF4-FFF2-40B4-BE49-F238E27FC236}">
                <a16:creationId xmlns:a16="http://schemas.microsoft.com/office/drawing/2014/main" id="{7BE7DB0B-4BE9-4C25-AE1B-445504D43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86200"/>
            <a:ext cx="2362200" cy="7620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Finance Staff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 Prepares Proposed Budget</a:t>
            </a:r>
          </a:p>
        </p:txBody>
      </p:sp>
      <p:sp>
        <p:nvSpPr>
          <p:cNvPr id="779278" name="Rectangle 14">
            <a:extLst>
              <a:ext uri="{FF2B5EF4-FFF2-40B4-BE49-F238E27FC236}">
                <a16:creationId xmlns:a16="http://schemas.microsoft.com/office/drawing/2014/main" id="{5F1ED19A-609D-493F-8FEB-F78649448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86200"/>
            <a:ext cx="2209800" cy="7620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Proposed Capital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Improvement Program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Finalized </a:t>
            </a: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779279" name="Text Box 15">
            <a:extLst>
              <a:ext uri="{FF2B5EF4-FFF2-40B4-BE49-F238E27FC236}">
                <a16:creationId xmlns:a16="http://schemas.microsoft.com/office/drawing/2014/main" id="{84D24AF7-0EFC-4C9E-AA27-FEB85FA10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April</a:t>
            </a:r>
          </a:p>
        </p:txBody>
      </p:sp>
      <p:sp>
        <p:nvSpPr>
          <p:cNvPr id="779280" name="Text Box 16">
            <a:extLst>
              <a:ext uri="{FF2B5EF4-FFF2-40B4-BE49-F238E27FC236}">
                <a16:creationId xmlns:a16="http://schemas.microsoft.com/office/drawing/2014/main" id="{F0632142-84B1-457E-AF81-C805C2BC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April</a:t>
            </a:r>
          </a:p>
        </p:txBody>
      </p:sp>
      <p:sp>
        <p:nvSpPr>
          <p:cNvPr id="779281" name="Rectangle 17">
            <a:extLst>
              <a:ext uri="{FF2B5EF4-FFF2-40B4-BE49-F238E27FC236}">
                <a16:creationId xmlns:a16="http://schemas.microsoft.com/office/drawing/2014/main" id="{9AB0F81C-9FD8-44BF-80BA-7E2273DE4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86200"/>
            <a:ext cx="2057400" cy="7620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Town Manager holds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Budget Hearings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with Departments</a:t>
            </a:r>
          </a:p>
        </p:txBody>
      </p:sp>
      <p:sp>
        <p:nvSpPr>
          <p:cNvPr id="779282" name="Text Box 18">
            <a:extLst>
              <a:ext uri="{FF2B5EF4-FFF2-40B4-BE49-F238E27FC236}">
                <a16:creationId xmlns:a16="http://schemas.microsoft.com/office/drawing/2014/main" id="{82C8D2EC-69B4-43E3-B0C2-99BF1D23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05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March</a:t>
            </a:r>
          </a:p>
        </p:txBody>
      </p:sp>
      <p:sp>
        <p:nvSpPr>
          <p:cNvPr id="779283" name="Rectangle 19">
            <a:extLst>
              <a:ext uri="{FF2B5EF4-FFF2-40B4-BE49-F238E27FC236}">
                <a16:creationId xmlns:a16="http://schemas.microsoft.com/office/drawing/2014/main" id="{32394248-9C4D-4CFA-A2E2-09F23F8D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29225"/>
            <a:ext cx="2362200" cy="11430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Council/Town Manager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Conduct Budget Workshop/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Town Manager and Finance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Prepares Final Proposed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Budget</a:t>
            </a:r>
          </a:p>
        </p:txBody>
      </p:sp>
      <p:sp>
        <p:nvSpPr>
          <p:cNvPr id="779284" name="Text Box 20">
            <a:extLst>
              <a:ext uri="{FF2B5EF4-FFF2-40B4-BE49-F238E27FC236}">
                <a16:creationId xmlns:a16="http://schemas.microsoft.com/office/drawing/2014/main" id="{ADA4CC62-68BF-4385-A630-5DB647D3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76800"/>
            <a:ext cx="114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April/May</a:t>
            </a:r>
          </a:p>
        </p:txBody>
      </p:sp>
      <p:sp>
        <p:nvSpPr>
          <p:cNvPr id="779285" name="Rectangle 21">
            <a:extLst>
              <a:ext uri="{FF2B5EF4-FFF2-40B4-BE49-F238E27FC236}">
                <a16:creationId xmlns:a16="http://schemas.microsoft.com/office/drawing/2014/main" id="{D526F033-3E74-4F68-9212-C5AFA5A23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0" cy="11430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Staff provides Council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Budget Update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Balancing Measures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 for Direction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779286" name="Text Box 22">
            <a:extLst>
              <a:ext uri="{FF2B5EF4-FFF2-40B4-BE49-F238E27FC236}">
                <a16:creationId xmlns:a16="http://schemas.microsoft.com/office/drawing/2014/main" id="{1F356CA2-A19B-4AEE-B618-FA61F80ED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768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June</a:t>
            </a:r>
          </a:p>
        </p:txBody>
      </p:sp>
      <p:sp>
        <p:nvSpPr>
          <p:cNvPr id="779287" name="Rectangle 23">
            <a:extLst>
              <a:ext uri="{FF2B5EF4-FFF2-40B4-BE49-F238E27FC236}">
                <a16:creationId xmlns:a16="http://schemas.microsoft.com/office/drawing/2014/main" id="{C4696A42-3192-44DD-ACF7-549F02A4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34000"/>
            <a:ext cx="2209800" cy="990600"/>
          </a:xfrm>
          <a:prstGeom prst="rect">
            <a:avLst/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Town Council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Holds Public Hearing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And Adopts Budget</a:t>
            </a:r>
          </a:p>
        </p:txBody>
      </p:sp>
      <p:sp>
        <p:nvSpPr>
          <p:cNvPr id="779288" name="Text Box 24">
            <a:extLst>
              <a:ext uri="{FF2B5EF4-FFF2-40B4-BE49-F238E27FC236}">
                <a16:creationId xmlns:a16="http://schemas.microsoft.com/office/drawing/2014/main" id="{4A633822-C3FC-445B-8AA3-7693C248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768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June 26</a:t>
            </a:r>
            <a:r>
              <a:rPr lang="en-US" altLang="en-US" sz="1600" b="1" baseline="30000"/>
              <a:t>th</a:t>
            </a:r>
            <a:endParaRPr lang="en-US" altLang="en-US" sz="1600" b="1"/>
          </a:p>
        </p:txBody>
      </p:sp>
      <p:sp>
        <p:nvSpPr>
          <p:cNvPr id="8217" name="Line 25">
            <a:extLst>
              <a:ext uri="{FF2B5EF4-FFF2-40B4-BE49-F238E27FC236}">
                <a16:creationId xmlns:a16="http://schemas.microsoft.com/office/drawing/2014/main" id="{8F6F7225-58F3-4B34-99DB-C73ACBF4DA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905000"/>
            <a:ext cx="2286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8" name="Line 26">
            <a:extLst>
              <a:ext uri="{FF2B5EF4-FFF2-40B4-BE49-F238E27FC236}">
                <a16:creationId xmlns:a16="http://schemas.microsoft.com/office/drawing/2014/main" id="{0AD934E8-DBAB-4C3F-8539-7BAF0C06E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2286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1" name="Line 27">
            <a:extLst>
              <a:ext uri="{FF2B5EF4-FFF2-40B4-BE49-F238E27FC236}">
                <a16:creationId xmlns:a16="http://schemas.microsoft.com/office/drawing/2014/main" id="{FF9965CE-C4CA-4E6D-9A02-21206570D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6002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2" name="Line 28">
            <a:extLst>
              <a:ext uri="{FF2B5EF4-FFF2-40B4-BE49-F238E27FC236}">
                <a16:creationId xmlns:a16="http://schemas.microsoft.com/office/drawing/2014/main" id="{E43860B3-A409-4F6F-A236-E0FF04471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9718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3" name="Line 29">
            <a:extLst>
              <a:ext uri="{FF2B5EF4-FFF2-40B4-BE49-F238E27FC236}">
                <a16:creationId xmlns:a16="http://schemas.microsoft.com/office/drawing/2014/main" id="{4CC6E457-EEDA-4331-912E-0206403A3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4196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4" name="Line 30">
            <a:extLst>
              <a:ext uri="{FF2B5EF4-FFF2-40B4-BE49-F238E27FC236}">
                <a16:creationId xmlns:a16="http://schemas.microsoft.com/office/drawing/2014/main" id="{7AD0A2AA-D545-41AC-AFF2-52CD416F2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4196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5" name="Line 31">
            <a:extLst>
              <a:ext uri="{FF2B5EF4-FFF2-40B4-BE49-F238E27FC236}">
                <a16:creationId xmlns:a16="http://schemas.microsoft.com/office/drawing/2014/main" id="{37995850-AAD9-4AAD-B48A-B9C348782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7912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6" name="Line 32">
            <a:extLst>
              <a:ext uri="{FF2B5EF4-FFF2-40B4-BE49-F238E27FC236}">
                <a16:creationId xmlns:a16="http://schemas.microsoft.com/office/drawing/2014/main" id="{5B7CF227-CC5E-4CC9-B111-2B05C9619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700" y="5829300"/>
            <a:ext cx="2667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7" name="Line 33">
            <a:extLst>
              <a:ext uri="{FF2B5EF4-FFF2-40B4-BE49-F238E27FC236}">
                <a16:creationId xmlns:a16="http://schemas.microsoft.com/office/drawing/2014/main" id="{23C4D289-1268-4FAF-8905-10CE56B40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5240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8" name="Line 34">
            <a:extLst>
              <a:ext uri="{FF2B5EF4-FFF2-40B4-BE49-F238E27FC236}">
                <a16:creationId xmlns:a16="http://schemas.microsoft.com/office/drawing/2014/main" id="{AAFD703A-68A0-4DAB-8D2F-82A88103E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524000"/>
            <a:ext cx="0" cy="1905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299" name="Line 35">
            <a:extLst>
              <a:ext uri="{FF2B5EF4-FFF2-40B4-BE49-F238E27FC236}">
                <a16:creationId xmlns:a16="http://schemas.microsoft.com/office/drawing/2014/main" id="{C18E57F0-6FE3-43AA-B4FA-2476F0F859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3429000"/>
            <a:ext cx="7696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300" name="Line 36">
            <a:extLst>
              <a:ext uri="{FF2B5EF4-FFF2-40B4-BE49-F238E27FC236}">
                <a16:creationId xmlns:a16="http://schemas.microsoft.com/office/drawing/2014/main" id="{7BA35CBE-9F71-46D7-9296-80D459EF9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4290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301" name="Line 37">
            <a:extLst>
              <a:ext uri="{FF2B5EF4-FFF2-40B4-BE49-F238E27FC236}">
                <a16:creationId xmlns:a16="http://schemas.microsoft.com/office/drawing/2014/main" id="{B1537F2A-8043-4915-840D-D0B5C3128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419600"/>
            <a:ext cx="45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302" name="Line 38">
            <a:extLst>
              <a:ext uri="{FF2B5EF4-FFF2-40B4-BE49-F238E27FC236}">
                <a16:creationId xmlns:a16="http://schemas.microsoft.com/office/drawing/2014/main" id="{965ACBA1-E848-42AE-883A-EB1986AEB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4196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303" name="Line 39">
            <a:extLst>
              <a:ext uri="{FF2B5EF4-FFF2-40B4-BE49-F238E27FC236}">
                <a16:creationId xmlns:a16="http://schemas.microsoft.com/office/drawing/2014/main" id="{82C9D68A-72D7-49C5-ADD0-1573F4BAB1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876800"/>
            <a:ext cx="7696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304" name="Line 40">
            <a:extLst>
              <a:ext uri="{FF2B5EF4-FFF2-40B4-BE49-F238E27FC236}">
                <a16:creationId xmlns:a16="http://schemas.microsoft.com/office/drawing/2014/main" id="{AB117878-D848-47D6-96D1-1E6CFDF8A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8768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9305" name="Line 41">
            <a:extLst>
              <a:ext uri="{FF2B5EF4-FFF2-40B4-BE49-F238E27FC236}">
                <a16:creationId xmlns:a16="http://schemas.microsoft.com/office/drawing/2014/main" id="{7830018E-3445-4CE1-BFB9-7F1A8E14B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2971800"/>
            <a:ext cx="45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60248-D17C-4DAC-9E43-E2B686DC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19274-90C4-4FCA-A2C7-70F93C9A449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7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7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9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79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79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79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79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7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7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7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7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animBg="1" autoUpdateAnimBg="0"/>
      <p:bldP spid="779270" grpId="0" autoUpdateAnimBg="0"/>
      <p:bldP spid="779271" grpId="0" animBg="1" autoUpdateAnimBg="0"/>
      <p:bldP spid="779272" grpId="0" autoUpdateAnimBg="0"/>
      <p:bldP spid="779273" grpId="0" animBg="1" autoUpdateAnimBg="0"/>
      <p:bldP spid="779274" grpId="0" autoUpdateAnimBg="0"/>
      <p:bldP spid="779275" grpId="0" animBg="1" autoUpdateAnimBg="0"/>
      <p:bldP spid="779276" grpId="0" autoUpdateAnimBg="0"/>
      <p:bldP spid="779277" grpId="0" animBg="1" autoUpdateAnimBg="0"/>
      <p:bldP spid="779278" grpId="0" animBg="1" autoUpdateAnimBg="0"/>
      <p:bldP spid="779279" grpId="0" autoUpdateAnimBg="0"/>
      <p:bldP spid="779280" grpId="0" autoUpdateAnimBg="0"/>
      <p:bldP spid="779281" grpId="0" animBg="1" autoUpdateAnimBg="0"/>
      <p:bldP spid="779282" grpId="0" autoUpdateAnimBg="0"/>
      <p:bldP spid="779283" grpId="0" animBg="1" autoUpdateAnimBg="0"/>
      <p:bldP spid="779284" grpId="0" autoUpdateAnimBg="0"/>
      <p:bldP spid="779285" grpId="0" animBg="1" autoUpdateAnimBg="0"/>
      <p:bldP spid="779286" grpId="0" autoUpdateAnimBg="0"/>
      <p:bldP spid="779287" grpId="0" animBg="1" autoUpdateAnimBg="0"/>
      <p:bldP spid="77928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0969A8-3466-478E-B926-F48F4BFA7F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800">
                <a:effectLst/>
                <a:latin typeface="Tahoma" panose="020B0604030504040204" pitchFamily="34" charset="0"/>
              </a:rPr>
              <a:t>Capital Improvement Projects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9E9AEBA-94F0-4FE7-9C26-F879408493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  <a:latin typeface="Arial" panose="020B0604020202020204" pitchFamily="34" charset="0"/>
              </a:rPr>
              <a:t>Bear Valley Bridge Rehabilitation </a:t>
            </a:r>
          </a:p>
          <a:p>
            <a:pPr lvl="1"/>
            <a:r>
              <a:rPr lang="en-US" altLang="en-US">
                <a:effectLst/>
                <a:latin typeface="Arial" panose="020B0604020202020204" pitchFamily="34" charset="0"/>
              </a:rPr>
              <a:t>Full design work - 		              $600k</a:t>
            </a:r>
          </a:p>
          <a:p>
            <a:pPr lvl="1"/>
            <a:r>
              <a:rPr lang="en-US" altLang="en-US" sz="2400">
                <a:effectLst/>
                <a:latin typeface="Arial" panose="020B0604020202020204" pitchFamily="34" charset="0"/>
              </a:rPr>
              <a:t>Will consist of six east/west travel lanes, center median, shoulders and class 1 bikeway.</a:t>
            </a:r>
            <a:r>
              <a:rPr lang="en-US" altLang="en-US"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036" name="22998258-8b32-49a3-8c7e-3ae1a719fcad" descr="E570AE20-EB4F-48A1-9B23-EB1BC083B728@private">
            <a:extLst>
              <a:ext uri="{FF2B5EF4-FFF2-40B4-BE49-F238E27FC236}">
                <a16:creationId xmlns:a16="http://schemas.microsoft.com/office/drawing/2014/main" id="{EDF3C7F3-D30C-4ADD-9F25-C5E68F4D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71342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35A82-C682-460E-89DD-8F9A7B27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249E3-3934-43C2-A8D9-674611E9CCB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D99FBDC-E9FF-4AF3-B2B5-BE30B5F8A8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800">
                <a:effectLst/>
                <a:latin typeface="Tahoma" panose="020B0604030504040204" pitchFamily="34" charset="0"/>
              </a:rPr>
              <a:t>Capital Improvement Projects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B0B4B0B-9AC1-416D-9097-6A8BCF75697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736725"/>
            <a:ext cx="75438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effectLst/>
                <a:latin typeface="Arial" panose="020B0604020202020204" pitchFamily="34" charset="0"/>
              </a:rPr>
              <a:t>Apple Valley South Safe Routes to School Navajo Road from Bear Valley Road South to Tussing Ranch Road, etc. - $2.81 million</a:t>
            </a:r>
          </a:p>
          <a:p>
            <a:pPr lvl="1"/>
            <a:r>
              <a:rPr lang="en-US" altLang="en-US" sz="2000">
                <a:effectLst/>
                <a:latin typeface="Arial" panose="020B0604020202020204" pitchFamily="34" charset="0"/>
              </a:rPr>
              <a:t>Design and construction of 5,390' of new sidewalk and replace 9,500' of pavement to create a Class 1 bike path, add curb and gutter; signage and striping; ADA ramps; and high visibility crosswalks</a:t>
            </a:r>
            <a:r>
              <a:rPr lang="en-US" altLang="en-US" sz="2400">
                <a:effectLst/>
                <a:latin typeface="Arial" panose="020B0604020202020204" pitchFamily="34" charset="0"/>
              </a:rPr>
              <a:t>.</a:t>
            </a:r>
          </a:p>
          <a:p>
            <a:endParaRPr lang="en-US" altLang="en-US" sz="2800">
              <a:effectLst/>
              <a:latin typeface="Arial" panose="020B0604020202020204" pitchFamily="34" charset="0"/>
            </a:endParaRP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B9E4003A-D2EA-4CF9-9638-CFE4B7A6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2514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292B50-D5BF-4108-901B-5D7CA6FA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49876-4E05-46BC-9DC4-8BD64B5C375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9B94D99-FB1E-42BA-B8F8-E2A669AA21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800">
                <a:effectLst/>
                <a:latin typeface="Tahoma" panose="020B0604030504040204" pitchFamily="34" charset="0"/>
              </a:rPr>
              <a:t>Capital Improvement Projects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CADF29F-A204-4CA3-B78E-88339E9A1E9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981200"/>
            <a:ext cx="75438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>
                <a:effectLst/>
                <a:latin typeface="Arial" panose="020B0604020202020204" pitchFamily="34" charset="0"/>
              </a:rPr>
              <a:t>Lafayette between Dale Evans and Navajo - $1.23 million</a:t>
            </a:r>
          </a:p>
          <a:p>
            <a:pPr lvl="1"/>
            <a:r>
              <a:rPr lang="en-US" altLang="en-US" sz="2400">
                <a:effectLst/>
                <a:latin typeface="Arial" panose="020B0604020202020204" pitchFamily="34" charset="0"/>
              </a:rPr>
              <a:t>Design and construction of regional street improvements.</a:t>
            </a:r>
          </a:p>
          <a:p>
            <a:endParaRPr lang="en-US" altLang="en-US" sz="2800">
              <a:effectLst/>
              <a:latin typeface="Arial" panose="020B0604020202020204" pitchFamily="34" charset="0"/>
            </a:endParaRPr>
          </a:p>
        </p:txBody>
      </p:sp>
      <p:pic>
        <p:nvPicPr>
          <p:cNvPr id="46084" name="Picture 4" descr="Lafayette.jpg">
            <a:extLst>
              <a:ext uri="{FF2B5EF4-FFF2-40B4-BE49-F238E27FC236}">
                <a16:creationId xmlns:a16="http://schemas.microsoft.com/office/drawing/2014/main" id="{6459CA99-836C-4E20-A44E-E1E5BD5B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440213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87B75E-AA86-499A-829C-496CE543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CB50-8AFA-4D24-A5D0-D064C1D7F60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57BB55-A4F8-43C5-88B2-E0393A94F6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800">
                <a:effectLst/>
                <a:latin typeface="Tahoma" panose="020B0604030504040204" pitchFamily="34" charset="0"/>
              </a:rPr>
              <a:t>Capital Improvement Projects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4D9A220-F7C8-4661-A0A7-20437B749B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5438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>
                <a:effectLst/>
                <a:latin typeface="Arial" panose="020B0604020202020204" pitchFamily="34" charset="0"/>
              </a:rPr>
              <a:t>Apple Valley Desert Water Reuse Project - $1.373 million</a:t>
            </a:r>
          </a:p>
          <a:p>
            <a:pPr lvl="1"/>
            <a:r>
              <a:rPr lang="en-US" altLang="en-US" sz="2000">
                <a:effectLst/>
                <a:latin typeface="Arial" panose="020B0604020202020204" pitchFamily="34" charset="0"/>
              </a:rPr>
              <a:t>This project will provide one million gallons per day of clean, recycled water suitable for irrigation and groundwater recharge</a:t>
            </a:r>
            <a:r>
              <a:rPr lang="en-US" altLang="en-US">
                <a:effectLst/>
                <a:latin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effectLst/>
              <a:latin typeface="Arial" panose="020B0604020202020204" pitchFamily="34" charset="0"/>
            </a:endParaRP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005CD6C0-F367-4B49-BDF9-F3937BC5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276066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4A634C-7C9A-402A-B8EA-A74C4C25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BE4A4-CAB8-4084-B88D-82A4DCB3382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34CA53D-AD75-48D8-9526-9A5F03EAC5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800">
                <a:effectLst/>
                <a:latin typeface="Tahoma" panose="020B0604030504040204" pitchFamily="34" charset="0"/>
              </a:rPr>
              <a:t>Capital Improvement Projects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59A5F6D-613D-46ED-8280-56EC681D33F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4114800"/>
            <a:ext cx="75438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>
              <a:effectLst/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>
              <a:effectLst/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>
              <a:effectLst/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>
                <a:effectLst/>
                <a:latin typeface="Arial" panose="020B0604020202020204" pitchFamily="34" charset="0"/>
              </a:rPr>
              <a:t>               </a:t>
            </a:r>
            <a:r>
              <a:rPr lang="en-US" altLang="en-US" sz="2000">
                <a:effectLst/>
                <a:latin typeface="Arial" panose="020B0604020202020204" pitchFamily="34" charset="0"/>
              </a:rPr>
              <a:t>Town-wide Paving Priorities per PMS - $2.3 million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effectLst/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8132" name="Picture 2" descr="H:\Everyone\Budget\Proposed FY 12-13\FY 12-13\CIP Only\z - PavingPMS.JPG">
            <a:extLst>
              <a:ext uri="{FF2B5EF4-FFF2-40B4-BE49-F238E27FC236}">
                <a16:creationId xmlns:a16="http://schemas.microsoft.com/office/drawing/2014/main" id="{B3B330DF-69B4-4CC6-94FC-BDC022E8DF1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81200"/>
            <a:ext cx="3810000" cy="2857500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38E80-0547-469E-A28B-2B7139DB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9875D-292B-42AA-AEC9-8E3EFAACBD7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9B2041-F9F3-4768-8244-B44B14C86BD8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AC9D39B-6161-495F-854C-1381DF0FB66D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35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4258" name="Rectangle 2">
            <a:extLst>
              <a:ext uri="{FF2B5EF4-FFF2-40B4-BE49-F238E27FC236}">
                <a16:creationId xmlns:a16="http://schemas.microsoft.com/office/drawing/2014/main" id="{D3860BBB-5DEE-4F1D-A4BD-7FD2783AC7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>
                <a:latin typeface="Tahoma" pitchFamily="34" charset="0"/>
              </a:rPr>
              <a:t>CIP FUNDING: Ten</a:t>
            </a:r>
            <a:r>
              <a:rPr lang="en-US" sz="3600" i="1">
                <a:latin typeface="Tahoma" pitchFamily="34" charset="0"/>
              </a:rPr>
              <a:t>-Year Historical Comparison</a:t>
            </a:r>
          </a:p>
        </p:txBody>
      </p:sp>
      <p:graphicFrame>
        <p:nvGraphicFramePr>
          <p:cNvPr id="49156" name="Object 4">
            <a:extLst>
              <a:ext uri="{FF2B5EF4-FFF2-40B4-BE49-F238E27FC236}">
                <a16:creationId xmlns:a16="http://schemas.microsoft.com/office/drawing/2014/main" id="{E200663A-6931-42F2-A597-9ED4DBC1E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63700"/>
          <a:ext cx="8531225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r:id="rId4" imgW="0" imgH="0" progId="PowerPlugsChart.Document">
                  <p:embed/>
                </p:oleObj>
              </mc:Choice>
              <mc:Fallback>
                <p:oleObj r:id="rId4" imgW="0" imgH="0" progId="PowerPlugsChart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63700"/>
                        <a:ext cx="8531225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7" name="Picture 1">
            <a:extLst>
              <a:ext uri="{FF2B5EF4-FFF2-40B4-BE49-F238E27FC236}">
                <a16:creationId xmlns:a16="http://schemas.microsoft.com/office/drawing/2014/main" id="{B74E8AC4-81A0-416F-9079-FEF418A4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5AE23-39B6-47D0-9DEB-16FEB314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C4648-D80F-4666-864A-5CBD6412318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74C93942-CA8A-44D2-BDD5-173CD3AEFA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8ADF0A4-41D1-44D9-BA2F-2CC65E00D67C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36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19CF211-14CC-4C09-8F7A-0C979AEE695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608138" y="2193925"/>
            <a:ext cx="6662737" cy="1346200"/>
          </a:xfrm>
        </p:spPr>
        <p:txBody>
          <a:bodyPr/>
          <a:lstStyle/>
          <a:p>
            <a:pPr marL="0" indent="0" algn="ctr" eaLnBrk="1" hangingPunct="1"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i="1">
                <a:latin typeface="Tahoma" pitchFamily="34" charset="0"/>
              </a:rPr>
              <a:t>DEPARTMENT/PROGRAM</a:t>
            </a:r>
            <a:br>
              <a:rPr lang="en-US" i="1">
                <a:latin typeface="Tahoma" pitchFamily="34" charset="0"/>
              </a:rPr>
            </a:br>
            <a:r>
              <a:rPr lang="en-US" i="1">
                <a:latin typeface="Tahoma" pitchFamily="34" charset="0"/>
              </a:rPr>
              <a:t>HIGHLIGHTS</a:t>
            </a:r>
          </a:p>
        </p:txBody>
      </p:sp>
      <p:sp>
        <p:nvSpPr>
          <p:cNvPr id="393220" name="Rectangle 4">
            <a:extLst>
              <a:ext uri="{FF2B5EF4-FFF2-40B4-BE49-F238E27FC236}">
                <a16:creationId xmlns:a16="http://schemas.microsoft.com/office/drawing/2014/main" id="{D923379D-3986-4362-944D-177D94E12C8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381000"/>
            <a:ext cx="7467600" cy="12954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en-US" sz="3600" i="1" dirty="0">
                <a:latin typeface="Tahoma" panose="020B0604030504040204" pitchFamily="34" charset="0"/>
              </a:rPr>
              <a:t>Fiscal Year 2018-2019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3600" i="1" dirty="0">
                <a:latin typeface="Tahoma" panose="020B0604030504040204" pitchFamily="34" charset="0"/>
              </a:rPr>
              <a:t>Proposed Budget</a:t>
            </a:r>
          </a:p>
        </p:txBody>
      </p:sp>
      <p:pic>
        <p:nvPicPr>
          <p:cNvPr id="50181" name="Picture 1">
            <a:extLst>
              <a:ext uri="{FF2B5EF4-FFF2-40B4-BE49-F238E27FC236}">
                <a16:creationId xmlns:a16="http://schemas.microsoft.com/office/drawing/2014/main" id="{B28BFF9D-2E0C-4D26-A2E7-D4CAC67B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B2A20-9073-4999-A56D-999801F4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2FC84-C77E-4B15-8E0B-38843696C9A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2CB543-5628-48A9-99F7-A666D732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460308F-3A8A-45DF-A892-F32ABB17DF0C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5E15B2D3-BDE7-4BA8-9B72-05E12DB04B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2DFDD706-9E9D-4003-BB71-97FE71820E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Town Council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                 $     235,298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  232,127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Increase 		      $          3,171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Increase 		                1.36%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 </a:t>
            </a:r>
            <a:r>
              <a:rPr lang="en-US" altLang="en-US" sz="1600" b="1" dirty="0">
                <a:latin typeface="Tahoma" panose="020B0604030504040204" pitchFamily="34" charset="0"/>
              </a:rPr>
              <a:t>Key changes: None</a:t>
            </a: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52229" name="Line 4">
            <a:extLst>
              <a:ext uri="{FF2B5EF4-FFF2-40B4-BE49-F238E27FC236}">
                <a16:creationId xmlns:a16="http://schemas.microsoft.com/office/drawing/2014/main" id="{71EBB8C3-A06A-4EC5-AAD9-C452DF82F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0" name="Line 5">
            <a:extLst>
              <a:ext uri="{FF2B5EF4-FFF2-40B4-BE49-F238E27FC236}">
                <a16:creationId xmlns:a16="http://schemas.microsoft.com/office/drawing/2014/main" id="{6AEA0FFD-9E2B-4008-B830-A77B435FD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1" name="Line 6">
            <a:extLst>
              <a:ext uri="{FF2B5EF4-FFF2-40B4-BE49-F238E27FC236}">
                <a16:creationId xmlns:a16="http://schemas.microsoft.com/office/drawing/2014/main" id="{61B91BAD-1CA9-4B76-B49B-0841513B6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2232" name="Picture 1">
            <a:extLst>
              <a:ext uri="{FF2B5EF4-FFF2-40B4-BE49-F238E27FC236}">
                <a16:creationId xmlns:a16="http://schemas.microsoft.com/office/drawing/2014/main" id="{7CB557F9-323C-4E94-B0EF-4260EAE3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EE3D9-CF36-4087-81C9-DEBC6212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7C480DD-9CA6-4959-8F81-A7114F2ECD9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0E1A44D6-8971-43FE-B87A-80EFFC5172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DE295AE3-55A7-469C-9AB5-594BF08849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Town Manager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	      $     540,488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  625,310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$      (84,822)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 (13.56%)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Decrease in employee benefit and contract service costs.</a:t>
            </a:r>
          </a:p>
        </p:txBody>
      </p:sp>
      <p:sp>
        <p:nvSpPr>
          <p:cNvPr id="53253" name="Line 4">
            <a:extLst>
              <a:ext uri="{FF2B5EF4-FFF2-40B4-BE49-F238E27FC236}">
                <a16:creationId xmlns:a16="http://schemas.microsoft.com/office/drawing/2014/main" id="{EE953186-A1E7-43EE-8380-219F8F95E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4" name="Line 5">
            <a:extLst>
              <a:ext uri="{FF2B5EF4-FFF2-40B4-BE49-F238E27FC236}">
                <a16:creationId xmlns:a16="http://schemas.microsoft.com/office/drawing/2014/main" id="{A9DD7771-70A1-4B74-877A-5ACCAAF8A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6">
            <a:extLst>
              <a:ext uri="{FF2B5EF4-FFF2-40B4-BE49-F238E27FC236}">
                <a16:creationId xmlns:a16="http://schemas.microsoft.com/office/drawing/2014/main" id="{8CFBA044-A09F-4EA5-A945-4A0EC5687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3256" name="Picture 1">
            <a:extLst>
              <a:ext uri="{FF2B5EF4-FFF2-40B4-BE49-F238E27FC236}">
                <a16:creationId xmlns:a16="http://schemas.microsoft.com/office/drawing/2014/main" id="{4B8B3816-3BB7-4406-AB28-6F2A1E7E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B0059-ABB6-4F39-B6A5-61A3A90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C1CC78D-C9AA-4506-9A77-C1932DD07FF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F1440C23-B9A5-4F60-A327-E95CD77071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BC0B251D-B2C4-42A5-A361-9CC5D2084D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Town Clerk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     	      $     413,859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  458,992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$      (45,133)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   (9.83%)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Election costs budgeted, reduction in force, decrease in employee benefit costs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4A7B4DC1-6CBD-4596-9852-82C38DE0D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50DCDF2-ED99-4930-9D0C-3619C14A1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CD437818-A48E-42AD-B016-ED1DC7A83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4280" name="Picture 1">
            <a:extLst>
              <a:ext uri="{FF2B5EF4-FFF2-40B4-BE49-F238E27FC236}">
                <a16:creationId xmlns:a16="http://schemas.microsoft.com/office/drawing/2014/main" id="{F51FD424-FFD5-41BC-B2B6-E69A9DF4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AA6AD53-9F1F-4332-98EC-0437543E25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400">
                <a:effectLst/>
                <a:latin typeface="Tahoma" panose="020B0604030504040204" pitchFamily="34" charset="0"/>
              </a:rPr>
              <a:t>Challenges Faced in Developing FY18-19 Proposed Budget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30615E0-2DB2-42C5-8C39-CD67999175C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</a:rPr>
              <a:t>Baseline service levels have increased dramatically over the last 10 years.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3100" dirty="0">
                <a:effectLst/>
                <a:latin typeface="Tahoma" panose="020B0604030504040204" pitchFamily="34" charset="0"/>
              </a:rPr>
              <a:t>Revenues are growing but still not keeping pace with expenditure increases.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700" dirty="0">
                <a:effectLst/>
                <a:latin typeface="Tahoma" panose="020B0604030504040204" pitchFamily="34" charset="0"/>
              </a:rPr>
              <a:t>No new revenues to fund growth in services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700" dirty="0">
                <a:effectLst/>
                <a:latin typeface="Tahoma" panose="020B0604030504040204" pitchFamily="34" charset="0"/>
              </a:rPr>
              <a:t>Coupled with annual inflationary increases in all other expenditures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AC3AB7D-2006-4A99-BC9F-18868951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01296-DACE-41FE-80B4-F5DEC000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0DA98-EE98-4D06-9FC2-91ACB3218C3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7EC2BA-AA4C-479B-9223-FBE0CDFF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050FC72-7464-4FA0-8B6B-73278FF8A69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C173FF89-61B7-4E9F-9910-A0E809F840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06BD1F3F-6C97-4A53-B73F-B9A4FAED11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Finance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                  $    831,192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1,140,968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 $   (309,776)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 (27.15%)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Reduction in force, decrease in employee benefit costs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55301" name="Line 4">
            <a:extLst>
              <a:ext uri="{FF2B5EF4-FFF2-40B4-BE49-F238E27FC236}">
                <a16:creationId xmlns:a16="http://schemas.microsoft.com/office/drawing/2014/main" id="{9B96BB95-4DF5-4809-A00C-3FF0DC931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2" name="Line 5">
            <a:extLst>
              <a:ext uri="{FF2B5EF4-FFF2-40B4-BE49-F238E27FC236}">
                <a16:creationId xmlns:a16="http://schemas.microsoft.com/office/drawing/2014/main" id="{E0522B4A-65DA-4E68-9D57-00E192BDA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6">
            <a:extLst>
              <a:ext uri="{FF2B5EF4-FFF2-40B4-BE49-F238E27FC236}">
                <a16:creationId xmlns:a16="http://schemas.microsoft.com/office/drawing/2014/main" id="{2E31FB33-D779-43EC-8B33-DCD28BAA6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5304" name="Picture 1">
            <a:extLst>
              <a:ext uri="{FF2B5EF4-FFF2-40B4-BE49-F238E27FC236}">
                <a16:creationId xmlns:a16="http://schemas.microsoft.com/office/drawing/2014/main" id="{2F9B84C1-051D-441D-8869-C968C805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4F32D7-9D57-4AEF-86F5-8960AC9B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D113407-0FAA-447C-B115-9FB78A75292A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3622D20F-0439-4BCF-B6CB-2BAB381F21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CB84F30C-62B9-4EBB-AE90-4CDCFA9DCC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Public Information 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                 $     312,676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  521,113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$    (208,437)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   (40.0%)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Functional reorganization, decrease in employee benefit costs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56325" name="Line 4">
            <a:extLst>
              <a:ext uri="{FF2B5EF4-FFF2-40B4-BE49-F238E27FC236}">
                <a16:creationId xmlns:a16="http://schemas.microsoft.com/office/drawing/2014/main" id="{42A333C7-F9E2-4AC8-9608-C216D47DC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6" name="Line 5">
            <a:extLst>
              <a:ext uri="{FF2B5EF4-FFF2-40B4-BE49-F238E27FC236}">
                <a16:creationId xmlns:a16="http://schemas.microsoft.com/office/drawing/2014/main" id="{DF9D784A-7DCB-4267-9DDB-9ED4C17B8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7" name="Line 6">
            <a:extLst>
              <a:ext uri="{FF2B5EF4-FFF2-40B4-BE49-F238E27FC236}">
                <a16:creationId xmlns:a16="http://schemas.microsoft.com/office/drawing/2014/main" id="{971DCAC0-E26D-4B03-AF62-11F76D803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6328" name="Picture 1">
            <a:extLst>
              <a:ext uri="{FF2B5EF4-FFF2-40B4-BE49-F238E27FC236}">
                <a16:creationId xmlns:a16="http://schemas.microsoft.com/office/drawing/2014/main" id="{6E0C6DCA-1CF4-4600-AABB-9A68C828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6D8487-466A-46C0-9634-B129E34A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B13CF7A-C669-4E06-82C4-3DE5D9F3A438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0F95D421-27CB-41CC-9ED0-33305955D8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CBD31105-DE91-47F1-A28C-B4D6DB0AE8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Human Resources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 	      $     211,501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  433,841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$    (222,340)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(51.25%)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Reduction in force, decreased employee benefit costs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57349" name="Line 4">
            <a:extLst>
              <a:ext uri="{FF2B5EF4-FFF2-40B4-BE49-F238E27FC236}">
                <a16:creationId xmlns:a16="http://schemas.microsoft.com/office/drawing/2014/main" id="{AF9412CF-AFE1-4D06-9CE1-7DC626294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0" name="Line 5">
            <a:extLst>
              <a:ext uri="{FF2B5EF4-FFF2-40B4-BE49-F238E27FC236}">
                <a16:creationId xmlns:a16="http://schemas.microsoft.com/office/drawing/2014/main" id="{132D938A-0F7E-4526-A291-D60AF54E9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1" name="Line 6">
            <a:extLst>
              <a:ext uri="{FF2B5EF4-FFF2-40B4-BE49-F238E27FC236}">
                <a16:creationId xmlns:a16="http://schemas.microsoft.com/office/drawing/2014/main" id="{BCB6C4AE-E88E-4861-B875-555BAABA1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7352" name="Picture 1">
            <a:extLst>
              <a:ext uri="{FF2B5EF4-FFF2-40B4-BE49-F238E27FC236}">
                <a16:creationId xmlns:a16="http://schemas.microsoft.com/office/drawing/2014/main" id="{7BC042D1-E055-4D6B-A404-8C7A738F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6A37F-4CFB-4774-9510-227E54D0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1C31D50-C558-424F-8630-E08F6D4B46C1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FA4A6962-FBFA-43BA-A00D-32B8EB99EE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A9183227-19DF-48D9-8D03-BD0A56CF2D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Public Safety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                 $  14,594,833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13,753,922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Increase 		      $       840,911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Increase 		                6.11%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Increased County </a:t>
            </a:r>
            <a:r>
              <a:rPr lang="en-US" altLang="en-US" sz="1600" b="1" u="sng" dirty="0">
                <a:latin typeface="Tahoma" panose="020B0604030504040204" pitchFamily="34" charset="0"/>
              </a:rPr>
              <a:t>Sheriff contract and other costs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58373" name="Line 4">
            <a:extLst>
              <a:ext uri="{FF2B5EF4-FFF2-40B4-BE49-F238E27FC236}">
                <a16:creationId xmlns:a16="http://schemas.microsoft.com/office/drawing/2014/main" id="{3C07EC8C-7739-40BA-827B-10FA29AA3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4" name="Line 5">
            <a:extLst>
              <a:ext uri="{FF2B5EF4-FFF2-40B4-BE49-F238E27FC236}">
                <a16:creationId xmlns:a16="http://schemas.microsoft.com/office/drawing/2014/main" id="{ED82958D-85A9-4DB6-A455-AA0EABA92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5" name="Line 6">
            <a:extLst>
              <a:ext uri="{FF2B5EF4-FFF2-40B4-BE49-F238E27FC236}">
                <a16:creationId xmlns:a16="http://schemas.microsoft.com/office/drawing/2014/main" id="{4A345E10-BFB3-4825-84AC-541A2D02A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8376" name="Picture 1">
            <a:extLst>
              <a:ext uri="{FF2B5EF4-FFF2-40B4-BE49-F238E27FC236}">
                <a16:creationId xmlns:a16="http://schemas.microsoft.com/office/drawing/2014/main" id="{02929040-1A69-49C6-AF22-431D50A1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4B120C-8E86-47D9-8594-4BCCB300B79F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844C179-D380-4413-8AE5-15E0D8E9534D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pPr algn="r" eaLnBrk="1" hangingPunct="1">
                <a:defRPr/>
              </a:pPr>
              <a:t>44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40706" name="Rectangle 2">
            <a:extLst>
              <a:ext uri="{FF2B5EF4-FFF2-40B4-BE49-F238E27FC236}">
                <a16:creationId xmlns:a16="http://schemas.microsoft.com/office/drawing/2014/main" id="{0B052691-2679-4D63-962C-28AAAC8118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en-US" sz="3600" i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3600" i="1">
                <a:solidFill>
                  <a:schemeClr val="tx1"/>
                </a:solidFill>
                <a:latin typeface="Arial" panose="020B0604020202020204" pitchFamily="34" charset="0"/>
              </a:rPr>
              <a:t>HISTORY –  County Sheriff Contract: General Fund</a:t>
            </a:r>
            <a:br>
              <a:rPr lang="en-US" altLang="en-US" sz="4800" i="1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32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9396" name="Picture 1">
            <a:extLst>
              <a:ext uri="{FF2B5EF4-FFF2-40B4-BE49-F238E27FC236}">
                <a16:creationId xmlns:a16="http://schemas.microsoft.com/office/drawing/2014/main" id="{D73C499D-50B7-4120-B24D-BFF3F5F0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4EA16BFB-EC8F-4229-B335-18C0287747FB}"/>
              </a:ext>
            </a:extLst>
          </p:cNvPr>
          <p:cNvGraphicFramePr>
            <a:graphicFrameLocks/>
          </p:cNvGraphicFramePr>
          <p:nvPr/>
        </p:nvGraphicFramePr>
        <p:xfrm>
          <a:off x="1219200" y="1905000"/>
          <a:ext cx="7162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ACC7C-0590-40D0-B794-2786D10F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3FDF6-3682-494F-992D-70059167EFDB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30E86556-17AF-403D-A315-4013634CAF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i="1" dirty="0">
                <a:latin typeface="Tahoma" pitchFamily="34" charset="0"/>
              </a:rPr>
              <a:t>County Sheriff Contract Costs:</a:t>
            </a:r>
            <a:br>
              <a:rPr lang="en-US" sz="3600" i="1" dirty="0">
                <a:latin typeface="Tahoma" pitchFamily="34" charset="0"/>
              </a:rPr>
            </a:br>
            <a:r>
              <a:rPr lang="en-US" sz="3600" i="1" dirty="0">
                <a:latin typeface="Tahoma" pitchFamily="34" charset="0"/>
              </a:rPr>
              <a:t>General Fund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8408B4F-7249-4570-BA22-D5BA8CB109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extLst/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altLang="en-US" sz="20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ffectLst/>
                <a:latin typeface="Tahoma" panose="020B0604030504040204" pitchFamily="34" charset="0"/>
              </a:rPr>
              <a:t>Public Safety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ffectLst/>
                <a:latin typeface="Tahoma" panose="020B0604030504040204" pitchFamily="34" charset="0"/>
              </a:rPr>
              <a:t>51 total sworn officers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ffectLst/>
                <a:latin typeface="Tahoma" panose="020B0604030504040204" pitchFamily="34" charset="0"/>
              </a:rPr>
              <a:t>$4 million increase over 8 years with no change in staffing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ffectLst/>
                <a:latin typeface="Tahoma" panose="020B0604030504040204" pitchFamily="34" charset="0"/>
              </a:rPr>
              <a:t>Over $500,000 average increase annually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 err="1">
                <a:effectLst/>
                <a:latin typeface="Tahoma" panose="020B0604030504040204" pitchFamily="34" charset="0"/>
              </a:rPr>
              <a:t>COWcap</a:t>
            </a:r>
            <a:r>
              <a:rPr lang="en-US" altLang="en-US" sz="1800" dirty="0">
                <a:effectLst/>
                <a:latin typeface="Tahoma" panose="020B0604030504040204" pitchFamily="34" charset="0"/>
              </a:rPr>
              <a:t> increase not included in these numbers – currently $500k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altLang="en-US" sz="16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ffectLst/>
                <a:latin typeface="Tahoma" panose="020B0604030504040204" pitchFamily="34" charset="0"/>
              </a:rPr>
              <a:t>Annual Increases of $500k are Not Sustainable Without Significant Change in Service Delivery or New Funding Source for Public Safety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1600" dirty="0">
              <a:effectLst/>
              <a:latin typeface="Tahoma" panose="020B0604030504040204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altLang="en-US" sz="160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60420" name="Picture 1">
            <a:extLst>
              <a:ext uri="{FF2B5EF4-FFF2-40B4-BE49-F238E27FC236}">
                <a16:creationId xmlns:a16="http://schemas.microsoft.com/office/drawing/2014/main" id="{E7445E40-A71A-4559-A61C-8E82A17B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07C7-CC3A-4608-9B4C-0C0B6F2A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83B8-5368-48FA-BDD6-E15323834E0C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C7DC9A70-084F-4668-B845-876CD10ADE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i="1" dirty="0">
                <a:latin typeface="Tahoma" pitchFamily="34" charset="0"/>
              </a:rPr>
              <a:t>DEPARTMENT/PROGRAM HIGHLIGHTS/GOALS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54FB31A-74ED-464C-BEFB-4B624A232D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>
              <a:effectLst/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effectLst/>
                <a:latin typeface="Tahoma" panose="020B0604030504040204" pitchFamily="34" charset="0"/>
              </a:rPr>
              <a:t>Public Safety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ahoma" panose="020B0604030504040204" pitchFamily="34" charset="0"/>
              </a:rPr>
              <a:t>Installed security camera surveillance system at the station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ahoma" panose="020B0604030504040204" pitchFamily="34" charset="0"/>
              </a:rPr>
              <a:t>Purchased a mobile Automated License Plate Reader 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ahoma" panose="020B0604030504040204" pitchFamily="34" charset="0"/>
              </a:rPr>
              <a:t>Employed regular traffic saturation even which resulted in substantial reduction in traffic accidents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ffectLst/>
                <a:latin typeface="Tahoma" panose="020B0604030504040204" pitchFamily="34" charset="0"/>
              </a:rPr>
              <a:t>2017 Crime Statistics indicate a 14% drop in crime in TOAV</a:t>
            </a:r>
          </a:p>
        </p:txBody>
      </p:sp>
      <p:pic>
        <p:nvPicPr>
          <p:cNvPr id="61444" name="Picture 1">
            <a:extLst>
              <a:ext uri="{FF2B5EF4-FFF2-40B4-BE49-F238E27FC236}">
                <a16:creationId xmlns:a16="http://schemas.microsoft.com/office/drawing/2014/main" id="{141A98EC-47FF-4BA7-BA82-6C701AEB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0CAC7-C649-4E38-ACB8-86B4B392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5BCCA-6B61-4A3E-A17C-6F47DADEE17C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8D1C3F-4383-4579-95A3-AA8E2919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AF0E10D-DC82-47CF-8EAF-BBA29B32CF7F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5819D20B-2F16-4382-AB00-93BA721582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72A937C3-22D7-46C7-A571-668F8EEA66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Animal Shelter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                 $  2,001,229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2,058,334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$      (57,105)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   (2.77%)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Decrease in employee benefit costs and reorganization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62469" name="Line 4">
            <a:extLst>
              <a:ext uri="{FF2B5EF4-FFF2-40B4-BE49-F238E27FC236}">
                <a16:creationId xmlns:a16="http://schemas.microsoft.com/office/drawing/2014/main" id="{A7353D45-33E5-4852-AFFC-C133453BA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A2EDB515-6CED-41FD-A987-2588AEED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1" name="Line 6">
            <a:extLst>
              <a:ext uri="{FF2B5EF4-FFF2-40B4-BE49-F238E27FC236}">
                <a16:creationId xmlns:a16="http://schemas.microsoft.com/office/drawing/2014/main" id="{19FDA5FE-0E4E-43E2-AE3B-E0B857236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2472" name="Picture 1">
            <a:extLst>
              <a:ext uri="{FF2B5EF4-FFF2-40B4-BE49-F238E27FC236}">
                <a16:creationId xmlns:a16="http://schemas.microsoft.com/office/drawing/2014/main" id="{78AFBD06-BFD2-4E70-BB0F-2D682401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4BB833-04FE-41E0-A3E4-382DED34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C369025-1FB0-431D-B8D9-1D6D9C195F4A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BDF770EA-312B-4FAB-9F92-6354D27C92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E1A964FE-CB8D-49F4-80FE-7AA99F0227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Code Enforcement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                 $     816,237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	             963,810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$    (147,573)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 (15.31%)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Decreased employee benefit costs, change in staff allocations, direct labor grant funding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63493" name="Line 4">
            <a:extLst>
              <a:ext uri="{FF2B5EF4-FFF2-40B4-BE49-F238E27FC236}">
                <a16:creationId xmlns:a16="http://schemas.microsoft.com/office/drawing/2014/main" id="{CFE191A0-B628-4CAC-B439-B4BCB5812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4" name="Line 5">
            <a:extLst>
              <a:ext uri="{FF2B5EF4-FFF2-40B4-BE49-F238E27FC236}">
                <a16:creationId xmlns:a16="http://schemas.microsoft.com/office/drawing/2014/main" id="{54EA6818-4EFE-4DC1-B003-824043BBB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5" name="Line 6">
            <a:extLst>
              <a:ext uri="{FF2B5EF4-FFF2-40B4-BE49-F238E27FC236}">
                <a16:creationId xmlns:a16="http://schemas.microsoft.com/office/drawing/2014/main" id="{8E1F808D-8A2A-4B3F-966F-5D8A45EBD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3496" name="Picture 1">
            <a:extLst>
              <a:ext uri="{FF2B5EF4-FFF2-40B4-BE49-F238E27FC236}">
                <a16:creationId xmlns:a16="http://schemas.microsoft.com/office/drawing/2014/main" id="{84D9C8F8-64CB-4F89-A129-E2134001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CEFBDD-678E-4010-A655-8577CE6C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995A6E3-C5E5-48BF-BE20-C561CF054F2D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5D305209-CBBA-4BD4-A3CD-443045C5E2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D78EC334-CFDF-4925-BE19-444080C927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0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b="1" u="sng" dirty="0">
                <a:latin typeface="Tahoma" panose="020B0604030504040204" pitchFamily="34" charset="0"/>
              </a:rPr>
              <a:t>Public Works</a:t>
            </a:r>
            <a:r>
              <a:rPr lang="en-US" altLang="en-US" sz="18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0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000" b="1" dirty="0">
                <a:latin typeface="Tahoma" panose="020B0604030504040204" pitchFamily="34" charset="0"/>
              </a:rPr>
              <a:t>.	      	       $  21,200,895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0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FY 17-18 Appropriations	                       20,661,711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Amount of Increase 	      	       $       539,184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0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Percent  Increase 		                               2.61%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0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400" b="1" dirty="0">
                <a:latin typeface="Tahoma" panose="020B0604030504040204" pitchFamily="34" charset="0"/>
              </a:rPr>
              <a:t>Key changes: Includes appropriations for Street Maintenance Fund, Wastewater (Sewer) Fund, Waste Management (Solid Waste) Fund. Annual contract cost increases for tipping fees, sewage treatment, decrease in employee benefits, retirement of long-term employee. Includes Apple Valley Desert Water Reuse project.</a:t>
            </a:r>
          </a:p>
        </p:txBody>
      </p:sp>
      <p:sp>
        <p:nvSpPr>
          <p:cNvPr id="64517" name="Line 4">
            <a:extLst>
              <a:ext uri="{FF2B5EF4-FFF2-40B4-BE49-F238E27FC236}">
                <a16:creationId xmlns:a16="http://schemas.microsoft.com/office/drawing/2014/main" id="{2074FEA1-1321-4110-84A1-49B69949B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7338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" name="Line 5">
            <a:extLst>
              <a:ext uri="{FF2B5EF4-FFF2-40B4-BE49-F238E27FC236}">
                <a16:creationId xmlns:a16="http://schemas.microsoft.com/office/drawing/2014/main" id="{5524D70C-62BA-4B39-8D72-AB036D141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4196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9" name="Line 6">
            <a:extLst>
              <a:ext uri="{FF2B5EF4-FFF2-40B4-BE49-F238E27FC236}">
                <a16:creationId xmlns:a16="http://schemas.microsoft.com/office/drawing/2014/main" id="{5BA7ADAE-375E-4853-A5B4-C5F24F65B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953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4520" name="Picture 1">
            <a:extLst>
              <a:ext uri="{FF2B5EF4-FFF2-40B4-BE49-F238E27FC236}">
                <a16:creationId xmlns:a16="http://schemas.microsoft.com/office/drawing/2014/main" id="{96D4F62E-F428-4789-AD66-3F9CAA2E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80C92CD-E97B-442E-A8B6-88BD1D6868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400">
                <a:effectLst/>
                <a:latin typeface="Tahoma" panose="020B0604030504040204" pitchFamily="34" charset="0"/>
              </a:rPr>
              <a:t>Challenges Faced in Developing FY18-19 Proposed Budget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C39C3B0-A98E-4D92-AF39-60D70D7C2A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4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State and Federal Government Impacts.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effectLst/>
                <a:latin typeface="Tahoma" panose="020B0604030504040204" pitchFamily="34" charset="0"/>
              </a:rPr>
              <a:t>Implementation of austerity measures.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effectLst/>
                <a:latin typeface="Tahoma" panose="020B0604030504040204" pitchFamily="34" charset="0"/>
              </a:rPr>
              <a:t>No programs or services added without a source of funding to pay for the expansion in service delivery.</a:t>
            </a:r>
          </a:p>
          <a:p>
            <a:pPr>
              <a:lnSpc>
                <a:spcPct val="90000"/>
              </a:lnSpc>
              <a:defRPr/>
            </a:pPr>
            <a:endParaRPr lang="en-US" altLang="en-US" sz="280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2B5552C7-E178-485F-B657-E1392A7E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B14C8-87A2-4F15-84ED-AB5AC150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DFF30-1ED6-499E-8CEB-4D44E4C90FC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77F557-F57F-4D1F-8337-23625A88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4F8DC74-07EE-44D9-AA13-D94304608C63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50D759DD-3454-4E68-BFF4-13881A11F3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8E38082A-398D-4DD9-BB05-163541B987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Parks and Recreation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	                 $   3,010,481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3,331,496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$    (321,015)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  (9.63%)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latin typeface="Tahoma" panose="020B0604030504040204" pitchFamily="34" charset="0"/>
              </a:rPr>
              <a:t>Key changes: Decreased employee benefit costs, closure of Virginia Park, reorganization</a:t>
            </a:r>
          </a:p>
        </p:txBody>
      </p:sp>
      <p:sp>
        <p:nvSpPr>
          <p:cNvPr id="65541" name="Line 4">
            <a:extLst>
              <a:ext uri="{FF2B5EF4-FFF2-40B4-BE49-F238E27FC236}">
                <a16:creationId xmlns:a16="http://schemas.microsoft.com/office/drawing/2014/main" id="{C8E67E0E-817E-4AF0-8ADE-4D6F790F9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2" name="Line 5">
            <a:extLst>
              <a:ext uri="{FF2B5EF4-FFF2-40B4-BE49-F238E27FC236}">
                <a16:creationId xmlns:a16="http://schemas.microsoft.com/office/drawing/2014/main" id="{00FBFCEE-CBD2-4CB6-9CAA-44F95AFA0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3" name="Line 6">
            <a:extLst>
              <a:ext uri="{FF2B5EF4-FFF2-40B4-BE49-F238E27FC236}">
                <a16:creationId xmlns:a16="http://schemas.microsoft.com/office/drawing/2014/main" id="{DCE8F309-F636-46BD-BF8F-BB5325F48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5544" name="Picture 1">
            <a:extLst>
              <a:ext uri="{FF2B5EF4-FFF2-40B4-BE49-F238E27FC236}">
                <a16:creationId xmlns:a16="http://schemas.microsoft.com/office/drawing/2014/main" id="{B414EF93-0CFC-4AA8-89F5-A78B450F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022E70D0-173A-4256-82DC-76500261BF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i="1" dirty="0">
                <a:latin typeface="Tahoma" pitchFamily="34" charset="0"/>
              </a:rPr>
              <a:t>DEPARTMENT/PROGRAM HIGHLIGHTS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41164CCF-E56E-418B-A064-14E84F5C02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828800"/>
            <a:ext cx="7620000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effectLst/>
                <a:latin typeface="Tahoma" pitchFamily="34" charset="0"/>
              </a:rPr>
              <a:t>Parks and Recreation: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effectLst/>
              </a:rPr>
              <a:t>Implemented a new recreation management software program (</a:t>
            </a:r>
            <a:r>
              <a:rPr lang="en-US" sz="1800" dirty="0" err="1">
                <a:effectLst/>
              </a:rPr>
              <a:t>Etrak</a:t>
            </a:r>
            <a:r>
              <a:rPr lang="en-US" sz="1800" dirty="0">
                <a:effectLst/>
              </a:rPr>
              <a:t>) and began offering online registration for customers.  More than 25% of registrations in the first year have been done online</a:t>
            </a:r>
            <a:endParaRPr lang="en-US" sz="225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effectLst/>
              </a:rPr>
              <a:t>Celebrated the 20</a:t>
            </a:r>
            <a:r>
              <a:rPr lang="en-US" sz="1800" baseline="30000" dirty="0">
                <a:effectLst/>
              </a:rPr>
              <a:t>th</a:t>
            </a:r>
            <a:r>
              <a:rPr lang="en-US" sz="1800" dirty="0">
                <a:effectLst/>
              </a:rPr>
              <a:t> Anniversary of the Freedom Festival at the Lenny Brewster Sports Center with over 10,000 people in attendance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effectLst/>
              </a:rPr>
              <a:t>Replaced the lighting in the Michael H. Martin Gymnasium, the mini-gym, James Woody Community Center and James Woody Park exterior lights with efficient high output LED lights as part of Southern California Edison’s OBF program.</a:t>
            </a:r>
          </a:p>
          <a:p>
            <a:pPr lvl="1">
              <a:defRPr/>
            </a:pPr>
            <a:r>
              <a:rPr lang="en-US" sz="1800" dirty="0">
                <a:effectLst/>
              </a:rPr>
              <a:t>Completed a turf removal project at James Woody Park behind the Field # 3 outfield and installed a walking path, picnic tables and benches, providing a beautiful passive recreation area in the park.</a:t>
            </a:r>
          </a:p>
          <a:p>
            <a:pPr lvl="1">
              <a:defRPr/>
            </a:pPr>
            <a:r>
              <a:rPr lang="en-US" sz="1800" dirty="0">
                <a:effectLst/>
              </a:rPr>
              <a:t>Partnered with the AVPAL program to offer the Town’s first Trunk or Treat event and had well over 1,000 people attend.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D18A329E-C8E6-4D44-80B5-ADDA56B8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4D829-BD09-4890-A39A-2A6E82AC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F068E-BDC4-4D94-80F7-9DB388DA506F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7726E9-6A51-4089-8338-D4886157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2D7A941-4C01-4476-BF9F-93D312450E85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CEBCC079-6253-4AA6-BCBF-E92BA85BDC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DCA3E2C7-74C2-41E6-9A41-D51A53818D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Community Development (Planning)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   	      $     685,833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  801,996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Decrease 		      $    (116,163)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Decrease 		             (14.48%)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Decreased employee benefit costs, change in staff allocations, reduction in contract services cost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67589" name="Line 4">
            <a:extLst>
              <a:ext uri="{FF2B5EF4-FFF2-40B4-BE49-F238E27FC236}">
                <a16:creationId xmlns:a16="http://schemas.microsoft.com/office/drawing/2014/main" id="{CC7310C4-08A0-406D-A895-E5B22E521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0" name="Line 5">
            <a:extLst>
              <a:ext uri="{FF2B5EF4-FFF2-40B4-BE49-F238E27FC236}">
                <a16:creationId xmlns:a16="http://schemas.microsoft.com/office/drawing/2014/main" id="{8B8D64FD-13FB-4F45-A87C-64BB70D32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1" name="Line 6">
            <a:extLst>
              <a:ext uri="{FF2B5EF4-FFF2-40B4-BE49-F238E27FC236}">
                <a16:creationId xmlns:a16="http://schemas.microsoft.com/office/drawing/2014/main" id="{FD94D957-4D30-4D52-A6D8-D0AB62FD0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7592" name="Picture 1">
            <a:extLst>
              <a:ext uri="{FF2B5EF4-FFF2-40B4-BE49-F238E27FC236}">
                <a16:creationId xmlns:a16="http://schemas.microsoft.com/office/drawing/2014/main" id="{AD5ED125-52CD-4AC1-A692-90AB490EC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1494D6-0042-43BA-9EE4-1E009120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821BB86-4B4D-4F55-AF2A-236375D6CE2E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19D18916-F4A7-46D9-854F-BE628B9D55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1BD003FF-5870-4291-A035-2FA245C5A3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Economic Development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 	      $     165,868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  108,325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Increase 		      $        57,543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Increase 		               53.12%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Reorganization-increased staff allocation, decreased employee benefit costs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68613" name="Line 4">
            <a:extLst>
              <a:ext uri="{FF2B5EF4-FFF2-40B4-BE49-F238E27FC236}">
                <a16:creationId xmlns:a16="http://schemas.microsoft.com/office/drawing/2014/main" id="{1801FF01-E889-4155-9969-CA4AE5241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4" name="Line 5">
            <a:extLst>
              <a:ext uri="{FF2B5EF4-FFF2-40B4-BE49-F238E27FC236}">
                <a16:creationId xmlns:a16="http://schemas.microsoft.com/office/drawing/2014/main" id="{B449927D-14D9-4B25-A391-5D6C0D710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5" name="Line 6">
            <a:extLst>
              <a:ext uri="{FF2B5EF4-FFF2-40B4-BE49-F238E27FC236}">
                <a16:creationId xmlns:a16="http://schemas.microsoft.com/office/drawing/2014/main" id="{9ED4B2E9-9274-41A4-98EA-D731EAEAC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8616" name="Picture 1">
            <a:extLst>
              <a:ext uri="{FF2B5EF4-FFF2-40B4-BE49-F238E27FC236}">
                <a16:creationId xmlns:a16="http://schemas.microsoft.com/office/drawing/2014/main" id="{501172A8-7CBD-49A8-AB0A-2B180BB5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05B1C1-6EA3-488E-BBEA-44F3486F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5C406F3-F452-4613-9946-2F49977D1024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65F7C0EF-95F7-4BDA-B788-36B881952A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+mj-lt"/>
              </a:rPr>
              <a:t>Department/Program</a:t>
            </a:r>
            <a:br>
              <a:rPr lang="en-US" sz="3600" i="1" dirty="0">
                <a:solidFill>
                  <a:schemeClr val="tx1"/>
                </a:solidFill>
                <a:latin typeface="+mj-lt"/>
              </a:rPr>
            </a:br>
            <a:r>
              <a:rPr lang="en-US" sz="3600" i="1" dirty="0">
                <a:solidFill>
                  <a:schemeClr val="tx1"/>
                </a:solidFill>
                <a:latin typeface="+mj-lt"/>
              </a:rPr>
              <a:t>Appropriations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295FF392-1333-49EF-B195-1096336212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>
                <a:latin typeface="Tahoma" panose="020B0604030504040204" pitchFamily="34" charset="0"/>
              </a:rPr>
              <a:t>Engineering Development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18-19 Prop. </a:t>
            </a:r>
            <a:r>
              <a:rPr lang="en-US" altLang="en-US" sz="2200" b="1" dirty="0" err="1">
                <a:latin typeface="Tahoma" panose="020B0604030504040204" pitchFamily="34" charset="0"/>
              </a:rPr>
              <a:t>Approp</a:t>
            </a:r>
            <a:r>
              <a:rPr lang="en-US" altLang="en-US" sz="2200" b="1" dirty="0">
                <a:latin typeface="Tahoma" panose="020B0604030504040204" pitchFamily="34" charset="0"/>
              </a:rPr>
              <a:t>. 	      $     535,600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FY 17-18 Appropriations                       360,600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Amount of Increase 		      $     175,000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latin typeface="Tahoma" panose="020B0604030504040204" pitchFamily="34" charset="0"/>
              </a:rPr>
              <a:t>	Percent  Increase 		               48.53%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Key changes: Current year budget reflects actual cost average for past four years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200" b="1" dirty="0">
              <a:latin typeface="Tahoma" panose="020B0604030504040204" pitchFamily="34" charset="0"/>
            </a:endParaRPr>
          </a:p>
        </p:txBody>
      </p:sp>
      <p:sp>
        <p:nvSpPr>
          <p:cNvPr id="69637" name="Line 4">
            <a:extLst>
              <a:ext uri="{FF2B5EF4-FFF2-40B4-BE49-F238E27FC236}">
                <a16:creationId xmlns:a16="http://schemas.microsoft.com/office/drawing/2014/main" id="{38ED51A1-6A91-42CB-A988-582A58C0A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Line 5">
            <a:extLst>
              <a:ext uri="{FF2B5EF4-FFF2-40B4-BE49-F238E27FC236}">
                <a16:creationId xmlns:a16="http://schemas.microsoft.com/office/drawing/2014/main" id="{6C4ADDFA-01F4-4C42-B600-FAA95F869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5720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9" name="Line 6">
            <a:extLst>
              <a:ext uri="{FF2B5EF4-FFF2-40B4-BE49-F238E27FC236}">
                <a16:creationId xmlns:a16="http://schemas.microsoft.com/office/drawing/2014/main" id="{BFEB39EE-3443-4FC0-9732-750BBEBB7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9640" name="Picture 1">
            <a:extLst>
              <a:ext uri="{FF2B5EF4-FFF2-40B4-BE49-F238E27FC236}">
                <a16:creationId xmlns:a16="http://schemas.microsoft.com/office/drawing/2014/main" id="{5A8FC99D-DA98-45E7-AFDF-13E2A83C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A26C2BAF-DF8E-472F-BFBC-289248C1C0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638892C-556F-4A08-9554-BD196790E38F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55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D72BF0C-9F44-468F-A002-981439D2994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608138" y="2193925"/>
            <a:ext cx="6662737" cy="1082675"/>
          </a:xfrm>
        </p:spPr>
        <p:txBody>
          <a:bodyPr anchor="ctr"/>
          <a:lstStyle/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i="1" dirty="0">
                <a:latin typeface="Tahoma" pitchFamily="34" charset="0"/>
              </a:rPr>
              <a:t>OTHER ISSUES</a:t>
            </a:r>
          </a:p>
        </p:txBody>
      </p:sp>
      <p:sp>
        <p:nvSpPr>
          <p:cNvPr id="393220" name="Rectangle 4">
            <a:extLst>
              <a:ext uri="{FF2B5EF4-FFF2-40B4-BE49-F238E27FC236}">
                <a16:creationId xmlns:a16="http://schemas.microsoft.com/office/drawing/2014/main" id="{1E721B18-9B13-4FC2-91A8-C6EA2581E18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381000"/>
            <a:ext cx="7467600" cy="12954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en-US" sz="3600" i="1" dirty="0">
                <a:latin typeface="Tahoma" panose="020B0604030504040204" pitchFamily="34" charset="0"/>
              </a:rPr>
              <a:t>Fiscal Year 2018-2019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3600" i="1" dirty="0">
                <a:latin typeface="Tahoma" panose="020B0604030504040204" pitchFamily="34" charset="0"/>
              </a:rPr>
              <a:t>Proposed Budget</a:t>
            </a:r>
          </a:p>
        </p:txBody>
      </p:sp>
      <p:pic>
        <p:nvPicPr>
          <p:cNvPr id="70661" name="Picture 1">
            <a:extLst>
              <a:ext uri="{FF2B5EF4-FFF2-40B4-BE49-F238E27FC236}">
                <a16:creationId xmlns:a16="http://schemas.microsoft.com/office/drawing/2014/main" id="{AA931E86-ADEF-4A34-9B93-9DCA71CA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8332-30A5-4D5D-B2C3-4DB0D4C1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80162-ECDA-4267-BCA1-446EB4829837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983D7119-8F72-4181-B53E-B268090313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000" i="1" dirty="0">
                <a:latin typeface="Tahoma" pitchFamily="34" charset="0"/>
              </a:rPr>
              <a:t>State Transportation Bill – Road Maintenance and Rehabilitation Account (RMRA)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E976CAB-8D6A-45CE-A7FA-362B15F70C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/>
                <a:latin typeface="Tahoma" panose="020B0604030504040204" pitchFamily="34" charset="0"/>
              </a:rPr>
              <a:t>Adds $0.12 per gallon effective Nov. 1, 2017</a:t>
            </a:r>
          </a:p>
          <a:p>
            <a:pPr>
              <a:defRPr/>
            </a:pPr>
            <a:r>
              <a:rPr lang="en-US" altLang="en-US" sz="2400" dirty="0">
                <a:effectLst/>
                <a:latin typeface="Tahoma" panose="020B0604030504040204" pitchFamily="34" charset="0"/>
              </a:rPr>
              <a:t>Adds vehicle registration tax called the “Transportation Improvement Fee” effective January 1, 2018</a:t>
            </a:r>
          </a:p>
          <a:p>
            <a:pPr>
              <a:defRPr/>
            </a:pPr>
            <a:r>
              <a:rPr lang="en-US" altLang="en-US" sz="2400" dirty="0">
                <a:effectLst/>
                <a:latin typeface="Tahoma" panose="020B0604030504040204" pitchFamily="34" charset="0"/>
              </a:rPr>
              <a:t>Adds $100 vehicle registration tax on zero emission vehicles effective on July 1, 2020</a:t>
            </a:r>
          </a:p>
          <a:p>
            <a:pPr>
              <a:defRPr/>
            </a:pPr>
            <a:r>
              <a:rPr lang="en-US" altLang="en-US" sz="2400" dirty="0">
                <a:effectLst/>
                <a:latin typeface="Tahoma" panose="020B0604030504040204" pitchFamily="34" charset="0"/>
              </a:rPr>
              <a:t>Town received $421,813 in FY2017-18 and projected to receive $1,302,450 in FY 2018-19 under RMRA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effectLst/>
                <a:latin typeface="Tahoma" panose="020B0604030504040204" pitchFamily="34" charset="0"/>
              </a:rPr>
              <a:t>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40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72708" name="Picture 1">
            <a:extLst>
              <a:ext uri="{FF2B5EF4-FFF2-40B4-BE49-F238E27FC236}">
                <a16:creationId xmlns:a16="http://schemas.microsoft.com/office/drawing/2014/main" id="{C295E2B8-1891-4EB4-935C-BF6AE608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2761A-16CA-4AEC-8E9B-F23A3CDF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788F-700A-4DC2-A471-65CDAF0A2606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7B43-D758-4644-94CD-EDC7A3AC038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>
                <a:latin typeface="Arial" panose="020B0604020202020204" pitchFamily="34" charset="0"/>
              </a:rPr>
              <a:t>CalPERS ROR Assumption Changes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pic>
        <p:nvPicPr>
          <p:cNvPr id="73731" name="Content Placeholder 5">
            <a:extLst>
              <a:ext uri="{FF2B5EF4-FFF2-40B4-BE49-F238E27FC236}">
                <a16:creationId xmlns:a16="http://schemas.microsoft.com/office/drawing/2014/main" id="{99392B6B-5809-4445-A6AF-37B74F18739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7" t="12962" r="2" b="37038"/>
          <a:stretch>
            <a:fillRect/>
          </a:stretch>
        </p:blipFill>
        <p:spPr>
          <a:xfrm>
            <a:off x="1295400" y="2406650"/>
            <a:ext cx="4876800" cy="2057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BE42C-E499-4E2C-9E90-E8FC85C42A6A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E64DA5A-B6D6-47CB-8D6B-D7283A8846AD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57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9A94B4-ACF2-49A7-BC2C-6B7DD48DEC7B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3613150"/>
          <a:ext cx="2438400" cy="164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2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18-19</a:t>
                      </a:r>
                    </a:p>
                  </a:txBody>
                  <a:tcPr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$113,704</a:t>
                      </a:r>
                    </a:p>
                  </a:txBody>
                  <a:tcPr marT="45742" marB="4574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19-20</a:t>
                      </a:r>
                    </a:p>
                  </a:txBody>
                  <a:tcPr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$119,355</a:t>
                      </a:r>
                    </a:p>
                  </a:txBody>
                  <a:tcPr marT="45742" marB="457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20-21</a:t>
                      </a:r>
                    </a:p>
                  </a:txBody>
                  <a:tcPr marT="45742" marB="457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$123,595</a:t>
                      </a:r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6B72E-AADD-4DEE-9DE4-68EC7FD4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0E908-1565-4B00-9EED-A9A5B28C2B08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CECC-C92F-433F-AE18-7E9B4739F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>
                <a:latin typeface="Arial" panose="020B0604020202020204" pitchFamily="34" charset="0"/>
              </a:rPr>
              <a:t>CalPERS ROR Assumption Changes</a:t>
            </a:r>
          </a:p>
        </p:txBody>
      </p:sp>
      <p:pic>
        <p:nvPicPr>
          <p:cNvPr id="74755" name="Content Placeholder 4">
            <a:extLst>
              <a:ext uri="{FF2B5EF4-FFF2-40B4-BE49-F238E27FC236}">
                <a16:creationId xmlns:a16="http://schemas.microsoft.com/office/drawing/2014/main" id="{DDB7161B-D4C0-41B9-9C47-EA03F4C4AF8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7408" b="27779"/>
          <a:stretch>
            <a:fillRect/>
          </a:stretch>
        </p:blipFill>
        <p:spPr>
          <a:xfrm>
            <a:off x="1074738" y="2027238"/>
            <a:ext cx="5295900" cy="2667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DD410-CF1B-457A-B5FB-0FD88DAA7539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7E7615F-0238-4FFC-AC54-AF78A65D2893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58</a:t>
            </a:fld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7E0975-A77E-4764-9D92-A959DD93D7A8}"/>
              </a:ext>
            </a:extLst>
          </p:cNvPr>
          <p:cNvGraphicFramePr>
            <a:graphicFrameLocks noGrp="1"/>
          </p:cNvGraphicFramePr>
          <p:nvPr/>
        </p:nvGraphicFramePr>
        <p:xfrm>
          <a:off x="4241800" y="4419600"/>
          <a:ext cx="3965575" cy="188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6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Impact</a:t>
                      </a:r>
                    </a:p>
                  </a:txBody>
                  <a:tcPr marL="91436" marR="91436" marT="45629" marB="45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Normal Cost</a:t>
                      </a:r>
                    </a:p>
                  </a:txBody>
                  <a:tcPr marL="91436" marR="91436" marT="45629" marB="45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UAL Payments</a:t>
                      </a:r>
                    </a:p>
                  </a:txBody>
                  <a:tcPr marL="91436" marR="91436" marT="45629" marB="456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2018-19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91436" marR="91436" marT="45629" marB="45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$3.8 – 11.5k</a:t>
                      </a:r>
                    </a:p>
                  </a:txBody>
                  <a:tcPr marL="91436" marR="91436" marT="45629" marB="45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$30.6 – 46k</a:t>
                      </a:r>
                    </a:p>
                  </a:txBody>
                  <a:tcPr marL="91436" marR="91436" marT="45629" marB="456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2020-23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91436" marR="91436" marT="45629" marB="45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$15.3 – 46k</a:t>
                      </a:r>
                    </a:p>
                  </a:txBody>
                  <a:tcPr marL="91436" marR="91436" marT="45629" marB="45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$307 – 383k</a:t>
                      </a:r>
                    </a:p>
                  </a:txBody>
                  <a:tcPr marL="91436" marR="91436" marT="45629" marB="456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AEA27-BF2B-4F20-9915-03989684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2CA8D-A259-45AB-A7C7-F1A7817C9202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AB5107C8-2820-4A1A-8221-7E644F342F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i="1" dirty="0">
                <a:latin typeface="Tahoma" pitchFamily="34" charset="0"/>
              </a:rPr>
              <a:t>Budget Balancing Measures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0D7665E-5F18-4388-B8C8-D20E68CC22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altLang="en-US" sz="20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0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ffectLst/>
                <a:latin typeface="Tahoma" panose="020B0604030504040204" pitchFamily="34" charset="0"/>
              </a:rPr>
              <a:t>No COLA included in Proposed Budget for FY2018-19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ffectLst/>
                <a:latin typeface="Tahoma" panose="020B0604030504040204" pitchFamily="34" charset="0"/>
              </a:rPr>
              <a:t>Suspend 401a employee benefit for FY 2018-19</a:t>
            </a:r>
          </a:p>
          <a:p>
            <a:pPr>
              <a:lnSpc>
                <a:spcPct val="90000"/>
              </a:lnSpc>
              <a:defRPr/>
            </a:pPr>
            <a:endParaRPr lang="en-US" altLang="en-US" sz="18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ffectLst/>
                <a:latin typeface="Tahoma" panose="020B0604030504040204" pitchFamily="34" charset="0"/>
              </a:rPr>
              <a:t>Closure of Virginia Park</a:t>
            </a:r>
          </a:p>
          <a:p>
            <a:pPr>
              <a:lnSpc>
                <a:spcPct val="90000"/>
              </a:lnSpc>
              <a:defRPr/>
            </a:pPr>
            <a:endParaRPr lang="en-US" altLang="en-US" sz="18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ffectLst/>
                <a:latin typeface="Tahoma" panose="020B0604030504040204" pitchFamily="34" charset="0"/>
              </a:rPr>
              <a:t>Explore Other Funding sources for fund General Fund operations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 dirty="0">
              <a:effectLst/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ffectLst/>
                <a:latin typeface="Tahoma" panose="020B0604030504040204" pitchFamily="34" charset="0"/>
              </a:rPr>
              <a:t>Recommended for Adoption as part of Proposed Budget</a:t>
            </a:r>
          </a:p>
          <a:p>
            <a:pPr>
              <a:lnSpc>
                <a:spcPct val="90000"/>
              </a:lnSpc>
              <a:defRPr/>
            </a:pPr>
            <a:endParaRPr lang="en-US" altLang="en-US" sz="2000" dirty="0">
              <a:effectLst/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sz="1600" dirty="0">
              <a:effectLst/>
              <a:latin typeface="Tahoma" panose="020B0604030504040204" pitchFamily="34" charset="0"/>
            </a:endParaRP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94E1670B-E311-4385-B5DC-666722E8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B6C86-030E-401F-A09D-383FD38F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1FC11-50EE-4E9B-85A4-5A285E55A79E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CA87361-7671-47BC-8861-1D440273E1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>
                <a:effectLst/>
                <a:latin typeface="Tahoma" panose="020B0604030504040204" pitchFamily="34" charset="0"/>
              </a:rPr>
              <a:t>FY18-19 Proposed Operating and Capital Improvement Budget</a:t>
            </a:r>
            <a:r>
              <a:rPr lang="en-US" altLang="en-US">
                <a:effectLst/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84DED14-E1A1-4801-9079-274014895D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39813" y="1981200"/>
            <a:ext cx="7543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  <a:latin typeface="Tahoma" panose="020B0604030504040204" pitchFamily="34" charset="0"/>
              </a:rPr>
              <a:t>Represents Management’s Recommended Budget to;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000">
              <a:effectLst/>
              <a:latin typeface="Tahoma" panose="020B0604030504040204" pitchFamily="34" charset="0"/>
            </a:endParaRPr>
          </a:p>
          <a:p>
            <a:pPr lvl="1"/>
            <a:r>
              <a:rPr lang="en-US" altLang="en-US">
                <a:effectLst/>
                <a:latin typeface="Tahoma" panose="020B0604030504040204" pitchFamily="34" charset="0"/>
              </a:rPr>
              <a:t>Address Town Council’s priorities within</a:t>
            </a:r>
          </a:p>
          <a:p>
            <a:pPr lvl="1"/>
            <a:r>
              <a:rPr lang="en-US" altLang="en-US">
                <a:effectLst/>
                <a:latin typeface="Tahoma" panose="020B0604030504040204" pitchFamily="34" charset="0"/>
              </a:rPr>
              <a:t>Existing Financial Constraints to</a:t>
            </a:r>
          </a:p>
          <a:p>
            <a:pPr lvl="1"/>
            <a:r>
              <a:rPr lang="en-US" altLang="en-US">
                <a:effectLst/>
                <a:latin typeface="Tahoma" panose="020B0604030504040204" pitchFamily="34" charset="0"/>
              </a:rPr>
              <a:t>Fulfill the Service Requirements of the Community.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F89E7AC7-FE7C-434E-9B9B-10C2FA438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1F2DB1-2006-4E2E-82E2-7D9EC62B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366A2-728B-4061-B4B5-3C511388F4F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DD0CC4-B1DA-4549-9535-6111DE98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3336069-5A31-406A-B733-6291CBFE3DB0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636930" name="Rectangle 2">
            <a:extLst>
              <a:ext uri="{FF2B5EF4-FFF2-40B4-BE49-F238E27FC236}">
                <a16:creationId xmlns:a16="http://schemas.microsoft.com/office/drawing/2014/main" id="{3FD12A51-24BF-4054-AF46-CA8B6F296C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57200"/>
            <a:ext cx="7391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i="1" dirty="0">
                <a:solidFill>
                  <a:schemeClr val="tx1"/>
                </a:solidFill>
                <a:latin typeface="Tahoma" panose="020B0604030504040204" pitchFamily="34" charset="0"/>
              </a:rPr>
              <a:t>FISCAL YEAR 2018-2019 </a:t>
            </a:r>
            <a:br>
              <a:rPr lang="en-US" altLang="en-US" sz="3600" i="1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3600" i="1" dirty="0">
                <a:solidFill>
                  <a:schemeClr val="tx1"/>
                </a:solidFill>
                <a:latin typeface="Tahoma" panose="020B0604030504040204" pitchFamily="34" charset="0"/>
              </a:rPr>
              <a:t>PROPOSED BUDGET</a:t>
            </a:r>
          </a:p>
        </p:txBody>
      </p:sp>
      <p:sp>
        <p:nvSpPr>
          <p:cNvPr id="636932" name="Rectangle 4">
            <a:extLst>
              <a:ext uri="{FF2B5EF4-FFF2-40B4-BE49-F238E27FC236}">
                <a16:creationId xmlns:a16="http://schemas.microsoft.com/office/drawing/2014/main" id="{95356F08-FB56-4DEF-BF9B-A6F5B406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Final bound copies – July 31, 2018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Copies available for Public Viewing at: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- Town Clerk’s Office at 14955 Dale Evans 	Parkway (Town Hall)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- Town’s Website:  www.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applevalley.org</a:t>
            </a:r>
            <a:r>
              <a:rPr lang="en-US" sz="2400" dirty="0">
                <a:cs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Additional information contact 760-240-7000 x7704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</a:p>
        </p:txBody>
      </p:sp>
      <p:pic>
        <p:nvPicPr>
          <p:cNvPr id="76805" name="Picture 1">
            <a:extLst>
              <a:ext uri="{FF2B5EF4-FFF2-40B4-BE49-F238E27FC236}">
                <a16:creationId xmlns:a16="http://schemas.microsoft.com/office/drawing/2014/main" id="{007B3BC4-083D-49DD-8A36-9E44F8B6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253676E0-A793-4124-917A-F111AF2FE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12D6C65-2F71-4BD6-A840-ACCE04617E07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72A7861-EA88-4C39-92C4-47AAEB84C2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543800" cy="1447800"/>
          </a:xfrm>
        </p:spPr>
        <p:txBody>
          <a:bodyPr/>
          <a:lstStyle/>
          <a:p>
            <a:pPr algn="ctr" eaLnBrk="1" hangingPunct="1">
              <a:spcBef>
                <a:spcPct val="60000"/>
              </a:spcBef>
              <a:defRPr/>
            </a:pPr>
            <a:r>
              <a:rPr lang="en-US" altLang="en-US" sz="4000" b="1" dirty="0">
                <a:latin typeface="Arial" panose="020B0604020202020204" pitchFamily="34" charset="0"/>
              </a:rPr>
              <a:t>FISCAL YEAR 2018-2019 PROPOSED BUDGET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513396E-12EF-43AA-8CBD-14CF9BBC06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467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0">
                <a:latin typeface="+mj-lt"/>
              </a:rPr>
              <a:t>Town of Apple Valley</a:t>
            </a:r>
          </a:p>
        </p:txBody>
      </p:sp>
      <p:sp>
        <p:nvSpPr>
          <p:cNvPr id="77829" name="Text Box 48">
            <a:extLst>
              <a:ext uri="{FF2B5EF4-FFF2-40B4-BE49-F238E27FC236}">
                <a16:creationId xmlns:a16="http://schemas.microsoft.com/office/drawing/2014/main" id="{74A5A06D-363B-4BCB-BFFA-F849A47AF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00400"/>
            <a:ext cx="4435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June 26, 2018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Questions?</a:t>
            </a:r>
          </a:p>
        </p:txBody>
      </p:sp>
      <p:pic>
        <p:nvPicPr>
          <p:cNvPr id="77830" name="Picture 1">
            <a:extLst>
              <a:ext uri="{FF2B5EF4-FFF2-40B4-BE49-F238E27FC236}">
                <a16:creationId xmlns:a16="http://schemas.microsoft.com/office/drawing/2014/main" id="{FD326FA3-F7E3-4690-819F-F724C4CB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E41DEB-A759-4D6A-B07F-B527252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E2B5D3D-B8BA-468F-A024-BC5CAD977C0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id="{9B4BD39F-E3F2-4F0C-8FAA-26568AE371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924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i="1">
                <a:solidFill>
                  <a:schemeClr val="tx1"/>
                </a:solidFill>
                <a:latin typeface="Arial" panose="020B0604020202020204" pitchFamily="34" charset="0"/>
              </a:rPr>
              <a:t>BUDGET SUMMARY</a:t>
            </a:r>
            <a:br>
              <a:rPr lang="en-US" altLang="en-US" sz="4000" i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3600" i="1">
                <a:solidFill>
                  <a:schemeClr val="tx1"/>
                </a:solidFill>
                <a:latin typeface="Arial" panose="020B0604020202020204" pitchFamily="34" charset="0"/>
              </a:rPr>
              <a:t>All Funds </a:t>
            </a:r>
            <a:endParaRPr lang="en-US" altLang="en-US" sz="2400" b="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566F42BA-5966-4199-9F2D-03272D80EE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7620000" cy="4572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6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FY 18-19 Estimated Revenues   	           $   87,345,382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Appropriations from Fund Balance		      1,126,421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FY 18-19 Total Resources                             $   88,471,803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FY 18-19 Appropriations                               $   88,471,803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FY 18-19 Total Appropriations                     $   88,471,803</a:t>
            </a:r>
          </a:p>
        </p:txBody>
      </p:sp>
      <p:sp>
        <p:nvSpPr>
          <p:cNvPr id="12293" name="Line 4">
            <a:extLst>
              <a:ext uri="{FF2B5EF4-FFF2-40B4-BE49-F238E27FC236}">
                <a16:creationId xmlns:a16="http://schemas.microsoft.com/office/drawing/2014/main" id="{4109B131-F473-46AE-A1FF-F9A8EE28E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8862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" name="Line 5">
            <a:extLst>
              <a:ext uri="{FF2B5EF4-FFF2-40B4-BE49-F238E27FC236}">
                <a16:creationId xmlns:a16="http://schemas.microsoft.com/office/drawing/2014/main" id="{5981EFC5-4E77-462F-987F-A4CD991A2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257800"/>
            <a:ext cx="22098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" name="Line 6">
            <a:extLst>
              <a:ext uri="{FF2B5EF4-FFF2-40B4-BE49-F238E27FC236}">
                <a16:creationId xmlns:a16="http://schemas.microsoft.com/office/drawing/2014/main" id="{5CD5BEFA-0B1F-47F7-AE0A-FAA374ACD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424238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2296" name="Picture 1">
            <a:extLst>
              <a:ext uri="{FF2B5EF4-FFF2-40B4-BE49-F238E27FC236}">
                <a16:creationId xmlns:a16="http://schemas.microsoft.com/office/drawing/2014/main" id="{3DC7130D-3F2C-448C-92BD-1C484577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Line 6">
            <a:extLst>
              <a:ext uri="{FF2B5EF4-FFF2-40B4-BE49-F238E27FC236}">
                <a16:creationId xmlns:a16="http://schemas.microsoft.com/office/drawing/2014/main" id="{6F71B127-1DF8-4B81-B078-A5CF5E5D3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724400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774D2E-2F21-4C1E-8488-403D556B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C5A0C0E-E1E3-4017-B443-54D9FE49D0A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65282" name="Rectangle 2">
            <a:extLst>
              <a:ext uri="{FF2B5EF4-FFF2-40B4-BE49-F238E27FC236}">
                <a16:creationId xmlns:a16="http://schemas.microsoft.com/office/drawing/2014/main" id="{33771A3C-EE83-4F42-B142-145FA19DDA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8077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</a:rPr>
              <a:t>TOTAL APPROPRIATIONS</a:t>
            </a:r>
            <a:br>
              <a:rPr lang="en-US" sz="3600" i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All Funds – Current v. Proposed 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FC8405AA-8528-4E7C-98D4-EF0DC8DC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43600"/>
            <a:ext cx="152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FY 17-18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Adopted</a:t>
            </a:r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5691BA1E-3331-4F2E-95D2-803F0A7D6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057400"/>
          <a:ext cx="8229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4" imgW="0" imgH="0" progId="PowerPlugsChart.Document">
                  <p:embed/>
                </p:oleObj>
              </mc:Choice>
              <mc:Fallback>
                <p:oleObj r:id="rId4" imgW="0" imgH="0" progId="PowerPlugsChart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8229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5">
            <a:extLst>
              <a:ext uri="{FF2B5EF4-FFF2-40B4-BE49-F238E27FC236}">
                <a16:creationId xmlns:a16="http://schemas.microsoft.com/office/drawing/2014/main" id="{907A52BD-6D92-4AC6-A9C7-D943D510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436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FY 18-19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Proposed</a:t>
            </a:r>
          </a:p>
        </p:txBody>
      </p:sp>
      <p:pic>
        <p:nvPicPr>
          <p:cNvPr id="13319" name="Picture 1">
            <a:extLst>
              <a:ext uri="{FF2B5EF4-FFF2-40B4-BE49-F238E27FC236}">
                <a16:creationId xmlns:a16="http://schemas.microsoft.com/office/drawing/2014/main" id="{3D6C9F18-E519-4013-AFB5-260018C2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363E0E-3A37-4AB7-A677-55FCF0A0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34894B9-F4A2-4794-A4EA-E10010F4562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18178" name="Rectangle 2">
            <a:extLst>
              <a:ext uri="{FF2B5EF4-FFF2-40B4-BE49-F238E27FC236}">
                <a16:creationId xmlns:a16="http://schemas.microsoft.com/office/drawing/2014/main" id="{952760B6-7F1E-4DF4-AC66-18239DEE46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924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tx1"/>
                </a:solidFill>
                <a:latin typeface="Tahoma" pitchFamily="34" charset="0"/>
              </a:rPr>
              <a:t>TOTAL OPERATING BUDGET</a:t>
            </a:r>
            <a:br>
              <a:rPr lang="en-US" sz="3600" i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sz="3600" i="1" dirty="0">
                <a:solidFill>
                  <a:schemeClr val="tx1"/>
                </a:solidFill>
                <a:latin typeface="Tahoma" pitchFamily="34" charset="0"/>
              </a:rPr>
              <a:t>All Funds</a:t>
            </a:r>
          </a:p>
        </p:txBody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522A03D8-0E7B-4204-A101-BCC7636A4C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7924800" cy="43434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1600" b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Proposed FY 18-19		    $    68,416,321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Adopted FY 17-18			          67,384,197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Amount of Increase                           $      1,032,124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latin typeface="Tahoma" panose="020B0604030504040204" pitchFamily="34" charset="0"/>
              </a:rPr>
              <a:t>	Percent Increase 		                            1.53 %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800" b="1" dirty="0">
              <a:latin typeface="Tahoma" panose="020B0604030504040204" pitchFamily="34" charset="0"/>
            </a:endParaRP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35FC74DA-334F-4D3C-AEA6-3043BD916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343400"/>
            <a:ext cx="23622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2" name="Line 5">
            <a:extLst>
              <a:ext uri="{FF2B5EF4-FFF2-40B4-BE49-F238E27FC236}">
                <a16:creationId xmlns:a16="http://schemas.microsoft.com/office/drawing/2014/main" id="{BD7499A7-DC63-436E-8A2D-843F9F2EF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876800"/>
            <a:ext cx="23622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3" name="Line 6">
            <a:extLst>
              <a:ext uri="{FF2B5EF4-FFF2-40B4-BE49-F238E27FC236}">
                <a16:creationId xmlns:a16="http://schemas.microsoft.com/office/drawing/2014/main" id="{24A858F5-2979-46B6-AFCE-9E74E98C9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33800"/>
            <a:ext cx="2362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4344" name="Picture 1">
            <a:extLst>
              <a:ext uri="{FF2B5EF4-FFF2-40B4-BE49-F238E27FC236}">
                <a16:creationId xmlns:a16="http://schemas.microsoft.com/office/drawing/2014/main" id="{9BD6C5AC-7832-4E91-BE4B-1D04ECCB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VI DIMENSIONS" val="640x480x8"/>
  <p:tag name="CAPTURED TRANSITIONS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1"/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5ba32a300109"/>
  <p:tag name="POWER3D TRANSITION" val="DropIn.p3d 6"/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1"/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67458d2010c"/>
  <p:tag name="POWER3D TRANSITION" val="Revcube.p3d 1"/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1"/>
  <p:tag name="POWER3D OPTIONS" val="Medium "/>
  <p:tag name="POWER3D IMAGE0" val="PINBUMP.TGA"/>
  <p:tag name="POWER3D IMAGE1" val="PINBUMP.T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88477deb0114"/>
  <p:tag name="POWER3D TRANSITION" val="Slabtilt.p3d 0"/>
  <p:tag name="POWER3D OPTIONS" val="Medium "/>
  <p:tag name="POWER3D IMAGE0" val="PINBUMP.TGA"/>
  <p:tag name="POWER3D IMAGE1" val="PINBUMP.T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3"/>
  <p:tag name="POWER3D OPTIONS" val="Medium "/>
  <p:tag name="POWER3D IMAGE0" val="PINBUMP.TG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3"/>
  <p:tag name="POWER3D OPTIONS" val="Medium "/>
  <p:tag name="POWER3D IMAGE0" val="PINBUMP.T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4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b04eb1920100"/>
  <p:tag name="POWER3D TRANSITION" val="Bilboard.p3d 0"/>
  <p:tag name="POWER3D OPTIONS" val="Medium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5ba32a300109"/>
  <p:tag name="POWER3D TRANSITION" val="DropIn.p3d 6"/>
  <p:tag name="POWER3D OPTIONS" val="Medium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5ba32a300109"/>
  <p:tag name="POWER3D TRANSITION" val="DropIn.p3d 6"/>
  <p:tag name="POWER3D OPTIONS" val="Medium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bdc2222601c7"/>
  <p:tag name="POWER3D TRANSITION" val="Slabflip.p3d 1"/>
  <p:tag name="POWER3D OPTIONS" val="Medium "/>
  <p:tag name="POWER3D IMAGE0" val="PINBUMP.TGA"/>
  <p:tag name="POWER3D IMAGE1" val="PINBUMP.T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4"/>
  <p:tag name="POWER3D OPTIONS" val="Medium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IMAGE1" val="PINBUMP.TGA"/>
  <p:tag name="POWER3D CRC" val="5ba32a300109"/>
  <p:tag name="POWER3D TRANSITION" val="DropIn.p3d 6"/>
  <p:tag name="POWER3D OPTIONS" val="Medium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b04eb1920100"/>
  <p:tag name="POWER3D TRANSITION" val="Bilboard.p3d 0"/>
  <p:tag name="POWER3D OPTIONS" val="Medium 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4fd10af40211"/>
  <p:tag name="POWER3D TRANSITION" val="Revdoors.p3d 1"/>
  <p:tag name="POWER3D OPTIONS" val="Medium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CRC" val="64bde272018f"/>
  <p:tag name="POWER3D TRANSITION" val="Twopanel.p3d 5"/>
  <p:tag name="POWER3D OPTIONS" val="Medium 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64bde272018f"/>
  <p:tag name="POWER3D TRANSITION" val="Twopanel.p3d 5"/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bdc2222601c7"/>
  <p:tag name="POWER3D TRANSITION" val="Slabflip.p3d 1"/>
  <p:tag name="POWER3D OPTIONS" val="Medium "/>
  <p:tag name="POWER3D IMAGE0" val="PINBUMP.TGA"/>
  <p:tag name="POWER3D IMAGE1" val="PINBUMP.T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b04eb1920100"/>
  <p:tag name="POWER3D TRANSITION" val="Bilboard.p3d 0"/>
  <p:tag name="POWER3D OPTIONS" val="Medium 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CRC" val="5ba32a300109"/>
  <p:tag name="POWER3D TRANSITION" val="DropIn.p3d 6"/>
  <p:tag name="POWER3D OPTIONS" val="Medium 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IMAGE0" val="PINBUMP.TGA"/>
  <p:tag name="POWER3D CRC" val="5ba32a300109"/>
  <p:tag name="POWER3D TRANSITION" val="DropIn.p3d 6"/>
  <p:tag name="POWER3D OPTIONS" val="Medium 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c7cd78d80185"/>
  <p:tag name="POWER3D TRANSITION" val="Swing.p3d 2"/>
  <p:tag name="POWER3D OPTIONS" val="Medium 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b04eb1920100"/>
  <p:tag name="POWER3D TRANSITION" val="Bilboard.p3d 0"/>
  <p:tag name="POWER3D OPTIONS" val="Medium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529fdd0101cf"/>
  <p:tag name="POWER3D TRANSITION" val="Tumbling.p3d 0"/>
  <p:tag name="POWER3D OPTIONS" val="Medium "/>
  <p:tag name="POWER3D IMAGE0" val="PINBUMP.TG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bdc2222601c7"/>
  <p:tag name="POWER3D TRANSITION" val="Slabrota.p3d 2"/>
  <p:tag name="POWER3D OPTIONS" val="Medium "/>
  <p:tag name="POWER3D IMAGE0" val="PINBUMP.T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bdc2222601c7"/>
  <p:tag name="POWER3D TRANSITION" val="Slabtilt.p3d 0"/>
  <p:tag name="POWER3D OPTIONS" val="Medium "/>
  <p:tag name="POWER3D IMAGE0" val="PINBUMP.TGA"/>
  <p:tag name="POWER3D IMAGE1" val="PINBUMP.T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081f90eb01d2"/>
  <p:tag name="POWER3D TRANSITION" val="Bilboard.p3d 1"/>
  <p:tag name="POWER3D OPTIONS" val="Medium "/>
</p:tagLst>
</file>

<file path=ppt/theme/theme1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140891</TotalTime>
  <Words>1315</Words>
  <Application>Microsoft Office PowerPoint</Application>
  <PresentationFormat>On-screen Show (4:3)</PresentationFormat>
  <Paragraphs>598</Paragraphs>
  <Slides>61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Tahoma</vt:lpstr>
      <vt:lpstr>Times New Roman</vt:lpstr>
      <vt:lpstr>Wingdings</vt:lpstr>
      <vt:lpstr>1_Shimmer</vt:lpstr>
      <vt:lpstr>PowerPlugsChart.Document</vt:lpstr>
      <vt:lpstr>Town of Apple Valley</vt:lpstr>
      <vt:lpstr>BUDGET SESSION</vt:lpstr>
      <vt:lpstr>FY 18-19 BUDGET PROCESS</vt:lpstr>
      <vt:lpstr>Challenges Faced in Developing FY18-19 Proposed Budget</vt:lpstr>
      <vt:lpstr>Challenges Faced in Developing FY18-19 Proposed Budget</vt:lpstr>
      <vt:lpstr>FY18-19 Proposed Operating and Capital Improvement Budget </vt:lpstr>
      <vt:lpstr>BUDGET SUMMARY All Funds </vt:lpstr>
      <vt:lpstr>TOTAL APPROPRIATIONS All Funds – Current v. Proposed </vt:lpstr>
      <vt:lpstr>TOTAL OPERATING BUDGET All Funds</vt:lpstr>
      <vt:lpstr>TOTAL CAPITAL IMPROVEMENT BUDGET - All Funds</vt:lpstr>
      <vt:lpstr>TOTAL APPROPRIATIONS By Fund Type</vt:lpstr>
      <vt:lpstr>DISTRIBUTION OF SALARIES &amp; BENEFITS  - All Funds</vt:lpstr>
      <vt:lpstr>GENERAL FUND SUMMARY</vt:lpstr>
      <vt:lpstr>SUMMARY OF APPROPRIATIONS  By Major Service Program – General Fund</vt:lpstr>
      <vt:lpstr>GENERAL FUND APPROPRIATIONS</vt:lpstr>
      <vt:lpstr>GENERAL FUND RESOURCES </vt:lpstr>
      <vt:lpstr>SALES &amp; USE TAX General Fund </vt:lpstr>
      <vt:lpstr>SALES TAX COLLECTIONS By Business Categories – CY 2017</vt:lpstr>
      <vt:lpstr>SALES &amp; USE TAX HISTORY General Fund</vt:lpstr>
      <vt:lpstr>PROPERTY TAX General Fund</vt:lpstr>
      <vt:lpstr>PROPERTY TAX HISTORY General Fund – (Exc. Sales Tax Backfill and VLF Backfill)</vt:lpstr>
      <vt:lpstr>PARKS AND RECREATION FUND SUMMARY</vt:lpstr>
      <vt:lpstr>AV GOLF COURSE FUND SUMMARY</vt:lpstr>
      <vt:lpstr>BUDGET SUMMARY All Funds </vt:lpstr>
      <vt:lpstr>BUDGET SUMMARY All Funds (including transfers)</vt:lpstr>
      <vt:lpstr>Fiscal Year 2018-2019 Proposed Budget</vt:lpstr>
      <vt:lpstr>TOTAL CAPITAL IMPROVEMENT BUDGET - All Funds</vt:lpstr>
      <vt:lpstr>Capital Improvement Projects</vt:lpstr>
      <vt:lpstr>Capital Improvement Projects</vt:lpstr>
      <vt:lpstr>Capital Improvement Projects</vt:lpstr>
      <vt:lpstr>Capital Improvement Projects</vt:lpstr>
      <vt:lpstr>Capital Improvement Projects</vt:lpstr>
      <vt:lpstr>Capital Improvement Projects</vt:lpstr>
      <vt:lpstr>Capital Improvement Projects</vt:lpstr>
      <vt:lpstr>CIP FUNDING: Ten-Year Historical Comparison</vt:lpstr>
      <vt:lpstr>Fiscal Year 2018-2019 Proposed Budget</vt:lpstr>
      <vt:lpstr>Department/Program Appropriations</vt:lpstr>
      <vt:lpstr>Department/Program Appropriations</vt:lpstr>
      <vt:lpstr>Department/Program Appropriations</vt:lpstr>
      <vt:lpstr>Department/Program Appropriations</vt:lpstr>
      <vt:lpstr>Department/Program Appropriations</vt:lpstr>
      <vt:lpstr>Department/Program Appropriations</vt:lpstr>
      <vt:lpstr>Department/Program Appropriations</vt:lpstr>
      <vt:lpstr> HISTORY –  County Sheriff Contract: General Fund </vt:lpstr>
      <vt:lpstr>County Sheriff Contract Costs: General Fund</vt:lpstr>
      <vt:lpstr>DEPARTMENT/PROGRAM HIGHLIGHTS/GOALS</vt:lpstr>
      <vt:lpstr>Department/Program Appropriations</vt:lpstr>
      <vt:lpstr>Department/Program Appropriations</vt:lpstr>
      <vt:lpstr>Department/Program Appropriations</vt:lpstr>
      <vt:lpstr>Department/Program Appropriations</vt:lpstr>
      <vt:lpstr>DEPARTMENT/PROGRAM HIGHLIGHTS</vt:lpstr>
      <vt:lpstr>Department/Program Appropriations</vt:lpstr>
      <vt:lpstr>Department/Program Appropriations</vt:lpstr>
      <vt:lpstr>Department/Program Appropriations</vt:lpstr>
      <vt:lpstr>Fiscal Year 2018-2019 Proposed Budget</vt:lpstr>
      <vt:lpstr>State Transportation Bill – Road Maintenance and Rehabilitation Account (RMRA)</vt:lpstr>
      <vt:lpstr>CalPERS ROR Assumption Changes</vt:lpstr>
      <vt:lpstr>CalPERS ROR Assumption Changes</vt:lpstr>
      <vt:lpstr>Budget Balancing Measures</vt:lpstr>
      <vt:lpstr>FISCAL YEAR 2018-2019  PROPOSED BUDGET</vt:lpstr>
      <vt:lpstr>Town of Apple Valley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Puckett</dc:creator>
  <cp:lastModifiedBy>Christina Rudsell</cp:lastModifiedBy>
  <cp:revision>1696</cp:revision>
  <cp:lastPrinted>2018-06-26T19:32:19Z</cp:lastPrinted>
  <dcterms:created xsi:type="dcterms:W3CDTF">1601-01-01T00:00:00Z</dcterms:created>
  <dcterms:modified xsi:type="dcterms:W3CDTF">2018-06-28T15:25:56Z</dcterms:modified>
</cp:coreProperties>
</file>