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embedTrueTypeFonts="1">
  <p:sldMasterIdLst>
    <p:sldMasterId id="2147483672" r:id="rId7"/>
  </p:sldMasterIdLst>
  <p:notesMasterIdLst>
    <p:notesMasterId r:id="rId25"/>
  </p:notesMasterIdLst>
  <p:sldIdLst>
    <p:sldId id="257" r:id="rId8"/>
    <p:sldId id="319" r:id="rId9"/>
    <p:sldId id="318" r:id="rId10"/>
    <p:sldId id="316" r:id="rId11"/>
    <p:sldId id="312" r:id="rId12"/>
    <p:sldId id="311" r:id="rId13"/>
    <p:sldId id="321" r:id="rId14"/>
    <p:sldId id="308" r:id="rId15"/>
    <p:sldId id="307" r:id="rId16"/>
    <p:sldId id="306" r:id="rId17"/>
    <p:sldId id="305" r:id="rId18"/>
    <p:sldId id="304" r:id="rId19"/>
    <p:sldId id="303" r:id="rId20"/>
    <p:sldId id="301" r:id="rId21"/>
    <p:sldId id="300" r:id="rId22"/>
    <p:sldId id="299" r:id="rId23"/>
    <p:sldId id="298" r:id="rId24"/>
  </p:sldIdLst>
  <p:sldSz cx="9144000" cy="6858000" type="screen4x3"/>
  <p:notesSz cx="7023100" cy="9309100"/>
  <p:embeddedFontLst>
    <p:embeddedFont>
      <p:font typeface="Calibri" panose="020F0502020204030204" pitchFamily="34" charset="0"/>
      <p:regular r:id="rId26"/>
      <p:bold r:id="rId27"/>
      <p:italic r:id="rId28"/>
      <p:boldItalic r:id="rId29"/>
    </p:embeddedFont>
    <p:embeddedFont>
      <p:font typeface="Open Sans" panose="020B0604020202020204" charset="0"/>
      <p:regular r:id="rId30"/>
      <p:bold r:id="rId31"/>
      <p:italic r:id="rId32"/>
      <p:boldItalic r:id="rId33"/>
    </p:embeddedFont>
    <p:embeddedFont>
      <p:font typeface="Segoe UI" panose="020B0502040204020203" pitchFamily="34" charset="0"/>
      <p:regular r:id="rId34"/>
      <p:bold r:id="rId35"/>
      <p:italic r:id="rId36"/>
      <p:boldItalic r:id="rId37"/>
    </p:embeddedFont>
    <p:embeddedFont>
      <p:font typeface="Segoe UI Light" panose="020B0502040204020203" pitchFamily="34" charset="0"/>
      <p:regular r:id="rId38"/>
      <p:italic r:id="rId39"/>
    </p:embeddedFont>
    <p:embeddedFont>
      <p:font typeface="Segoe UI Semibold" panose="020B0702040204020203" pitchFamily="34" charset="0"/>
      <p:bold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garita Gevondyan" initials="MG" lastIdx="2" clrIdx="0">
    <p:extLst>
      <p:ext uri="{19B8F6BF-5375-455C-9EA6-DF929625EA0E}">
        <p15:presenceInfo xmlns:p15="http://schemas.microsoft.com/office/powerpoint/2012/main" userId="Margarita Gevondyan" providerId="None"/>
      </p:ext>
    </p:extLst>
  </p:cmAuthor>
  <p:cmAuthor id="2" name="Robert (Risk &amp; Ins) LeMoine" initials="RL" lastIdx="3" clrIdx="1">
    <p:extLst>
      <p:ext uri="{19B8F6BF-5375-455C-9EA6-DF929625EA0E}">
        <p15:presenceInfo xmlns:p15="http://schemas.microsoft.com/office/powerpoint/2012/main" userId="S::robert.f.lemoine@sce.com::9819dbb0-3390-4323-8d63-993efac4bebc" providerId="AD"/>
      </p:ext>
    </p:extLst>
  </p:cmAuthor>
  <p:cmAuthor id="3" name="Robert Stiens" initials="RS" lastIdx="4" clrIdx="2">
    <p:extLst>
      <p:ext uri="{19B8F6BF-5375-455C-9EA6-DF929625EA0E}">
        <p15:presenceInfo xmlns:p15="http://schemas.microsoft.com/office/powerpoint/2012/main" userId="S::robert.stiens@sce.com::9678b806-3fd7-40c9-988c-070a44db3e87" providerId="AD"/>
      </p:ext>
    </p:extLst>
  </p:cmAuthor>
  <p:cmAuthor id="4" name="Ariana Rodriguez" initials="AR" lastIdx="2" clrIdx="3">
    <p:extLst>
      <p:ext uri="{19B8F6BF-5375-455C-9EA6-DF929625EA0E}">
        <p15:presenceInfo xmlns:p15="http://schemas.microsoft.com/office/powerpoint/2012/main" userId="Ariana Rodriguez" providerId="None"/>
      </p:ext>
    </p:extLst>
  </p:cmAuthor>
  <p:cmAuthor id="5" name="Alisa Do" initials="AD" lastIdx="7" clrIdx="4">
    <p:extLst>
      <p:ext uri="{19B8F6BF-5375-455C-9EA6-DF929625EA0E}">
        <p15:presenceInfo xmlns:p15="http://schemas.microsoft.com/office/powerpoint/2012/main" userId="S::alisa.do@edisonintl.com::80242022-6e0f-48ba-a040-572d2f224d35" providerId="AD"/>
      </p:ext>
    </p:extLst>
  </p:cmAuthor>
  <p:cmAuthor id="6" name="Adam Umanoff" initials="AU" lastIdx="10" clrIdx="5">
    <p:extLst>
      <p:ext uri="{19B8F6BF-5375-455C-9EA6-DF929625EA0E}">
        <p15:presenceInfo xmlns:p15="http://schemas.microsoft.com/office/powerpoint/2012/main" userId="S::adam.umanoff@edisonintl.com::18ec9db5-6eee-42aa-92eb-3956280094e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08" d="100"/>
          <a:sy n="108" d="100"/>
        </p:scale>
        <p:origin x="170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4.xml"/><Relationship Id="rId34" Type="http://schemas.openxmlformats.org/officeDocument/2006/relationships/font" Target="fonts/font9.fntdata"/><Relationship Id="rId42" Type="http://schemas.openxmlformats.org/officeDocument/2006/relationships/commentAuthors" Target="commentAuthors.xml"/><Relationship Id="rId7" Type="http://schemas.openxmlformats.org/officeDocument/2006/relationships/slideMaster" Target="slideMasters/slideMaster1.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font" Target="fonts/font6.fntdata"/><Relationship Id="rId44"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8275" y="0"/>
            <a:ext cx="3043238" cy="466725"/>
          </a:xfrm>
          <a:prstGeom prst="rect">
            <a:avLst/>
          </a:prstGeom>
        </p:spPr>
        <p:txBody>
          <a:bodyPr vert="horz" lIns="91440" tIns="45720" rIns="91440" bIns="45720" rtlCol="0"/>
          <a:lstStyle>
            <a:lvl1pPr algn="r">
              <a:defRPr sz="1200"/>
            </a:lvl1pPr>
          </a:lstStyle>
          <a:p>
            <a:fld id="{8E0A31B2-B2D0-4969-A150-F5A1FEF4E07C}" type="datetimeFigureOut">
              <a:rPr lang="en-US" smtClean="0"/>
              <a:t>9/25/2019</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9925"/>
            <a:ext cx="5619750" cy="36655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8275" y="8842375"/>
            <a:ext cx="3043238" cy="466725"/>
          </a:xfrm>
          <a:prstGeom prst="rect">
            <a:avLst/>
          </a:prstGeom>
        </p:spPr>
        <p:txBody>
          <a:bodyPr vert="horz" lIns="91440" tIns="45720" rIns="91440" bIns="45720" rtlCol="0" anchor="b"/>
          <a:lstStyle>
            <a:lvl1pPr algn="r">
              <a:defRPr sz="1200"/>
            </a:lvl1pPr>
          </a:lstStyle>
          <a:p>
            <a:fld id="{7AADF70F-8D1C-4487-8101-4054E0D7DEBE}" type="slidenum">
              <a:rPr lang="en-US" smtClean="0"/>
              <a:t>‹#›</a:t>
            </a:fld>
            <a:endParaRPr lang="en-US"/>
          </a:p>
        </p:txBody>
      </p:sp>
    </p:spTree>
    <p:extLst>
      <p:ext uri="{BB962C8B-B14F-4D97-AF65-F5344CB8AC3E}">
        <p14:creationId xmlns:p14="http://schemas.microsoft.com/office/powerpoint/2010/main" val="2419595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ADF70F-8D1C-4487-8101-4054E0D7DEBE}" type="slidenum">
              <a:rPr lang="en-US" smtClean="0"/>
              <a:t>0</a:t>
            </a:fld>
            <a:endParaRPr lang="en-US"/>
          </a:p>
        </p:txBody>
      </p:sp>
    </p:spTree>
    <p:extLst>
      <p:ext uri="{BB962C8B-B14F-4D97-AF65-F5344CB8AC3E}">
        <p14:creationId xmlns:p14="http://schemas.microsoft.com/office/powerpoint/2010/main" val="2921470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ADF70F-8D1C-4487-8101-4054E0D7DEBE}" type="slidenum">
              <a:rPr lang="en-US" smtClean="0"/>
              <a:t>9</a:t>
            </a:fld>
            <a:endParaRPr lang="en-US"/>
          </a:p>
        </p:txBody>
      </p:sp>
    </p:spTree>
    <p:extLst>
      <p:ext uri="{BB962C8B-B14F-4D97-AF65-F5344CB8AC3E}">
        <p14:creationId xmlns:p14="http://schemas.microsoft.com/office/powerpoint/2010/main" val="753194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ADF70F-8D1C-4487-8101-4054E0D7DEBE}" type="slidenum">
              <a:rPr lang="en-US" smtClean="0"/>
              <a:t>10</a:t>
            </a:fld>
            <a:endParaRPr lang="en-US"/>
          </a:p>
        </p:txBody>
      </p:sp>
    </p:spTree>
    <p:extLst>
      <p:ext uri="{BB962C8B-B14F-4D97-AF65-F5344CB8AC3E}">
        <p14:creationId xmlns:p14="http://schemas.microsoft.com/office/powerpoint/2010/main" val="23664883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ADF70F-8D1C-4487-8101-4054E0D7DEBE}" type="slidenum">
              <a:rPr lang="en-US" smtClean="0"/>
              <a:t>11</a:t>
            </a:fld>
            <a:endParaRPr lang="en-US"/>
          </a:p>
        </p:txBody>
      </p:sp>
    </p:spTree>
    <p:extLst>
      <p:ext uri="{BB962C8B-B14F-4D97-AF65-F5344CB8AC3E}">
        <p14:creationId xmlns:p14="http://schemas.microsoft.com/office/powerpoint/2010/main" val="4882928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ADF70F-8D1C-4487-8101-4054E0D7DEBE}" type="slidenum">
              <a:rPr lang="en-US" smtClean="0"/>
              <a:t>12</a:t>
            </a:fld>
            <a:endParaRPr lang="en-US"/>
          </a:p>
        </p:txBody>
      </p:sp>
    </p:spTree>
    <p:extLst>
      <p:ext uri="{BB962C8B-B14F-4D97-AF65-F5344CB8AC3E}">
        <p14:creationId xmlns:p14="http://schemas.microsoft.com/office/powerpoint/2010/main" val="2630288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ADF70F-8D1C-4487-8101-4054E0D7DEBE}" type="slidenum">
              <a:rPr lang="en-US" smtClean="0"/>
              <a:t>13</a:t>
            </a:fld>
            <a:endParaRPr lang="en-US"/>
          </a:p>
        </p:txBody>
      </p:sp>
    </p:spTree>
    <p:extLst>
      <p:ext uri="{BB962C8B-B14F-4D97-AF65-F5344CB8AC3E}">
        <p14:creationId xmlns:p14="http://schemas.microsoft.com/office/powerpoint/2010/main" val="3460567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ADF70F-8D1C-4487-8101-4054E0D7DEBE}" type="slidenum">
              <a:rPr lang="en-US" smtClean="0"/>
              <a:t>14</a:t>
            </a:fld>
            <a:endParaRPr lang="en-US"/>
          </a:p>
        </p:txBody>
      </p:sp>
    </p:spTree>
    <p:extLst>
      <p:ext uri="{BB962C8B-B14F-4D97-AF65-F5344CB8AC3E}">
        <p14:creationId xmlns:p14="http://schemas.microsoft.com/office/powerpoint/2010/main" val="1512809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ADF70F-8D1C-4487-8101-4054E0D7DEBE}" type="slidenum">
              <a:rPr lang="en-US" smtClean="0"/>
              <a:t>15</a:t>
            </a:fld>
            <a:endParaRPr lang="en-US"/>
          </a:p>
        </p:txBody>
      </p:sp>
    </p:spTree>
    <p:extLst>
      <p:ext uri="{BB962C8B-B14F-4D97-AF65-F5344CB8AC3E}">
        <p14:creationId xmlns:p14="http://schemas.microsoft.com/office/powerpoint/2010/main" val="37431455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ADF70F-8D1C-4487-8101-4054E0D7DEBE}" type="slidenum">
              <a:rPr lang="en-US" smtClean="0"/>
              <a:t>16</a:t>
            </a:fld>
            <a:endParaRPr lang="en-US"/>
          </a:p>
        </p:txBody>
      </p:sp>
    </p:spTree>
    <p:extLst>
      <p:ext uri="{BB962C8B-B14F-4D97-AF65-F5344CB8AC3E}">
        <p14:creationId xmlns:p14="http://schemas.microsoft.com/office/powerpoint/2010/main" val="348818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ADF70F-8D1C-4487-8101-4054E0D7DEBE}" type="slidenum">
              <a:rPr lang="en-US" smtClean="0"/>
              <a:t>1</a:t>
            </a:fld>
            <a:endParaRPr lang="en-US"/>
          </a:p>
        </p:txBody>
      </p:sp>
    </p:spTree>
    <p:extLst>
      <p:ext uri="{BB962C8B-B14F-4D97-AF65-F5344CB8AC3E}">
        <p14:creationId xmlns:p14="http://schemas.microsoft.com/office/powerpoint/2010/main" val="1128389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ADF70F-8D1C-4487-8101-4054E0D7DEBE}" type="slidenum">
              <a:rPr lang="en-US" smtClean="0"/>
              <a:t>2</a:t>
            </a:fld>
            <a:endParaRPr lang="en-US"/>
          </a:p>
        </p:txBody>
      </p:sp>
    </p:spTree>
    <p:extLst>
      <p:ext uri="{BB962C8B-B14F-4D97-AF65-F5344CB8AC3E}">
        <p14:creationId xmlns:p14="http://schemas.microsoft.com/office/powerpoint/2010/main" val="1598939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ADF70F-8D1C-4487-8101-4054E0D7DEBE}" type="slidenum">
              <a:rPr lang="en-US" smtClean="0"/>
              <a:t>3</a:t>
            </a:fld>
            <a:endParaRPr lang="en-US"/>
          </a:p>
        </p:txBody>
      </p:sp>
    </p:spTree>
    <p:extLst>
      <p:ext uri="{BB962C8B-B14F-4D97-AF65-F5344CB8AC3E}">
        <p14:creationId xmlns:p14="http://schemas.microsoft.com/office/powerpoint/2010/main" val="2455434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ADF70F-8D1C-4487-8101-4054E0D7DEBE}" type="slidenum">
              <a:rPr lang="en-US" smtClean="0"/>
              <a:t>4</a:t>
            </a:fld>
            <a:endParaRPr lang="en-US"/>
          </a:p>
        </p:txBody>
      </p:sp>
    </p:spTree>
    <p:extLst>
      <p:ext uri="{BB962C8B-B14F-4D97-AF65-F5344CB8AC3E}">
        <p14:creationId xmlns:p14="http://schemas.microsoft.com/office/powerpoint/2010/main" val="2241453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ADF70F-8D1C-4487-8101-4054E0D7DEBE}" type="slidenum">
              <a:rPr lang="en-US" smtClean="0"/>
              <a:t>5</a:t>
            </a:fld>
            <a:endParaRPr lang="en-US"/>
          </a:p>
        </p:txBody>
      </p:sp>
    </p:spTree>
    <p:extLst>
      <p:ext uri="{BB962C8B-B14F-4D97-AF65-F5344CB8AC3E}">
        <p14:creationId xmlns:p14="http://schemas.microsoft.com/office/powerpoint/2010/main" val="323401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ADF70F-8D1C-4487-8101-4054E0D7DEBE}" type="slidenum">
              <a:rPr lang="en-US" smtClean="0"/>
              <a:t>6</a:t>
            </a:fld>
            <a:endParaRPr lang="en-US"/>
          </a:p>
        </p:txBody>
      </p:sp>
    </p:spTree>
    <p:extLst>
      <p:ext uri="{BB962C8B-B14F-4D97-AF65-F5344CB8AC3E}">
        <p14:creationId xmlns:p14="http://schemas.microsoft.com/office/powerpoint/2010/main" val="572498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ADF70F-8D1C-4487-8101-4054E0D7DEBE}" type="slidenum">
              <a:rPr lang="en-US" smtClean="0"/>
              <a:t>7</a:t>
            </a:fld>
            <a:endParaRPr lang="en-US"/>
          </a:p>
        </p:txBody>
      </p:sp>
    </p:spTree>
    <p:extLst>
      <p:ext uri="{BB962C8B-B14F-4D97-AF65-F5344CB8AC3E}">
        <p14:creationId xmlns:p14="http://schemas.microsoft.com/office/powerpoint/2010/main" val="256667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ADF70F-8D1C-4487-8101-4054E0D7DEBE}" type="slidenum">
              <a:rPr lang="en-US" smtClean="0"/>
              <a:t>8</a:t>
            </a:fld>
            <a:endParaRPr lang="en-US"/>
          </a:p>
        </p:txBody>
      </p:sp>
    </p:spTree>
    <p:extLst>
      <p:ext uri="{BB962C8B-B14F-4D97-AF65-F5344CB8AC3E}">
        <p14:creationId xmlns:p14="http://schemas.microsoft.com/office/powerpoint/2010/main" val="31705507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CE Title Slide White ">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96775" y="2048449"/>
            <a:ext cx="6858000" cy="1076495"/>
          </a:xfrm>
        </p:spPr>
        <p:txBody>
          <a:bodyPr/>
          <a:lstStyle>
            <a:lvl1pPr marL="0" indent="0" algn="l">
              <a:buNone/>
              <a:defRPr sz="2400">
                <a:latin typeface="Segoe UI" panose="020B0502040204020203" pitchFamily="34" charset="0"/>
                <a:ea typeface="Segoe UI" panose="020B0502040204020203" pitchFamily="34" charset="0"/>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a:p>
            <a:endParaRPr lang="en-US"/>
          </a:p>
          <a:p>
            <a:endParaRPr lang="en-US"/>
          </a:p>
        </p:txBody>
      </p:sp>
      <p:sp>
        <p:nvSpPr>
          <p:cNvPr id="14" name="Rectangle 13"/>
          <p:cNvSpPr/>
          <p:nvPr userDrawn="1"/>
        </p:nvSpPr>
        <p:spPr>
          <a:xfrm>
            <a:off x="1" y="6027939"/>
            <a:ext cx="6828818" cy="460414"/>
          </a:xfrm>
          <a:prstGeom prst="rect">
            <a:avLst/>
          </a:prstGeom>
          <a:solidFill>
            <a:srgbClr val="FED1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cxnSp>
        <p:nvCxnSpPr>
          <p:cNvPr id="16" name="Straight Connector 15"/>
          <p:cNvCxnSpPr/>
          <p:nvPr userDrawn="1"/>
        </p:nvCxnSpPr>
        <p:spPr>
          <a:xfrm>
            <a:off x="6828818" y="5987598"/>
            <a:ext cx="0" cy="525294"/>
          </a:xfrm>
          <a:prstGeom prst="line">
            <a:avLst/>
          </a:prstGeom>
          <a:ln w="3175">
            <a:solidFill>
              <a:srgbClr val="D0D0D2"/>
            </a:solidFill>
          </a:ln>
          <a:effectLst/>
        </p:spPr>
        <p:style>
          <a:lnRef idx="2">
            <a:schemeClr val="accent1"/>
          </a:lnRef>
          <a:fillRef idx="0">
            <a:schemeClr val="accent1"/>
          </a:fillRef>
          <a:effectRef idx="1">
            <a:schemeClr val="accent1"/>
          </a:effectRef>
          <a:fontRef idx="minor">
            <a:schemeClr val="tx1"/>
          </a:fontRef>
        </p:style>
      </p:cxnSp>
      <p:sp>
        <p:nvSpPr>
          <p:cNvPr id="4" name="Title 3"/>
          <p:cNvSpPr>
            <a:spLocks noGrp="1"/>
          </p:cNvSpPr>
          <p:nvPr>
            <p:ph type="title"/>
          </p:nvPr>
        </p:nvSpPr>
        <p:spPr>
          <a:xfrm>
            <a:off x="752937" y="675859"/>
            <a:ext cx="7886700" cy="1325563"/>
          </a:xfrm>
        </p:spPr>
        <p:txBody>
          <a:bodyPr anchor="b" anchorCtr="0"/>
          <a:lstStyle>
            <a:lvl1pPr>
              <a:defRPr>
                <a:solidFill>
                  <a:srgbClr val="006369"/>
                </a:solidFill>
              </a:defRPr>
            </a:lvl1pPr>
          </a:lstStyle>
          <a:p>
            <a:r>
              <a:rPr lang="en-US"/>
              <a:t>Click to edit Master title style</a:t>
            </a:r>
          </a:p>
        </p:txBody>
      </p:sp>
      <p:pic>
        <p:nvPicPr>
          <p:cNvPr id="12" name="Picture 11"/>
          <p:cNvPicPr>
            <a:picLocks noChangeAspect="1"/>
          </p:cNvPicPr>
          <p:nvPr userDrawn="1"/>
        </p:nvPicPr>
        <p:blipFill>
          <a:blip r:embed="rId2"/>
          <a:stretch>
            <a:fillRect/>
          </a:stretch>
        </p:blipFill>
        <p:spPr>
          <a:xfrm>
            <a:off x="7158404" y="6024477"/>
            <a:ext cx="1657123" cy="455336"/>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4669" y="6186909"/>
            <a:ext cx="2072340" cy="183644"/>
          </a:xfrm>
          <a:prstGeom prst="rect">
            <a:avLst/>
          </a:prstGeom>
        </p:spPr>
      </p:pic>
    </p:spTree>
    <p:extLst>
      <p:ext uri="{BB962C8B-B14F-4D97-AF65-F5344CB8AC3E}">
        <p14:creationId xmlns:p14="http://schemas.microsoft.com/office/powerpoint/2010/main" val="1331401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3 Photos">
    <p:spTree>
      <p:nvGrpSpPr>
        <p:cNvPr id="1" name=""/>
        <p:cNvGrpSpPr/>
        <p:nvPr/>
      </p:nvGrpSpPr>
      <p:grpSpPr>
        <a:xfrm>
          <a:off x="0" y="0"/>
          <a:ext cx="0" cy="0"/>
          <a:chOff x="0" y="0"/>
          <a:chExt cx="0" cy="0"/>
        </a:xfrm>
      </p:grpSpPr>
      <p:sp>
        <p:nvSpPr>
          <p:cNvPr id="12" name="Picture Placeholder 2"/>
          <p:cNvSpPr>
            <a:spLocks noGrp="1" noChangeAspect="1"/>
          </p:cNvSpPr>
          <p:nvPr>
            <p:ph type="pic" idx="13"/>
          </p:nvPr>
        </p:nvSpPr>
        <p:spPr>
          <a:xfrm>
            <a:off x="4130859" y="401239"/>
            <a:ext cx="5013142" cy="2786196"/>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a:p>
            <a:r>
              <a:rPr lang="en-US"/>
              <a:t>Drag picture to placeholder or click icon to add</a:t>
            </a:r>
          </a:p>
        </p:txBody>
      </p:sp>
      <p:sp>
        <p:nvSpPr>
          <p:cNvPr id="13" name="Picture Placeholder 2"/>
          <p:cNvSpPr>
            <a:spLocks noGrp="1" noChangeAspect="1"/>
          </p:cNvSpPr>
          <p:nvPr>
            <p:ph type="pic" idx="14"/>
          </p:nvPr>
        </p:nvSpPr>
        <p:spPr>
          <a:xfrm>
            <a:off x="4130859" y="3190425"/>
            <a:ext cx="2551790" cy="2698753"/>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a:p>
            <a:r>
              <a:rPr lang="en-US"/>
              <a:t>Drag picture to placeholder or click icon to add</a:t>
            </a:r>
          </a:p>
        </p:txBody>
      </p:sp>
      <p:sp>
        <p:nvSpPr>
          <p:cNvPr id="14" name="Picture Placeholder 2"/>
          <p:cNvSpPr>
            <a:spLocks noGrp="1" noChangeAspect="1"/>
          </p:cNvSpPr>
          <p:nvPr>
            <p:ph type="pic" idx="15"/>
          </p:nvPr>
        </p:nvSpPr>
        <p:spPr>
          <a:xfrm>
            <a:off x="6671269" y="3190425"/>
            <a:ext cx="2472732" cy="2698753"/>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a:p>
            <a:r>
              <a:rPr lang="en-US"/>
              <a:t>Drag picture to placeholder or click icon to add</a:t>
            </a:r>
          </a:p>
        </p:txBody>
      </p:sp>
      <p:sp>
        <p:nvSpPr>
          <p:cNvPr id="7" name="Content Placeholder 2"/>
          <p:cNvSpPr>
            <a:spLocks noGrp="1"/>
          </p:cNvSpPr>
          <p:nvPr>
            <p:ph sz="half" idx="1"/>
          </p:nvPr>
        </p:nvSpPr>
        <p:spPr>
          <a:xfrm>
            <a:off x="291298" y="1000002"/>
            <a:ext cx="3170993" cy="4351338"/>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4"/>
          <p:cNvSpPr>
            <a:spLocks noGrp="1"/>
          </p:cNvSpPr>
          <p:nvPr>
            <p:ph type="sldNum" sz="quarter" idx="12"/>
          </p:nvPr>
        </p:nvSpPr>
        <p:spPr>
          <a:xfrm>
            <a:off x="8478173" y="6374107"/>
            <a:ext cx="516570" cy="365125"/>
          </a:xfrm>
        </p:spPr>
        <p:txBody>
          <a:bodyPr/>
          <a:lstStyle/>
          <a:p>
            <a:fld id="{5E94BA17-8AE8-4651-9FD9-8589E5D42325}" type="slidenum">
              <a:rPr lang="en-US" smtClean="0"/>
              <a:t>‹#›</a:t>
            </a:fld>
            <a:endParaRPr lang="en-US"/>
          </a:p>
        </p:txBody>
      </p:sp>
      <p:sp>
        <p:nvSpPr>
          <p:cNvPr id="11" name="Date Placeholder 3"/>
          <p:cNvSpPr>
            <a:spLocks noGrp="1"/>
          </p:cNvSpPr>
          <p:nvPr>
            <p:ph type="dt" sz="half" idx="2"/>
          </p:nvPr>
        </p:nvSpPr>
        <p:spPr>
          <a:xfrm>
            <a:off x="158128" y="6356351"/>
            <a:ext cx="1280049" cy="365125"/>
          </a:xfrm>
          <a:prstGeom prst="rect">
            <a:avLst/>
          </a:prstGeom>
        </p:spPr>
        <p:txBody>
          <a:bodyPr vert="horz" lIns="91440" tIns="45720" rIns="91440" bIns="45720" rtlCol="0" anchor="ctr"/>
          <a:lstStyle>
            <a:lvl1pPr algn="l">
              <a:defRPr sz="1050">
                <a:solidFill>
                  <a:schemeClr val="tx1"/>
                </a:solidFill>
                <a:latin typeface="Segoe UI Semibold" panose="020B0702040204020203" pitchFamily="34" charset="0"/>
              </a:defRPr>
            </a:lvl1pPr>
          </a:lstStyle>
          <a:p>
            <a:fld id="{62FE63C3-A73F-4097-86A9-7B28950712B1}" type="datetime1">
              <a:rPr lang="en-US" smtClean="0"/>
              <a:pPr/>
              <a:t>9/25/2019</a:t>
            </a:fld>
            <a:endParaRPr lang="en-US"/>
          </a:p>
        </p:txBody>
      </p:sp>
      <p:sp>
        <p:nvSpPr>
          <p:cNvPr id="15" name="Footer Placeholder 4"/>
          <p:cNvSpPr>
            <a:spLocks noGrp="1"/>
          </p:cNvSpPr>
          <p:nvPr>
            <p:ph type="ftr" sz="quarter" idx="3"/>
          </p:nvPr>
        </p:nvSpPr>
        <p:spPr>
          <a:xfrm>
            <a:off x="2363121" y="6356351"/>
            <a:ext cx="3086100" cy="365125"/>
          </a:xfrm>
          <a:prstGeom prst="rect">
            <a:avLst/>
          </a:prstGeom>
        </p:spPr>
        <p:txBody>
          <a:bodyPr vert="horz" lIns="91440" tIns="45720" rIns="91440" bIns="45720" rtlCol="0" anchor="ctr"/>
          <a:lstStyle>
            <a:lvl1pPr algn="l">
              <a:defRPr sz="1100">
                <a:solidFill>
                  <a:schemeClr val="tx1">
                    <a:tint val="75000"/>
                  </a:schemeClr>
                </a:solidFill>
                <a:latin typeface="Segoe UI Semibold" panose="020B0702040204020203" pitchFamily="34" charset="0"/>
              </a:defRPr>
            </a:lvl1pPr>
          </a:lstStyle>
          <a:p>
            <a:endParaRPr lang="en-US"/>
          </a:p>
        </p:txBody>
      </p:sp>
    </p:spTree>
    <p:extLst>
      <p:ext uri="{BB962C8B-B14F-4D97-AF65-F5344CB8AC3E}">
        <p14:creationId xmlns:p14="http://schemas.microsoft.com/office/powerpoint/2010/main" val="432243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rt ">
    <p:spTree>
      <p:nvGrpSpPr>
        <p:cNvPr id="1" name=""/>
        <p:cNvGrpSpPr/>
        <p:nvPr/>
      </p:nvGrpSpPr>
      <p:grpSpPr>
        <a:xfrm>
          <a:off x="0" y="0"/>
          <a:ext cx="0" cy="0"/>
          <a:chOff x="0" y="0"/>
          <a:chExt cx="0" cy="0"/>
        </a:xfrm>
      </p:grpSpPr>
      <p:sp>
        <p:nvSpPr>
          <p:cNvPr id="7" name="Content Placeholder 2"/>
          <p:cNvSpPr>
            <a:spLocks noGrp="1"/>
          </p:cNvSpPr>
          <p:nvPr>
            <p:ph sz="half" idx="1"/>
          </p:nvPr>
        </p:nvSpPr>
        <p:spPr>
          <a:xfrm>
            <a:off x="202521" y="1621438"/>
            <a:ext cx="3170993" cy="4351338"/>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4"/>
          <p:cNvSpPr>
            <a:spLocks noGrp="1"/>
          </p:cNvSpPr>
          <p:nvPr>
            <p:ph type="sldNum" sz="quarter" idx="12"/>
          </p:nvPr>
        </p:nvSpPr>
        <p:spPr>
          <a:xfrm>
            <a:off x="8478173" y="6374107"/>
            <a:ext cx="516570" cy="365125"/>
          </a:xfrm>
        </p:spPr>
        <p:txBody>
          <a:bodyPr/>
          <a:lstStyle/>
          <a:p>
            <a:fld id="{5E94BA17-8AE8-4651-9FD9-8589E5D42325}" type="slidenum">
              <a:rPr lang="en-US" smtClean="0"/>
              <a:t>‹#›</a:t>
            </a:fld>
            <a:endParaRPr lang="en-US"/>
          </a:p>
        </p:txBody>
      </p:sp>
      <p:sp>
        <p:nvSpPr>
          <p:cNvPr id="6" name="Chart Placeholder 5"/>
          <p:cNvSpPr>
            <a:spLocks noGrp="1"/>
          </p:cNvSpPr>
          <p:nvPr>
            <p:ph type="chart" sz="quarter" idx="13"/>
          </p:nvPr>
        </p:nvSpPr>
        <p:spPr>
          <a:xfrm>
            <a:off x="3701989" y="1683711"/>
            <a:ext cx="5220070" cy="4042386"/>
          </a:xfrm>
          <a:solidFill>
            <a:schemeClr val="bg1">
              <a:lumMod val="75000"/>
            </a:schemeClr>
          </a:solidFill>
        </p:spPr>
        <p:txBody>
          <a:bodyPr/>
          <a:lstStyle>
            <a:lvl1pPr marL="0" indent="0">
              <a:buNone/>
              <a:defRPr/>
            </a:lvl1pPr>
          </a:lstStyle>
          <a:p>
            <a:endParaRPr lang="en-US"/>
          </a:p>
        </p:txBody>
      </p:sp>
      <p:sp>
        <p:nvSpPr>
          <p:cNvPr id="15" name="Title 1"/>
          <p:cNvSpPr>
            <a:spLocks noGrp="1"/>
          </p:cNvSpPr>
          <p:nvPr>
            <p:ph type="title"/>
          </p:nvPr>
        </p:nvSpPr>
        <p:spPr>
          <a:xfrm>
            <a:off x="353442" y="186434"/>
            <a:ext cx="7886700" cy="909454"/>
          </a:xfrm>
        </p:spPr>
        <p:txBody>
          <a:bodyPr/>
          <a:lstStyle/>
          <a:p>
            <a:r>
              <a:rPr lang="en-US"/>
              <a:t>Click to edit Master title style</a:t>
            </a:r>
          </a:p>
        </p:txBody>
      </p:sp>
      <p:sp>
        <p:nvSpPr>
          <p:cNvPr id="16" name="Date Placeholder 3"/>
          <p:cNvSpPr>
            <a:spLocks noGrp="1"/>
          </p:cNvSpPr>
          <p:nvPr>
            <p:ph type="dt" sz="half" idx="2"/>
          </p:nvPr>
        </p:nvSpPr>
        <p:spPr>
          <a:xfrm>
            <a:off x="158128" y="6356351"/>
            <a:ext cx="1280049" cy="365125"/>
          </a:xfrm>
          <a:prstGeom prst="rect">
            <a:avLst/>
          </a:prstGeom>
        </p:spPr>
        <p:txBody>
          <a:bodyPr vert="horz" lIns="91440" tIns="45720" rIns="91440" bIns="45720" rtlCol="0" anchor="ctr"/>
          <a:lstStyle>
            <a:lvl1pPr algn="l">
              <a:defRPr sz="1050">
                <a:solidFill>
                  <a:schemeClr val="tx1"/>
                </a:solidFill>
                <a:latin typeface="Segoe UI Semibold" panose="020B0702040204020203" pitchFamily="34" charset="0"/>
              </a:defRPr>
            </a:lvl1pPr>
          </a:lstStyle>
          <a:p>
            <a:fld id="{62FE63C3-A73F-4097-86A9-7B28950712B1}" type="datetime1">
              <a:rPr lang="en-US" smtClean="0"/>
              <a:pPr/>
              <a:t>9/25/2019</a:t>
            </a:fld>
            <a:endParaRPr lang="en-US"/>
          </a:p>
        </p:txBody>
      </p:sp>
      <p:sp>
        <p:nvSpPr>
          <p:cNvPr id="17" name="Footer Placeholder 4"/>
          <p:cNvSpPr>
            <a:spLocks noGrp="1"/>
          </p:cNvSpPr>
          <p:nvPr>
            <p:ph type="ftr" sz="quarter" idx="3"/>
          </p:nvPr>
        </p:nvSpPr>
        <p:spPr>
          <a:xfrm>
            <a:off x="2363121" y="6356351"/>
            <a:ext cx="3086100" cy="365125"/>
          </a:xfrm>
          <a:prstGeom prst="rect">
            <a:avLst/>
          </a:prstGeom>
        </p:spPr>
        <p:txBody>
          <a:bodyPr vert="horz" lIns="91440" tIns="45720" rIns="91440" bIns="45720" rtlCol="0" anchor="ctr"/>
          <a:lstStyle>
            <a:lvl1pPr algn="l">
              <a:defRPr sz="1100">
                <a:solidFill>
                  <a:schemeClr val="tx1">
                    <a:tint val="75000"/>
                  </a:schemeClr>
                </a:solidFill>
                <a:latin typeface="Segoe UI Semibold" panose="020B0702040204020203" pitchFamily="34" charset="0"/>
              </a:defRPr>
            </a:lvl1pPr>
          </a:lstStyle>
          <a:p>
            <a:endParaRPr lang="en-US"/>
          </a:p>
        </p:txBody>
      </p:sp>
    </p:spTree>
    <p:extLst>
      <p:ext uri="{BB962C8B-B14F-4D97-AF65-F5344CB8AC3E}">
        <p14:creationId xmlns:p14="http://schemas.microsoft.com/office/powerpoint/2010/main" val="964516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CE Divider Slide Green">
    <p:bg>
      <p:bgPr>
        <a:solidFill>
          <a:srgbClr val="006369"/>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2118" y="1554730"/>
            <a:ext cx="5931948" cy="1325563"/>
          </a:xfrm>
        </p:spPr>
        <p:txBody>
          <a:bodyPr/>
          <a:lstStyle>
            <a:lvl1pPr>
              <a:defRPr baseline="0">
                <a:solidFill>
                  <a:schemeClr val="bg1"/>
                </a:solidFill>
              </a:defRPr>
            </a:lvl1pPr>
          </a:lstStyle>
          <a:p>
            <a:r>
              <a:rPr lang="en-US"/>
              <a:t>Divider Slide Title</a:t>
            </a:r>
          </a:p>
        </p:txBody>
      </p:sp>
      <p:sp>
        <p:nvSpPr>
          <p:cNvPr id="9" name="Rectangle 8"/>
          <p:cNvSpPr/>
          <p:nvPr userDrawn="1"/>
        </p:nvSpPr>
        <p:spPr>
          <a:xfrm>
            <a:off x="1" y="6027939"/>
            <a:ext cx="6828818" cy="460414"/>
          </a:xfrm>
          <a:prstGeom prst="rect">
            <a:avLst/>
          </a:prstGeom>
          <a:solidFill>
            <a:srgbClr val="FED1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6826928" y="0"/>
            <a:ext cx="2308194"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a:stretch>
            <a:fillRect/>
          </a:stretch>
        </p:blipFill>
        <p:spPr>
          <a:xfrm>
            <a:off x="7158404" y="6024477"/>
            <a:ext cx="1657123" cy="455336"/>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4669" y="6178031"/>
            <a:ext cx="2072340" cy="183644"/>
          </a:xfrm>
          <a:prstGeom prst="rect">
            <a:avLst/>
          </a:prstGeom>
        </p:spPr>
      </p:pic>
    </p:spTree>
    <p:extLst>
      <p:ext uri="{BB962C8B-B14F-4D97-AF65-F5344CB8AC3E}">
        <p14:creationId xmlns:p14="http://schemas.microsoft.com/office/powerpoint/2010/main" val="3313767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CE Divider Slide Grey">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2118" y="1554730"/>
            <a:ext cx="5931948" cy="1325563"/>
          </a:xfrm>
        </p:spPr>
        <p:txBody>
          <a:bodyPr/>
          <a:lstStyle>
            <a:lvl1pPr>
              <a:defRPr baseline="0">
                <a:solidFill>
                  <a:schemeClr val="tx1"/>
                </a:solidFill>
              </a:defRPr>
            </a:lvl1pPr>
          </a:lstStyle>
          <a:p>
            <a:r>
              <a:rPr lang="en-US"/>
              <a:t>Divider Slide Title</a:t>
            </a:r>
          </a:p>
        </p:txBody>
      </p:sp>
      <p:sp>
        <p:nvSpPr>
          <p:cNvPr id="9" name="Rectangle 8"/>
          <p:cNvSpPr/>
          <p:nvPr userDrawn="1"/>
        </p:nvSpPr>
        <p:spPr>
          <a:xfrm>
            <a:off x="1" y="6027939"/>
            <a:ext cx="6828818" cy="460414"/>
          </a:xfrm>
          <a:prstGeom prst="rect">
            <a:avLst/>
          </a:prstGeom>
          <a:solidFill>
            <a:srgbClr val="FED1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6826928" y="0"/>
            <a:ext cx="2308194"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a:stretch>
            <a:fillRect/>
          </a:stretch>
        </p:blipFill>
        <p:spPr>
          <a:xfrm>
            <a:off x="7158404" y="6024477"/>
            <a:ext cx="1657123" cy="455336"/>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4669" y="6195787"/>
            <a:ext cx="2072340" cy="183644"/>
          </a:xfrm>
          <a:prstGeom prst="rect">
            <a:avLst/>
          </a:prstGeom>
        </p:spPr>
      </p:pic>
    </p:spTree>
    <p:extLst>
      <p:ext uri="{BB962C8B-B14F-4D97-AF65-F5344CB8AC3E}">
        <p14:creationId xmlns:p14="http://schemas.microsoft.com/office/powerpoint/2010/main" val="3620841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Content Slide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65F35D-6605-443D-9F38-140776D68947}" type="datetime1">
              <a:rPr lang="en-US" smtClean="0"/>
              <a:t>9/25/2019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94BA17-8AE8-4651-9FD9-8589E5D42325}" type="slidenum">
              <a:rPr lang="en-US" smtClean="0"/>
              <a:t>‹#›</a:t>
            </a:fld>
            <a:endParaRPr lang="en-US"/>
          </a:p>
        </p:txBody>
      </p:sp>
    </p:spTree>
    <p:extLst>
      <p:ext uri="{BB962C8B-B14F-4D97-AF65-F5344CB8AC3E}">
        <p14:creationId xmlns:p14="http://schemas.microsoft.com/office/powerpoint/2010/main" val="421338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lumn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6DB8819-B877-4AAF-AB71-63C59D44BF13}" type="datetime1">
              <a:rPr lang="en-US" smtClean="0"/>
              <a:t>9/25/2019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94BA17-8AE8-4651-9FD9-8589E5D42325}" type="slidenum">
              <a:rPr lang="en-US" smtClean="0"/>
              <a:t>‹#›</a:t>
            </a:fld>
            <a:endParaRPr lang="en-US"/>
          </a:p>
        </p:txBody>
      </p:sp>
    </p:spTree>
    <p:extLst>
      <p:ext uri="{BB962C8B-B14F-4D97-AF65-F5344CB8AC3E}">
        <p14:creationId xmlns:p14="http://schemas.microsoft.com/office/powerpoint/2010/main" val="4132734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AE2EBC-325E-46EC-87DD-6EC14BFC4DB2}" type="datetime1">
              <a:rPr lang="en-US" smtClean="0"/>
              <a:t>9/25/2019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94BA17-8AE8-4651-9FD9-8589E5D42325}" type="slidenum">
              <a:rPr lang="en-US" smtClean="0"/>
              <a:t>‹#›</a:t>
            </a:fld>
            <a:endParaRPr lang="en-US"/>
          </a:p>
        </p:txBody>
      </p:sp>
    </p:spTree>
    <p:extLst>
      <p:ext uri="{BB962C8B-B14F-4D97-AF65-F5344CB8AC3E}">
        <p14:creationId xmlns:p14="http://schemas.microsoft.com/office/powerpoint/2010/main" val="2983058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Photo White">
    <p:spTree>
      <p:nvGrpSpPr>
        <p:cNvPr id="1" name=""/>
        <p:cNvGrpSpPr/>
        <p:nvPr/>
      </p:nvGrpSpPr>
      <p:grpSpPr>
        <a:xfrm>
          <a:off x="0" y="0"/>
          <a:ext cx="0" cy="0"/>
          <a:chOff x="0" y="0"/>
          <a:chExt cx="0" cy="0"/>
        </a:xfrm>
      </p:grpSpPr>
      <p:sp>
        <p:nvSpPr>
          <p:cNvPr id="4" name="Picture Placeholder 2"/>
          <p:cNvSpPr>
            <a:spLocks noGrp="1" noChangeAspect="1"/>
          </p:cNvSpPr>
          <p:nvPr>
            <p:ph type="pic" idx="13"/>
          </p:nvPr>
        </p:nvSpPr>
        <p:spPr>
          <a:xfrm>
            <a:off x="0" y="1049311"/>
            <a:ext cx="9144000" cy="5811864"/>
          </a:xfrm>
          <a:prstGeom prst="rect">
            <a:avLst/>
          </a:prstGeom>
          <a:solidFill>
            <a:schemeClr val="bg2">
              <a:lumMod val="75000"/>
            </a:schemeClr>
          </a:solidFill>
          <a:ln>
            <a:no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a:p>
            <a:r>
              <a:rPr lang="en-US"/>
              <a:t>Drag picture to placeholder or click icon to add</a:t>
            </a:r>
          </a:p>
        </p:txBody>
      </p:sp>
      <p:sp>
        <p:nvSpPr>
          <p:cNvPr id="3" name="Title 1"/>
          <p:cNvSpPr>
            <a:spLocks noGrp="1"/>
          </p:cNvSpPr>
          <p:nvPr>
            <p:ph type="title"/>
          </p:nvPr>
        </p:nvSpPr>
        <p:spPr>
          <a:xfrm>
            <a:off x="353442" y="97654"/>
            <a:ext cx="7886700" cy="909454"/>
          </a:xfrm>
        </p:spPr>
        <p:txBody>
          <a:bodyPr/>
          <a:lstStyle/>
          <a:p>
            <a:r>
              <a:rPr lang="en-US"/>
              <a:t>Click to edit Master title style</a:t>
            </a:r>
          </a:p>
        </p:txBody>
      </p:sp>
      <p:sp>
        <p:nvSpPr>
          <p:cNvPr id="5" name="Slide Number Placeholder 4"/>
          <p:cNvSpPr>
            <a:spLocks noGrp="1"/>
          </p:cNvSpPr>
          <p:nvPr>
            <p:ph type="sldNum" sz="quarter" idx="12"/>
          </p:nvPr>
        </p:nvSpPr>
        <p:spPr>
          <a:xfrm>
            <a:off x="8478173" y="6374107"/>
            <a:ext cx="516570" cy="365125"/>
          </a:xfrm>
        </p:spPr>
        <p:txBody>
          <a:bodyPr/>
          <a:lstStyle/>
          <a:p>
            <a:fld id="{5E94BA17-8AE8-4651-9FD9-8589E5D42325}" type="slidenum">
              <a:rPr lang="en-US" smtClean="0"/>
              <a:t>‹#›</a:t>
            </a:fld>
            <a:endParaRPr lang="en-US"/>
          </a:p>
        </p:txBody>
      </p:sp>
    </p:spTree>
    <p:extLst>
      <p:ext uri="{BB962C8B-B14F-4D97-AF65-F5344CB8AC3E}">
        <p14:creationId xmlns:p14="http://schemas.microsoft.com/office/powerpoint/2010/main" val="1213889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Bleed Photo ">
    <p:spTree>
      <p:nvGrpSpPr>
        <p:cNvPr id="1" name=""/>
        <p:cNvGrpSpPr/>
        <p:nvPr/>
      </p:nvGrpSpPr>
      <p:grpSpPr>
        <a:xfrm>
          <a:off x="0" y="0"/>
          <a:ext cx="0" cy="0"/>
          <a:chOff x="0" y="0"/>
          <a:chExt cx="0" cy="0"/>
        </a:xfrm>
      </p:grpSpPr>
      <p:sp>
        <p:nvSpPr>
          <p:cNvPr id="4" name="Picture Placeholder 2"/>
          <p:cNvSpPr>
            <a:spLocks noGrp="1" noChangeAspect="1"/>
          </p:cNvSpPr>
          <p:nvPr>
            <p:ph type="pic" idx="13"/>
          </p:nvPr>
        </p:nvSpPr>
        <p:spPr>
          <a:xfrm>
            <a:off x="0" y="0"/>
            <a:ext cx="9144000" cy="6861175"/>
          </a:xfrm>
          <a:prstGeom prst="rect">
            <a:avLst/>
          </a:prstGeom>
          <a:solidFill>
            <a:schemeClr val="bg2">
              <a:lumMod val="75000"/>
            </a:schemeClr>
          </a:solidFill>
          <a:ln>
            <a:no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a:p>
            <a:r>
              <a:rPr lang="en-US"/>
              <a:t>Drag picture to placeholder or click icon to add</a:t>
            </a:r>
          </a:p>
        </p:txBody>
      </p:sp>
      <p:sp>
        <p:nvSpPr>
          <p:cNvPr id="5" name="Slide Number Placeholder 4"/>
          <p:cNvSpPr>
            <a:spLocks noGrp="1"/>
          </p:cNvSpPr>
          <p:nvPr>
            <p:ph type="sldNum" sz="quarter" idx="12"/>
          </p:nvPr>
        </p:nvSpPr>
        <p:spPr>
          <a:xfrm>
            <a:off x="8478173" y="6374107"/>
            <a:ext cx="516570" cy="365125"/>
          </a:xfrm>
        </p:spPr>
        <p:txBody>
          <a:bodyPr/>
          <a:lstStyle/>
          <a:p>
            <a:fld id="{5E94BA17-8AE8-4651-9FD9-8589E5D42325}" type="slidenum">
              <a:rPr lang="en-US" smtClean="0"/>
              <a:t>‹#›</a:t>
            </a:fld>
            <a:endParaRPr lang="en-US"/>
          </a:p>
        </p:txBody>
      </p:sp>
      <p:sp>
        <p:nvSpPr>
          <p:cNvPr id="6" name="Title 1"/>
          <p:cNvSpPr>
            <a:spLocks noGrp="1"/>
          </p:cNvSpPr>
          <p:nvPr>
            <p:ph type="title"/>
          </p:nvPr>
        </p:nvSpPr>
        <p:spPr>
          <a:xfrm>
            <a:off x="353442" y="301848"/>
            <a:ext cx="7886700" cy="909454"/>
          </a:xfrm>
        </p:spPr>
        <p:txBody>
          <a:bodyPr/>
          <a:lstStyle/>
          <a:p>
            <a:r>
              <a:rPr lang="en-US"/>
              <a:t>Click to edit Master title style</a:t>
            </a:r>
          </a:p>
        </p:txBody>
      </p:sp>
    </p:spTree>
    <p:extLst>
      <p:ext uri="{BB962C8B-B14F-4D97-AF65-F5344CB8AC3E}">
        <p14:creationId xmlns:p14="http://schemas.microsoft.com/office/powerpoint/2010/main" val="2551601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Photo ">
    <p:spTree>
      <p:nvGrpSpPr>
        <p:cNvPr id="1" name=""/>
        <p:cNvGrpSpPr/>
        <p:nvPr/>
      </p:nvGrpSpPr>
      <p:grpSpPr>
        <a:xfrm>
          <a:off x="0" y="0"/>
          <a:ext cx="0" cy="0"/>
          <a:chOff x="0" y="0"/>
          <a:chExt cx="0" cy="0"/>
        </a:xfrm>
      </p:grpSpPr>
      <p:sp>
        <p:nvSpPr>
          <p:cNvPr id="6" name="Picture Placeholder 2"/>
          <p:cNvSpPr>
            <a:spLocks noGrp="1" noChangeAspect="1"/>
          </p:cNvSpPr>
          <p:nvPr>
            <p:ph type="pic" idx="13"/>
          </p:nvPr>
        </p:nvSpPr>
        <p:spPr>
          <a:xfrm>
            <a:off x="4409375" y="1084825"/>
            <a:ext cx="4752381" cy="5191691"/>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a:p>
            <a:r>
              <a:rPr lang="en-US"/>
              <a:t>Drag picture to placeholder or click icon to add</a:t>
            </a:r>
          </a:p>
        </p:txBody>
      </p:sp>
      <p:sp>
        <p:nvSpPr>
          <p:cNvPr id="7" name="Content Placeholder 2"/>
          <p:cNvSpPr>
            <a:spLocks noGrp="1"/>
          </p:cNvSpPr>
          <p:nvPr>
            <p:ph sz="half" idx="1"/>
          </p:nvPr>
        </p:nvSpPr>
        <p:spPr>
          <a:xfrm>
            <a:off x="628650" y="1541539"/>
            <a:ext cx="3170993" cy="4351338"/>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p:nvPr>
        </p:nvSpPr>
        <p:spPr>
          <a:xfrm>
            <a:off x="353442" y="186434"/>
            <a:ext cx="7886700" cy="909454"/>
          </a:xfrm>
        </p:spPr>
        <p:txBody>
          <a:bodyPr/>
          <a:lstStyle/>
          <a:p>
            <a:r>
              <a:rPr lang="en-US"/>
              <a:t>Click to edit Master title style</a:t>
            </a:r>
          </a:p>
        </p:txBody>
      </p:sp>
      <p:sp>
        <p:nvSpPr>
          <p:cNvPr id="2" name="Date Placeholder 1"/>
          <p:cNvSpPr>
            <a:spLocks noGrp="1"/>
          </p:cNvSpPr>
          <p:nvPr>
            <p:ph type="dt" sz="half" idx="14"/>
          </p:nvPr>
        </p:nvSpPr>
        <p:spPr/>
        <p:txBody>
          <a:bodyPr/>
          <a:lstStyle/>
          <a:p>
            <a:fld id="{62FE63C3-A73F-4097-86A9-7B28950712B1}" type="datetime1">
              <a:rPr lang="en-US" smtClean="0"/>
              <a:pPr/>
              <a:t>9/25/2019</a:t>
            </a:fld>
            <a:endParaRPr lang="en-US"/>
          </a:p>
        </p:txBody>
      </p:sp>
      <p:sp>
        <p:nvSpPr>
          <p:cNvPr id="3" name="Footer Placeholder 2"/>
          <p:cNvSpPr>
            <a:spLocks noGrp="1"/>
          </p:cNvSpPr>
          <p:nvPr>
            <p:ph type="ftr" sz="quarter" idx="15"/>
          </p:nvPr>
        </p:nvSpPr>
        <p:spPr/>
        <p:txBody>
          <a:bodyPr/>
          <a:lstStyle/>
          <a:p>
            <a:endParaRPr lang="en-US"/>
          </a:p>
        </p:txBody>
      </p:sp>
      <p:sp>
        <p:nvSpPr>
          <p:cNvPr id="4" name="Slide Number Placeholder 3"/>
          <p:cNvSpPr>
            <a:spLocks noGrp="1"/>
          </p:cNvSpPr>
          <p:nvPr>
            <p:ph type="sldNum" sz="quarter" idx="16"/>
          </p:nvPr>
        </p:nvSpPr>
        <p:spPr/>
        <p:txBody>
          <a:bodyPr/>
          <a:lstStyle/>
          <a:p>
            <a:fld id="{5E94BA17-8AE8-4651-9FD9-8589E5D42325}" type="slidenum">
              <a:rPr lang="en-US" smtClean="0"/>
              <a:pPr/>
              <a:t>‹#›</a:t>
            </a:fld>
            <a:endParaRPr lang="en-US"/>
          </a:p>
        </p:txBody>
      </p:sp>
    </p:spTree>
    <p:extLst>
      <p:ext uri="{BB962C8B-B14F-4D97-AF65-F5344CB8AC3E}">
        <p14:creationId xmlns:p14="http://schemas.microsoft.com/office/powerpoint/2010/main" val="2071873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58128" y="6356351"/>
            <a:ext cx="1280049" cy="365125"/>
          </a:xfrm>
          <a:prstGeom prst="rect">
            <a:avLst/>
          </a:prstGeom>
        </p:spPr>
        <p:txBody>
          <a:bodyPr vert="horz" lIns="91440" tIns="45720" rIns="91440" bIns="45720" rtlCol="0" anchor="ctr"/>
          <a:lstStyle>
            <a:lvl1pPr algn="l">
              <a:defRPr sz="1000">
                <a:solidFill>
                  <a:schemeClr val="tx1"/>
                </a:solidFill>
                <a:latin typeface="Segoe UI Semibold" panose="020B0702040204020203" pitchFamily="34" charset="0"/>
              </a:defRPr>
            </a:lvl1pPr>
          </a:lstStyle>
          <a:p>
            <a:fld id="{62FE63C3-A73F-4097-86A9-7B28950712B1}" type="datetime1">
              <a:rPr lang="en-US" smtClean="0"/>
              <a:pPr/>
              <a:t>9/25/2019</a:t>
            </a:fld>
            <a:endParaRPr lang="en-US"/>
          </a:p>
        </p:txBody>
      </p:sp>
      <p:sp>
        <p:nvSpPr>
          <p:cNvPr id="5" name="Footer Placeholder 4"/>
          <p:cNvSpPr>
            <a:spLocks noGrp="1"/>
          </p:cNvSpPr>
          <p:nvPr>
            <p:ph type="ftr" sz="quarter" idx="3"/>
          </p:nvPr>
        </p:nvSpPr>
        <p:spPr>
          <a:xfrm>
            <a:off x="2363121" y="6356351"/>
            <a:ext cx="3086100" cy="365125"/>
          </a:xfrm>
          <a:prstGeom prst="rect">
            <a:avLst/>
          </a:prstGeom>
        </p:spPr>
        <p:txBody>
          <a:bodyPr vert="horz" lIns="91440" tIns="45720" rIns="91440" bIns="45720" rtlCol="0" anchor="ctr"/>
          <a:lstStyle>
            <a:lvl1pPr algn="l">
              <a:defRPr sz="1000">
                <a:solidFill>
                  <a:schemeClr val="tx1">
                    <a:tint val="75000"/>
                  </a:schemeClr>
                </a:solidFill>
                <a:latin typeface="Segoe UI Semibold" panose="020B0702040204020203" pitchFamily="34" charset="0"/>
              </a:defRPr>
            </a:lvl1pPr>
          </a:lstStyle>
          <a:p>
            <a:endParaRPr lang="en-US"/>
          </a:p>
        </p:txBody>
      </p:sp>
      <p:sp>
        <p:nvSpPr>
          <p:cNvPr id="6" name="Slide Number Placeholder 5"/>
          <p:cNvSpPr>
            <a:spLocks noGrp="1"/>
          </p:cNvSpPr>
          <p:nvPr>
            <p:ph type="sldNum" sz="quarter" idx="4"/>
          </p:nvPr>
        </p:nvSpPr>
        <p:spPr>
          <a:xfrm>
            <a:off x="8478173" y="6374107"/>
            <a:ext cx="516570" cy="365125"/>
          </a:xfrm>
          <a:prstGeom prst="rect">
            <a:avLst/>
          </a:prstGeom>
        </p:spPr>
        <p:txBody>
          <a:bodyPr vert="horz" lIns="91440" tIns="45720" rIns="91440" bIns="45720" rtlCol="0" anchor="ctr"/>
          <a:lstStyle>
            <a:lvl1pPr algn="r">
              <a:defRPr sz="1200" b="1" i="0">
                <a:solidFill>
                  <a:schemeClr val="bg1">
                    <a:lumMod val="50000"/>
                  </a:schemeClr>
                </a:solidFill>
                <a:latin typeface="Open Sans"/>
                <a:ea typeface="Segoe UI" panose="020B0502040204020203" pitchFamily="34" charset="0"/>
                <a:cs typeface="Open Sans"/>
              </a:defRPr>
            </a:lvl1pPr>
          </a:lstStyle>
          <a:p>
            <a:fld id="{5E94BA17-8AE8-4651-9FD9-8589E5D42325}" type="slidenum">
              <a:rPr lang="en-US" smtClean="0"/>
              <a:pPr/>
              <a:t>‹#›</a:t>
            </a:fld>
            <a:endParaRPr lang="en-US"/>
          </a:p>
        </p:txBody>
      </p:sp>
      <p:cxnSp>
        <p:nvCxnSpPr>
          <p:cNvPr id="9" name="Straight Connector 8"/>
          <p:cNvCxnSpPr/>
          <p:nvPr userDrawn="1"/>
        </p:nvCxnSpPr>
        <p:spPr>
          <a:xfrm>
            <a:off x="8542214" y="6383045"/>
            <a:ext cx="0" cy="325158"/>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p:nvPr userDrawn="1"/>
        </p:nvSpPr>
        <p:spPr>
          <a:xfrm>
            <a:off x="0" y="6795855"/>
            <a:ext cx="9144000" cy="71021"/>
          </a:xfrm>
          <a:prstGeom prst="rect">
            <a:avLst/>
          </a:prstGeom>
          <a:solidFill>
            <a:srgbClr val="FED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620027" y="6483248"/>
            <a:ext cx="1733702" cy="153635"/>
          </a:xfrm>
          <a:prstGeom prst="rect">
            <a:avLst/>
          </a:prstGeom>
        </p:spPr>
      </p:pic>
    </p:spTree>
    <p:extLst>
      <p:ext uri="{BB962C8B-B14F-4D97-AF65-F5344CB8AC3E}">
        <p14:creationId xmlns:p14="http://schemas.microsoft.com/office/powerpoint/2010/main" val="4175749647"/>
      </p:ext>
    </p:extLst>
  </p:cSld>
  <p:clrMap bg1="lt1" tx1="dk1" bg2="lt2" tx2="dk2" accent1="accent1" accent2="accent2" accent3="accent3" accent4="accent4" accent5="accent5" accent6="accent6" hlink="hlink" folHlink="folHlink"/>
  <p:sldLayoutIdLst>
    <p:sldLayoutId id="2147483673" r:id="rId1"/>
    <p:sldLayoutId id="2147483679" r:id="rId2"/>
    <p:sldLayoutId id="2147483681" r:id="rId3"/>
    <p:sldLayoutId id="2147483683" r:id="rId4"/>
    <p:sldLayoutId id="2147483686" r:id="rId5"/>
    <p:sldLayoutId id="2147483689" r:id="rId6"/>
    <p:sldLayoutId id="2147483692" r:id="rId7"/>
    <p:sldLayoutId id="2147483695" r:id="rId8"/>
    <p:sldLayoutId id="2147483696" r:id="rId9"/>
    <p:sldLayoutId id="2147483699" r:id="rId10"/>
    <p:sldLayoutId id="2147483702" r:id="rId11"/>
  </p:sldLayoutIdLst>
  <p:hf hdr="0" ftr="0" dt="0"/>
  <p:txStyles>
    <p:titleStyle>
      <a:lvl1pPr algn="l" defTabSz="914400" rtl="0" eaLnBrk="1" latinLnBrk="0" hangingPunct="1">
        <a:lnSpc>
          <a:spcPct val="90000"/>
        </a:lnSpc>
        <a:spcBef>
          <a:spcPct val="0"/>
        </a:spcBef>
        <a:buNone/>
        <a:defRPr sz="2800" kern="1200">
          <a:solidFill>
            <a:schemeClr val="tx1"/>
          </a:solidFill>
          <a:latin typeface="Segoe UI Light" panose="020B05020402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customXml" Target="../../customXml/item3.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hyperlink" Target="http://www.alertwildfire.or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3.tiff"/><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6.emf"/><Relationship Id="rId5" Type="http://schemas.openxmlformats.org/officeDocument/2006/relationships/image" Target="../media/image25.png"/><Relationship Id="rId4" Type="http://schemas.openxmlformats.org/officeDocument/2006/relationships/image" Target="../media/image24.tiff"/></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hyperlink" Target="http://mesowest.utah.edu/" TargetMode="External"/><Relationship Id="rId13" Type="http://schemas.openxmlformats.org/officeDocument/2006/relationships/image" Target="../media/image29.png"/><Relationship Id="rId3" Type="http://schemas.openxmlformats.org/officeDocument/2006/relationships/hyperlink" Target="https://www.sce.com/outagealerts" TargetMode="External"/><Relationship Id="rId7" Type="http://schemas.openxmlformats.org/officeDocument/2006/relationships/hyperlink" Target="http://www.alertwildfire.org/" TargetMode="External"/><Relationship Id="rId12" Type="http://schemas.openxmlformats.org/officeDocument/2006/relationships/hyperlink" Target="http://www.ready.gov/"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hyperlink" Target="http://www.facebook.com/sce" TargetMode="External"/><Relationship Id="rId11" Type="http://schemas.openxmlformats.org/officeDocument/2006/relationships/hyperlink" Target="http://www.redcross.org/get-help/how-to-prepare-for-emergencies.html" TargetMode="External"/><Relationship Id="rId5" Type="http://schemas.openxmlformats.org/officeDocument/2006/relationships/hyperlink" Target="https://twitter.com/sce" TargetMode="External"/><Relationship Id="rId10" Type="http://schemas.openxmlformats.org/officeDocument/2006/relationships/hyperlink" Target="http://calfire.ca.gov/fire_protection/fire_protection_be_prepared" TargetMode="External"/><Relationship Id="rId4" Type="http://schemas.openxmlformats.org/officeDocument/2006/relationships/hyperlink" Target="http://www.sce.com/wildfire" TargetMode="External"/><Relationship Id="rId9" Type="http://schemas.openxmlformats.org/officeDocument/2006/relationships/hyperlink" Target="http://www.cpuc.ca.gov/wildfiresinfo/"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custData r:id="rId1"/>
            </p:custDataLst>
          </p:nvPr>
        </p:nvSpPr>
        <p:spPr/>
        <p:txBody>
          <a:bodyPr/>
          <a:lstStyle/>
          <a:p>
            <a:r>
              <a:rPr lang="en-US" b="1">
                <a:latin typeface="Open Sans" panose="020B0606030504020204" pitchFamily="34" charset="0"/>
                <a:ea typeface="Open Sans" panose="020B0606030504020204" pitchFamily="34" charset="0"/>
                <a:cs typeface="Open Sans" panose="020B0606030504020204" pitchFamily="34" charset="0"/>
              </a:rPr>
              <a:t>Wildfire Mitigation Plan</a:t>
            </a:r>
          </a:p>
        </p:txBody>
      </p:sp>
      <p:pic>
        <p:nvPicPr>
          <p:cNvPr id="6" name="Picture 5" descr="A picture containing sky, mountain, outdoor, smoke&#10;&#10;Description automatically generated">
            <a:extLst>
              <a:ext uri="{FF2B5EF4-FFF2-40B4-BE49-F238E27FC236}">
                <a16:creationId xmlns:a16="http://schemas.microsoft.com/office/drawing/2014/main" id="{35CF704B-CB1B-1B45-BB1C-226F06F8F0D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603" r="19654"/>
          <a:stretch/>
        </p:blipFill>
        <p:spPr>
          <a:xfrm>
            <a:off x="6819900" y="5330"/>
            <a:ext cx="2318732" cy="2387600"/>
          </a:xfrm>
          <a:prstGeom prst="rect">
            <a:avLst/>
          </a:prstGeom>
        </p:spPr>
      </p:pic>
      <p:pic>
        <p:nvPicPr>
          <p:cNvPr id="12" name="Picture 11" descr="A picture containing sky, outdoor&#10;&#10;Description automatically generated">
            <a:extLst>
              <a:ext uri="{FF2B5EF4-FFF2-40B4-BE49-F238E27FC236}">
                <a16:creationId xmlns:a16="http://schemas.microsoft.com/office/drawing/2014/main" id="{3CA18CF0-EA3C-FC45-9F46-700A085F33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50" t="833" r="52153"/>
          <a:stretch/>
        </p:blipFill>
        <p:spPr>
          <a:xfrm>
            <a:off x="6819901" y="2385231"/>
            <a:ext cx="2318732" cy="3318281"/>
          </a:xfrm>
          <a:prstGeom prst="rect">
            <a:avLst/>
          </a:prstGeom>
        </p:spPr>
      </p:pic>
    </p:spTree>
    <p:extLst>
      <p:ext uri="{BB962C8B-B14F-4D97-AF65-F5344CB8AC3E}">
        <p14:creationId xmlns:p14="http://schemas.microsoft.com/office/powerpoint/2010/main" val="217464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772400" cy="1325563"/>
          </a:xfrm>
        </p:spPr>
        <p:txBody>
          <a:bodyPr/>
          <a:lstStyle/>
          <a:p>
            <a:r>
              <a:rPr lang="en-US" b="1">
                <a:solidFill>
                  <a:srgbClr val="006269"/>
                </a:solidFill>
                <a:latin typeface="Open Sans" panose="020B0606030504020204" pitchFamily="34" charset="0"/>
                <a:ea typeface="Open Sans" panose="020B0606030504020204" pitchFamily="34" charset="0"/>
                <a:cs typeface="Open Sans" panose="020B0606030504020204" pitchFamily="34" charset="0"/>
              </a:rPr>
              <a:t>Wildfire HD Camera</a:t>
            </a:r>
          </a:p>
        </p:txBody>
      </p:sp>
      <p:sp>
        <p:nvSpPr>
          <p:cNvPr id="4" name="Slide Number Placeholder 3"/>
          <p:cNvSpPr>
            <a:spLocks noGrp="1"/>
          </p:cNvSpPr>
          <p:nvPr>
            <p:ph type="sldNum" sz="quarter" idx="12"/>
          </p:nvPr>
        </p:nvSpPr>
        <p:spPr/>
        <p:txBody>
          <a:bodyPr/>
          <a:lstStyle/>
          <a:p>
            <a:fld id="{5E94BA17-8AE8-4651-9FD9-8589E5D42325}" type="slidenum">
              <a:rPr lang="en-US" smtClean="0"/>
              <a:t>9</a:t>
            </a:fld>
            <a:endParaRPr lang="en-US"/>
          </a:p>
        </p:txBody>
      </p:sp>
      <p:pic>
        <p:nvPicPr>
          <p:cNvPr id="6" name="Picture 5">
            <a:extLst>
              <a:ext uri="{FF2B5EF4-FFF2-40B4-BE49-F238E27FC236}">
                <a16:creationId xmlns:a16="http://schemas.microsoft.com/office/drawing/2014/main" id="{5BB7DC40-2EC5-104A-8683-5CD607F365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6406" y="1773565"/>
            <a:ext cx="7991606" cy="3310871"/>
          </a:xfrm>
          <a:prstGeom prst="rect">
            <a:avLst/>
          </a:prstGeom>
        </p:spPr>
      </p:pic>
      <p:sp>
        <p:nvSpPr>
          <p:cNvPr id="8" name="TextBox 7">
            <a:extLst>
              <a:ext uri="{FF2B5EF4-FFF2-40B4-BE49-F238E27FC236}">
                <a16:creationId xmlns:a16="http://schemas.microsoft.com/office/drawing/2014/main" id="{36CB0C05-6912-6744-AA95-6DD7845535DB}"/>
              </a:ext>
            </a:extLst>
          </p:cNvPr>
          <p:cNvSpPr txBox="1"/>
          <p:nvPr/>
        </p:nvSpPr>
        <p:spPr>
          <a:xfrm>
            <a:off x="3182036" y="5260931"/>
            <a:ext cx="2779928" cy="369332"/>
          </a:xfrm>
          <a:prstGeom prst="rect">
            <a:avLst/>
          </a:prstGeom>
          <a:noFill/>
        </p:spPr>
        <p:txBody>
          <a:bodyPr wrap="none" rtlCol="0">
            <a:spAutoFit/>
          </a:bodyPr>
          <a:lstStyle/>
          <a:p>
            <a:pPr algn="ctr"/>
            <a:r>
              <a:rPr lang="en-US" b="1">
                <a:latin typeface="Open Sans" panose="020B0606030504020204" pitchFamily="34" charset="0"/>
                <a:ea typeface="Open Sans" panose="020B0606030504020204" pitchFamily="34" charset="0"/>
                <a:cs typeface="Open Sans" panose="020B0606030504020204" pitchFamily="34" charset="0"/>
                <a:hlinkClick r:id="rId4"/>
              </a:rPr>
              <a:t>www.alertwildfire.org</a:t>
            </a:r>
            <a:r>
              <a:rPr lang="en-US" b="1">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3606792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772400" cy="1325563"/>
          </a:xfrm>
        </p:spPr>
        <p:txBody>
          <a:bodyPr/>
          <a:lstStyle/>
          <a:p>
            <a:r>
              <a:rPr lang="en-US" b="1">
                <a:solidFill>
                  <a:srgbClr val="006269"/>
                </a:solidFill>
                <a:latin typeface="Open Sans" panose="020B0606030504020204" pitchFamily="34" charset="0"/>
                <a:ea typeface="Open Sans" panose="020B0606030504020204" pitchFamily="34" charset="0"/>
                <a:cs typeface="Open Sans" panose="020B0606030504020204" pitchFamily="34" charset="0"/>
              </a:rPr>
              <a:t>Weather Stations</a:t>
            </a:r>
          </a:p>
        </p:txBody>
      </p:sp>
      <p:sp>
        <p:nvSpPr>
          <p:cNvPr id="4" name="Slide Number Placeholder 3"/>
          <p:cNvSpPr>
            <a:spLocks noGrp="1"/>
          </p:cNvSpPr>
          <p:nvPr>
            <p:ph type="sldNum" sz="quarter" idx="12"/>
          </p:nvPr>
        </p:nvSpPr>
        <p:spPr/>
        <p:txBody>
          <a:bodyPr/>
          <a:lstStyle/>
          <a:p>
            <a:fld id="{5E94BA17-8AE8-4651-9FD9-8589E5D42325}" type="slidenum">
              <a:rPr lang="en-US" smtClean="0"/>
              <a:t>10</a:t>
            </a:fld>
            <a:endParaRPr lang="en-US"/>
          </a:p>
        </p:txBody>
      </p:sp>
      <p:sp>
        <p:nvSpPr>
          <p:cNvPr id="8" name="TextBox 7">
            <a:extLst>
              <a:ext uri="{FF2B5EF4-FFF2-40B4-BE49-F238E27FC236}">
                <a16:creationId xmlns:a16="http://schemas.microsoft.com/office/drawing/2014/main" id="{36CB0C05-6912-6744-AA95-6DD7845535DB}"/>
              </a:ext>
            </a:extLst>
          </p:cNvPr>
          <p:cNvSpPr txBox="1"/>
          <p:nvPr/>
        </p:nvSpPr>
        <p:spPr>
          <a:xfrm>
            <a:off x="3339130" y="5404981"/>
            <a:ext cx="2465739" cy="369332"/>
          </a:xfrm>
          <a:prstGeom prst="rect">
            <a:avLst/>
          </a:prstGeom>
          <a:noFill/>
        </p:spPr>
        <p:txBody>
          <a:bodyPr wrap="none" rtlCol="0">
            <a:spAutoFit/>
          </a:bodyPr>
          <a:lstStyle/>
          <a:p>
            <a:pPr algn="ctr"/>
            <a:r>
              <a:rPr lang="en-US" b="1" err="1">
                <a:latin typeface="Open Sans" panose="020B0606030504020204" pitchFamily="34" charset="0"/>
                <a:ea typeface="Open Sans" panose="020B0606030504020204" pitchFamily="34" charset="0"/>
                <a:cs typeface="Open Sans" panose="020B0606030504020204" pitchFamily="34" charset="0"/>
              </a:rPr>
              <a:t>mesowest.utah.edu</a:t>
            </a:r>
            <a:endParaRPr lang="en-US" b="1">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6528F6A8-A9EF-5947-B421-F07103872C2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1705" b="5860"/>
          <a:stretch/>
        </p:blipFill>
        <p:spPr>
          <a:xfrm>
            <a:off x="515608" y="1548057"/>
            <a:ext cx="8112785" cy="3761887"/>
          </a:xfrm>
          <a:prstGeom prst="rect">
            <a:avLst/>
          </a:prstGeom>
        </p:spPr>
      </p:pic>
    </p:spTree>
    <p:extLst>
      <p:ext uri="{BB962C8B-B14F-4D97-AF65-F5344CB8AC3E}">
        <p14:creationId xmlns:p14="http://schemas.microsoft.com/office/powerpoint/2010/main" val="3410890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F154010-B499-EB47-B372-5B1962D17615}"/>
              </a:ext>
            </a:extLst>
          </p:cNvPr>
          <p:cNvSpPr/>
          <p:nvPr/>
        </p:nvSpPr>
        <p:spPr>
          <a:xfrm>
            <a:off x="3669892" y="3529045"/>
            <a:ext cx="4933774" cy="27553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365126"/>
            <a:ext cx="7772400" cy="1325563"/>
          </a:xfrm>
        </p:spPr>
        <p:txBody>
          <a:bodyPr/>
          <a:lstStyle/>
          <a:p>
            <a:r>
              <a:rPr lang="en-US" b="1">
                <a:solidFill>
                  <a:srgbClr val="006269"/>
                </a:solidFill>
                <a:latin typeface="Open Sans" panose="020B0606030504020204" pitchFamily="34" charset="0"/>
                <a:ea typeface="Open Sans" panose="020B0606030504020204" pitchFamily="34" charset="0"/>
                <a:cs typeface="Open Sans" panose="020B0606030504020204" pitchFamily="34" charset="0"/>
              </a:rPr>
              <a:t>Vegetation Management</a:t>
            </a:r>
          </a:p>
        </p:txBody>
      </p:sp>
      <p:sp>
        <p:nvSpPr>
          <p:cNvPr id="4" name="Slide Number Placeholder 3"/>
          <p:cNvSpPr>
            <a:spLocks noGrp="1"/>
          </p:cNvSpPr>
          <p:nvPr>
            <p:ph type="sldNum" sz="quarter" idx="12"/>
          </p:nvPr>
        </p:nvSpPr>
        <p:spPr/>
        <p:txBody>
          <a:bodyPr/>
          <a:lstStyle/>
          <a:p>
            <a:fld id="{5E94BA17-8AE8-4651-9FD9-8589E5D42325}" type="slidenum">
              <a:rPr lang="en-US" smtClean="0"/>
              <a:t>11</a:t>
            </a:fld>
            <a:endParaRPr lang="en-US"/>
          </a:p>
        </p:txBody>
      </p:sp>
      <p:pic>
        <p:nvPicPr>
          <p:cNvPr id="10" name="Picture 9">
            <a:extLst>
              <a:ext uri="{FF2B5EF4-FFF2-40B4-BE49-F238E27FC236}">
                <a16:creationId xmlns:a16="http://schemas.microsoft.com/office/drawing/2014/main" id="{95B566F0-3597-544D-9852-83A0452BB2A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633"/>
          <a:stretch/>
        </p:blipFill>
        <p:spPr>
          <a:xfrm>
            <a:off x="628650" y="1519087"/>
            <a:ext cx="2708806" cy="3621748"/>
          </a:xfrm>
          <a:prstGeom prst="rect">
            <a:avLst/>
          </a:prstGeom>
        </p:spPr>
      </p:pic>
      <p:sp>
        <p:nvSpPr>
          <p:cNvPr id="12" name="Rectangle 11">
            <a:extLst>
              <a:ext uri="{FF2B5EF4-FFF2-40B4-BE49-F238E27FC236}">
                <a16:creationId xmlns:a16="http://schemas.microsoft.com/office/drawing/2014/main" id="{2D674936-B350-C943-BC32-8169460DF6AA}"/>
              </a:ext>
            </a:extLst>
          </p:cNvPr>
          <p:cNvSpPr/>
          <p:nvPr/>
        </p:nvSpPr>
        <p:spPr>
          <a:xfrm>
            <a:off x="3795386" y="1519087"/>
            <a:ext cx="4682787" cy="5047536"/>
          </a:xfrm>
          <a:prstGeom prst="rect">
            <a:avLst/>
          </a:prstGeom>
        </p:spPr>
        <p:txBody>
          <a:bodyPr wrap="square" anchor="t">
            <a:spAutoFit/>
          </a:bodyPr>
          <a:lstStyle/>
          <a:p>
            <a:pPr marL="304800" indent="-285750">
              <a:spcAft>
                <a:spcPts val="1200"/>
              </a:spcAft>
              <a:buClr>
                <a:schemeClr val="tx1"/>
              </a:buClr>
              <a:buFont typeface="Arial" panose="020B0604020202020204" pitchFamily="34" charset="0"/>
              <a:buChar char="•"/>
            </a:pPr>
            <a:r>
              <a:rPr lang="en-US" sz="1400" b="1" dirty="0">
                <a:solidFill>
                  <a:srgbClr val="080808"/>
                </a:solidFill>
                <a:latin typeface="Open Sans" panose="020B0606030504020204" pitchFamily="34" charset="0"/>
                <a:ea typeface="Open Sans" panose="020B0606030504020204" pitchFamily="34" charset="0"/>
                <a:cs typeface="Open Sans" panose="020B0606030504020204" pitchFamily="34" charset="0"/>
              </a:rPr>
              <a:t>20+ </a:t>
            </a:r>
            <a:r>
              <a:rPr lang="en-US" sz="1400" dirty="0">
                <a:solidFill>
                  <a:srgbClr val="080808"/>
                </a:solidFill>
                <a:latin typeface="Open Sans" panose="020B0606030504020204" pitchFamily="34" charset="0"/>
                <a:ea typeface="Open Sans" panose="020B0606030504020204" pitchFamily="34" charset="0"/>
                <a:cs typeface="Open Sans" panose="020B0606030504020204" pitchFamily="34" charset="0"/>
              </a:rPr>
              <a:t>in-house certified arborists</a:t>
            </a:r>
          </a:p>
          <a:p>
            <a:pPr marL="304800" indent="-285750">
              <a:spcAft>
                <a:spcPts val="1200"/>
              </a:spcAft>
              <a:buClr>
                <a:schemeClr val="tx1"/>
              </a:buClr>
              <a:buFont typeface="Arial" panose="020B0604020202020204" pitchFamily="34" charset="0"/>
              <a:buChar char="•"/>
            </a:pPr>
            <a:r>
              <a:rPr lang="en-US" sz="1400" b="1" dirty="0">
                <a:solidFill>
                  <a:srgbClr val="080808"/>
                </a:solidFill>
                <a:latin typeface="Open Sans" panose="020B0606030504020204" pitchFamily="34" charset="0"/>
                <a:ea typeface="Open Sans" panose="020B0606030504020204" pitchFamily="34" charset="0"/>
                <a:cs typeface="Open Sans" panose="020B0606030504020204" pitchFamily="34" charset="0"/>
              </a:rPr>
              <a:t>800+</a:t>
            </a:r>
            <a:r>
              <a:rPr lang="en-US" sz="1400" dirty="0">
                <a:solidFill>
                  <a:srgbClr val="080808"/>
                </a:solidFill>
                <a:latin typeface="Open Sans" panose="020B0606030504020204" pitchFamily="34" charset="0"/>
                <a:ea typeface="Open Sans" panose="020B0606030504020204" pitchFamily="34" charset="0"/>
                <a:cs typeface="Open Sans" panose="020B0606030504020204" pitchFamily="34" charset="0"/>
              </a:rPr>
              <a:t> pruning contractors with </a:t>
            </a:r>
            <a:r>
              <a:rPr lang="en-US" sz="1400" b="1" dirty="0">
                <a:solidFill>
                  <a:srgbClr val="080808"/>
                </a:solidFill>
                <a:latin typeface="Open Sans" panose="020B0606030504020204" pitchFamily="34" charset="0"/>
                <a:ea typeface="Open Sans" panose="020B0606030504020204" pitchFamily="34" charset="0"/>
                <a:cs typeface="Open Sans" panose="020B0606030504020204" pitchFamily="34" charset="0"/>
              </a:rPr>
              <a:t>60</a:t>
            </a:r>
            <a:r>
              <a:rPr lang="en-US" sz="1400" dirty="0">
                <a:solidFill>
                  <a:srgbClr val="080808"/>
                </a:solidFill>
                <a:latin typeface="Open Sans" panose="020B0606030504020204" pitchFamily="34" charset="0"/>
                <a:ea typeface="Open Sans" panose="020B0606030504020204" pitchFamily="34" charset="0"/>
                <a:cs typeface="Open Sans" panose="020B0606030504020204" pitchFamily="34" charset="0"/>
              </a:rPr>
              <a:t> more </a:t>
            </a:r>
            <a:br>
              <a:rPr lang="en-US" sz="1400" dirty="0">
                <a:solidFill>
                  <a:srgbClr val="080808"/>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080808"/>
                </a:solidFill>
                <a:latin typeface="Open Sans" panose="020B0606030504020204" pitchFamily="34" charset="0"/>
                <a:ea typeface="Open Sans" panose="020B0606030504020204" pitchFamily="34" charset="0"/>
                <a:cs typeface="Open Sans" panose="020B0606030504020204" pitchFamily="34" charset="0"/>
              </a:rPr>
              <a:t>crews added June/July 2018 </a:t>
            </a:r>
          </a:p>
          <a:p>
            <a:pPr marL="304800" indent="-285750">
              <a:spcAft>
                <a:spcPts val="1200"/>
              </a:spcAft>
              <a:buClr>
                <a:schemeClr val="tx1"/>
              </a:buClr>
              <a:buFont typeface="Arial" panose="020B0604020202020204" pitchFamily="34" charset="0"/>
              <a:buChar char="•"/>
            </a:pPr>
            <a:r>
              <a:rPr lang="en-US" sz="1400" b="1" dirty="0">
                <a:solidFill>
                  <a:srgbClr val="080808"/>
                </a:solidFill>
                <a:latin typeface="Open Sans" panose="020B0606030504020204" pitchFamily="34" charset="0"/>
                <a:ea typeface="Open Sans" panose="020B0606030504020204" pitchFamily="34" charset="0"/>
                <a:cs typeface="Open Sans" panose="020B0606030504020204" pitchFamily="34" charset="0"/>
                <a:sym typeface="Symbol" panose="05050102010706020507" pitchFamily="18" charset="2"/>
              </a:rPr>
              <a:t> </a:t>
            </a:r>
            <a:r>
              <a:rPr lang="en-US" sz="1400" b="1" dirty="0">
                <a:solidFill>
                  <a:srgbClr val="080808"/>
                </a:solidFill>
                <a:latin typeface="Open Sans" panose="020B0606030504020204" pitchFamily="34" charset="0"/>
                <a:ea typeface="Open Sans" panose="020B0606030504020204" pitchFamily="34" charset="0"/>
                <a:cs typeface="Open Sans" panose="020B0606030504020204" pitchFamily="34" charset="0"/>
              </a:rPr>
              <a:t>900,000 </a:t>
            </a:r>
            <a:r>
              <a:rPr lang="en-US" sz="1400" dirty="0">
                <a:solidFill>
                  <a:srgbClr val="080808"/>
                </a:solidFill>
                <a:latin typeface="Open Sans" panose="020B0606030504020204" pitchFamily="34" charset="0"/>
                <a:ea typeface="Open Sans" panose="020B0606030504020204" pitchFamily="34" charset="0"/>
                <a:cs typeface="Open Sans" panose="020B0606030504020204" pitchFamily="34" charset="0"/>
              </a:rPr>
              <a:t>trees inspected annually</a:t>
            </a:r>
          </a:p>
          <a:p>
            <a:pPr marL="304800" indent="-285750">
              <a:spcAft>
                <a:spcPts val="1200"/>
              </a:spcAft>
              <a:buClr>
                <a:schemeClr val="tx1"/>
              </a:buClr>
              <a:buFont typeface="Arial" panose="020B0604020202020204" pitchFamily="34" charset="0"/>
              <a:buChar char="•"/>
            </a:pPr>
            <a:r>
              <a:rPr lang="en-US" sz="1400" b="1" dirty="0">
                <a:solidFill>
                  <a:srgbClr val="080808"/>
                </a:solidFill>
                <a:latin typeface="Open Sans" panose="020B0606030504020204" pitchFamily="34" charset="0"/>
                <a:ea typeface="Open Sans" panose="020B0606030504020204" pitchFamily="34" charset="0"/>
                <a:cs typeface="Open Sans" panose="020B0606030504020204" pitchFamily="34" charset="0"/>
                <a:sym typeface="Symbol" panose="05050102010706020507" pitchFamily="18" charset="2"/>
              </a:rPr>
              <a:t></a:t>
            </a:r>
            <a:r>
              <a:rPr lang="en-US" sz="1400" b="1" dirty="0">
                <a:solidFill>
                  <a:srgbClr val="080808"/>
                </a:solidFill>
                <a:latin typeface="Open Sans" panose="020B0606030504020204" pitchFamily="34" charset="0"/>
                <a:ea typeface="Open Sans" panose="020B0606030504020204" pitchFamily="34" charset="0"/>
                <a:cs typeface="Open Sans" panose="020B0606030504020204" pitchFamily="34" charset="0"/>
              </a:rPr>
              <a:t> 700,000 </a:t>
            </a:r>
            <a:r>
              <a:rPr lang="en-US" sz="1400" dirty="0">
                <a:solidFill>
                  <a:srgbClr val="080808"/>
                </a:solidFill>
                <a:latin typeface="Open Sans" panose="020B0606030504020204" pitchFamily="34" charset="0"/>
                <a:ea typeface="Open Sans" panose="020B0606030504020204" pitchFamily="34" charset="0"/>
                <a:cs typeface="Open Sans" panose="020B0606030504020204" pitchFamily="34" charset="0"/>
              </a:rPr>
              <a:t>pruned per year; </a:t>
            </a:r>
            <a:br>
              <a:rPr lang="en-US" sz="1400" dirty="0">
                <a:solidFill>
                  <a:srgbClr val="080808"/>
                </a:solidFill>
                <a:latin typeface="Open Sans" panose="020B0606030504020204" pitchFamily="34" charset="0"/>
                <a:ea typeface="Open Sans" panose="020B0606030504020204" pitchFamily="34" charset="0"/>
                <a:cs typeface="Open Sans" panose="020B0606030504020204" pitchFamily="34" charset="0"/>
              </a:rPr>
            </a:br>
            <a:r>
              <a:rPr lang="en-US" sz="1400" b="1" dirty="0">
                <a:solidFill>
                  <a:srgbClr val="080808"/>
                </a:solidFill>
                <a:latin typeface="Open Sans" panose="020B0606030504020204" pitchFamily="34" charset="0"/>
                <a:ea typeface="Open Sans" panose="020B0606030504020204" pitchFamily="34" charset="0"/>
                <a:cs typeface="Open Sans" panose="020B0606030504020204" pitchFamily="34" charset="0"/>
              </a:rPr>
              <a:t>400,000</a:t>
            </a:r>
            <a:r>
              <a:rPr lang="en-US" sz="1400" dirty="0">
                <a:solidFill>
                  <a:srgbClr val="080808"/>
                </a:solidFill>
                <a:latin typeface="Open Sans" panose="020B0606030504020204" pitchFamily="34" charset="0"/>
                <a:ea typeface="Open Sans" panose="020B0606030504020204" pitchFamily="34" charset="0"/>
                <a:cs typeface="Open Sans" panose="020B0606030504020204" pitchFamily="34" charset="0"/>
              </a:rPr>
              <a:t> trees in high fire risk areas</a:t>
            </a:r>
          </a:p>
          <a:p>
            <a:pPr marL="19050" algn="ctr">
              <a:spcAft>
                <a:spcPts val="1200"/>
              </a:spcAft>
            </a:pPr>
            <a:br>
              <a:rPr lang="en-US" sz="1400" dirty="0">
                <a:solidFill>
                  <a:srgbClr val="080808"/>
                </a:solidFill>
                <a:latin typeface="Open Sans" panose="020B0606030504020204" pitchFamily="34" charset="0"/>
                <a:ea typeface="Open Sans" panose="020B0606030504020204" pitchFamily="34" charset="0"/>
                <a:cs typeface="Open Sans" panose="020B0606030504020204" pitchFamily="34" charset="0"/>
              </a:rPr>
            </a:br>
            <a:r>
              <a:rPr lang="en-US" b="1" dirty="0">
                <a:solidFill>
                  <a:srgbClr val="080808"/>
                </a:solidFill>
                <a:latin typeface="Open Sans" panose="020B0606030504020204" pitchFamily="34" charset="0"/>
                <a:ea typeface="Open Sans" panose="020B0606030504020204" pitchFamily="34" charset="0"/>
                <a:cs typeface="Open Sans" panose="020B0606030504020204" pitchFamily="34" charset="0"/>
              </a:rPr>
              <a:t>2019</a:t>
            </a:r>
          </a:p>
          <a:p>
            <a:pPr marL="304800" indent="-285750">
              <a:spcAft>
                <a:spcPts val="1200"/>
              </a:spcAft>
              <a:buFont typeface="Wingdings" panose="05000000000000000000" pitchFamily="2" charset="2"/>
              <a:buChar char="Ø"/>
            </a:pPr>
            <a:r>
              <a:rPr lang="en-US" sz="1400" dirty="0">
                <a:solidFill>
                  <a:srgbClr val="080808"/>
                </a:solidFill>
                <a:latin typeface="Open Sans" panose="020B0606030504020204" pitchFamily="34" charset="0"/>
                <a:ea typeface="Open Sans" panose="020B0606030504020204" pitchFamily="34" charset="0"/>
                <a:cs typeface="Open Sans" panose="020B0606030504020204" pitchFamily="34" charset="0"/>
              </a:rPr>
              <a:t>Continue to remove dead, dying, diseased trees in HFRA </a:t>
            </a:r>
          </a:p>
          <a:p>
            <a:pPr marL="304800" indent="-285750">
              <a:spcAft>
                <a:spcPts val="1200"/>
              </a:spcAft>
              <a:buFont typeface="Wingdings" panose="05000000000000000000" pitchFamily="2" charset="2"/>
              <a:buChar char="Ø"/>
            </a:pPr>
            <a:r>
              <a:rPr lang="en-US" sz="1400" dirty="0">
                <a:solidFill>
                  <a:srgbClr val="080808"/>
                </a:solidFill>
                <a:latin typeface="Open Sans" panose="020B0606030504020204" pitchFamily="34" charset="0"/>
                <a:ea typeface="Open Sans" panose="020B0606030504020204" pitchFamily="34" charset="0"/>
                <a:cs typeface="Open Sans" panose="020B0606030504020204" pitchFamily="34" charset="0"/>
              </a:rPr>
              <a:t>Remove additional </a:t>
            </a:r>
            <a:r>
              <a:rPr lang="en-US" sz="1400" b="1" dirty="0">
                <a:solidFill>
                  <a:srgbClr val="080808"/>
                </a:solidFill>
                <a:latin typeface="Open Sans" panose="020B0606030504020204" pitchFamily="34" charset="0"/>
                <a:ea typeface="Open Sans" panose="020B0606030504020204" pitchFamily="34" charset="0"/>
                <a:cs typeface="Open Sans" panose="020B0606030504020204" pitchFamily="34" charset="0"/>
              </a:rPr>
              <a:t>7,500</a:t>
            </a:r>
            <a:r>
              <a:rPr lang="en-US" sz="1400" dirty="0">
                <a:solidFill>
                  <a:srgbClr val="080808"/>
                </a:solidFill>
                <a:latin typeface="Open Sans" panose="020B0606030504020204" pitchFamily="34" charset="0"/>
                <a:ea typeface="Open Sans" panose="020B0606030504020204" pitchFamily="34" charset="0"/>
                <a:cs typeface="Open Sans" panose="020B0606030504020204" pitchFamily="34" charset="0"/>
              </a:rPr>
              <a:t> which pose a fall-in or blow-in risk to SCE electrical facilities in HFRA</a:t>
            </a:r>
          </a:p>
          <a:p>
            <a:pPr marL="304800" indent="-285750">
              <a:spcAft>
                <a:spcPts val="1200"/>
              </a:spcAft>
              <a:buFont typeface="Wingdings" panose="05000000000000000000" pitchFamily="2" charset="2"/>
              <a:buChar char="Ø"/>
            </a:pPr>
            <a:r>
              <a:rPr lang="en-US" sz="1400" dirty="0">
                <a:solidFill>
                  <a:srgbClr val="080808"/>
                </a:solidFill>
                <a:latin typeface="Open Sans" panose="020B0606030504020204" pitchFamily="34" charset="0"/>
                <a:ea typeface="Open Sans" panose="020B0606030504020204" pitchFamily="34" charset="0"/>
                <a:cs typeface="Open Sans" panose="020B0606030504020204" pitchFamily="34" charset="0"/>
              </a:rPr>
              <a:t>SCE has implemented a 12-ft tree clearance from distribution power lines in high fire areas to ensure annual growth will not encroach on compliance distances.</a:t>
            </a:r>
          </a:p>
          <a:p>
            <a:pPr marL="304800" indent="-285750">
              <a:spcAft>
                <a:spcPts val="1200"/>
              </a:spcAft>
              <a:buFont typeface="Wingdings" panose="05000000000000000000" pitchFamily="2" charset="2"/>
              <a:buChar char="Ø"/>
            </a:pPr>
            <a:endParaRPr lang="en-US" sz="1400" dirty="0">
              <a:solidFill>
                <a:srgbClr val="080808"/>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87919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772400" cy="1325563"/>
          </a:xfrm>
        </p:spPr>
        <p:txBody>
          <a:bodyPr/>
          <a:lstStyle/>
          <a:p>
            <a:r>
              <a:rPr lang="en-US" b="1">
                <a:solidFill>
                  <a:srgbClr val="006269"/>
                </a:solidFill>
                <a:latin typeface="Open Sans" panose="020B0606030504020204" pitchFamily="34" charset="0"/>
                <a:ea typeface="Open Sans" panose="020B0606030504020204" pitchFamily="34" charset="0"/>
                <a:cs typeface="Open Sans" panose="020B0606030504020204" pitchFamily="34" charset="0"/>
              </a:rPr>
              <a:t>Public Safety Power Shutoff (PSPS)</a:t>
            </a:r>
          </a:p>
        </p:txBody>
      </p:sp>
      <p:sp>
        <p:nvSpPr>
          <p:cNvPr id="4" name="Slide Number Placeholder 3"/>
          <p:cNvSpPr>
            <a:spLocks noGrp="1"/>
          </p:cNvSpPr>
          <p:nvPr>
            <p:ph type="sldNum" sz="quarter" idx="12"/>
          </p:nvPr>
        </p:nvSpPr>
        <p:spPr/>
        <p:txBody>
          <a:bodyPr/>
          <a:lstStyle/>
          <a:p>
            <a:fld id="{5E94BA17-8AE8-4651-9FD9-8589E5D42325}" type="slidenum">
              <a:rPr lang="en-US" smtClean="0"/>
              <a:t>12</a:t>
            </a:fld>
            <a:endParaRPr lang="en-US"/>
          </a:p>
        </p:txBody>
      </p:sp>
      <p:sp>
        <p:nvSpPr>
          <p:cNvPr id="5" name="TextBox 8">
            <a:extLst>
              <a:ext uri="{FF2B5EF4-FFF2-40B4-BE49-F238E27FC236}">
                <a16:creationId xmlns:a16="http://schemas.microsoft.com/office/drawing/2014/main" id="{CDF00E15-9657-E749-92D7-6E204ADA8B15}"/>
              </a:ext>
            </a:extLst>
          </p:cNvPr>
          <p:cNvSpPr txBox="1"/>
          <p:nvPr/>
        </p:nvSpPr>
        <p:spPr>
          <a:xfrm>
            <a:off x="428442" y="1690689"/>
            <a:ext cx="8172816" cy="378565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628650" lvl="1" indent="-171450">
              <a:spcAft>
                <a:spcPts val="1200"/>
              </a:spcAft>
              <a:buClr>
                <a:srgbClr val="FFD141"/>
              </a:buClr>
              <a:buSzPct val="80000"/>
              <a:buFont typeface="Wingdings" charset="2"/>
              <a:buChar char="§"/>
            </a:pPr>
            <a:r>
              <a:rPr lang="en-US" dirty="0">
                <a:solidFill>
                  <a:srgbClr val="323438"/>
                </a:solidFill>
                <a:latin typeface="Open Sans" panose="020B0606030504020204" pitchFamily="34" charset="0"/>
                <a:ea typeface="Open Sans" panose="020B0606030504020204" pitchFamily="34" charset="0"/>
                <a:cs typeface="Open Sans" panose="020B0606030504020204" pitchFamily="34" charset="0"/>
              </a:rPr>
              <a:t>De-energization to </a:t>
            </a:r>
            <a:r>
              <a:rPr lang="en-US" b="1" u="sng" dirty="0">
                <a:solidFill>
                  <a:srgbClr val="323438"/>
                </a:solidFill>
                <a:latin typeface="Open Sans" panose="020B0606030504020204" pitchFamily="34" charset="0"/>
                <a:ea typeface="Open Sans" panose="020B0606030504020204" pitchFamily="34" charset="0"/>
                <a:cs typeface="Open Sans" panose="020B0606030504020204" pitchFamily="34" charset="0"/>
              </a:rPr>
              <a:t>prevent</a:t>
            </a:r>
            <a:r>
              <a:rPr lang="en-US" b="1" dirty="0">
                <a:solidFill>
                  <a:srgbClr val="323438"/>
                </a:solidFill>
                <a:latin typeface="Open Sans" panose="020B0606030504020204" pitchFamily="34" charset="0"/>
                <a:ea typeface="Open Sans" panose="020B0606030504020204" pitchFamily="34" charset="0"/>
                <a:cs typeface="Open Sans" panose="020B0606030504020204" pitchFamily="34" charset="0"/>
              </a:rPr>
              <a:t> ignitions </a:t>
            </a:r>
            <a:r>
              <a:rPr lang="en-US" dirty="0">
                <a:solidFill>
                  <a:srgbClr val="323438"/>
                </a:solidFill>
                <a:latin typeface="Open Sans" panose="020B0606030504020204" pitchFamily="34" charset="0"/>
                <a:ea typeface="Open Sans" panose="020B0606030504020204" pitchFamily="34" charset="0"/>
                <a:cs typeface="Open Sans" panose="020B0606030504020204" pitchFamily="34" charset="0"/>
              </a:rPr>
              <a:t>from powerlines </a:t>
            </a:r>
            <a:endParaRPr lang="en-US" dirty="0">
              <a:latin typeface="Open Sans" panose="020B0606030504020204" pitchFamily="34" charset="0"/>
              <a:ea typeface="Open Sans" panose="020B0606030504020204" pitchFamily="34" charset="0"/>
              <a:cs typeface="Open Sans" panose="020B0606030504020204" pitchFamily="34" charset="0"/>
            </a:endParaRPr>
          </a:p>
          <a:p>
            <a:pPr marL="628650" lvl="1" indent="-171450">
              <a:spcAft>
                <a:spcPts val="1200"/>
              </a:spcAft>
              <a:buClr>
                <a:srgbClr val="FFD141"/>
              </a:buClr>
              <a:buSzPct val="80000"/>
              <a:buFont typeface="Wingdings" charset="2"/>
              <a:buChar char="§"/>
            </a:pPr>
            <a:r>
              <a:rPr lang="en-US" dirty="0">
                <a:solidFill>
                  <a:srgbClr val="323438"/>
                </a:solidFill>
                <a:latin typeface="Open Sans" panose="020B0606030504020204" pitchFamily="34" charset="0"/>
                <a:ea typeface="Open Sans" panose="020B0606030504020204" pitchFamily="34" charset="0"/>
                <a:cs typeface="Open Sans" panose="020B0606030504020204" pitchFamily="34" charset="0"/>
              </a:rPr>
              <a:t>Used during </a:t>
            </a:r>
            <a:r>
              <a:rPr lang="en-US" b="1" dirty="0">
                <a:solidFill>
                  <a:srgbClr val="323438"/>
                </a:solidFill>
                <a:latin typeface="Open Sans" panose="020B0606030504020204" pitchFamily="34" charset="0"/>
                <a:ea typeface="Open Sans" panose="020B0606030504020204" pitchFamily="34" charset="0"/>
                <a:cs typeface="Open Sans" panose="020B0606030504020204" pitchFamily="34" charset="0"/>
              </a:rPr>
              <a:t>extreme fire conditions</a:t>
            </a:r>
            <a:endParaRPr lang="en-US" dirty="0">
              <a:solidFill>
                <a:srgbClr val="323438"/>
              </a:solidFill>
              <a:latin typeface="Open Sans" panose="020B0606030504020204" pitchFamily="34" charset="0"/>
              <a:ea typeface="Open Sans" panose="020B0606030504020204" pitchFamily="34" charset="0"/>
              <a:cs typeface="Open Sans" panose="020B0606030504020204" pitchFamily="34" charset="0"/>
            </a:endParaRPr>
          </a:p>
          <a:p>
            <a:pPr marL="628650" lvl="1" indent="-171450">
              <a:spcAft>
                <a:spcPts val="1200"/>
              </a:spcAft>
              <a:buClr>
                <a:srgbClr val="FFD141"/>
              </a:buClr>
              <a:buSzPct val="80000"/>
              <a:buFont typeface="Wingdings" charset="2"/>
              <a:buChar char="§"/>
            </a:pPr>
            <a:r>
              <a:rPr lang="en-US" dirty="0">
                <a:solidFill>
                  <a:srgbClr val="323438"/>
                </a:solidFill>
                <a:latin typeface="Open Sans" panose="020B0606030504020204" pitchFamily="34" charset="0"/>
                <a:ea typeface="Open Sans" panose="020B0606030504020204" pitchFamily="34" charset="0"/>
                <a:cs typeface="Open Sans" panose="020B0606030504020204" pitchFamily="34" charset="0"/>
              </a:rPr>
              <a:t>Primarily impacts circuits in high fire risk areas </a:t>
            </a:r>
          </a:p>
          <a:p>
            <a:pPr marL="1085850" lvl="2" indent="-171450">
              <a:spcAft>
                <a:spcPts val="1200"/>
              </a:spcAft>
              <a:buClr>
                <a:srgbClr val="FFD141"/>
              </a:buClr>
              <a:buSzPct val="80000"/>
              <a:buFont typeface="Wingdings" charset="2"/>
              <a:buChar char="§"/>
            </a:pPr>
            <a:r>
              <a:rPr lang="en-US" dirty="0">
                <a:solidFill>
                  <a:srgbClr val="323438"/>
                </a:solidFill>
                <a:latin typeface="Open Sans" panose="020B0606030504020204" pitchFamily="34" charset="0"/>
                <a:ea typeface="Open Sans" panose="020B0606030504020204" pitchFamily="34" charset="0"/>
                <a:cs typeface="Open Sans" panose="020B0606030504020204" pitchFamily="34" charset="0"/>
              </a:rPr>
              <a:t>Other circuits in non-high fire risk areas may be impacted if transmission lines are de-energized</a:t>
            </a:r>
          </a:p>
          <a:p>
            <a:pPr marL="628650" lvl="1" indent="-171450">
              <a:spcAft>
                <a:spcPts val="1200"/>
              </a:spcAft>
              <a:buClr>
                <a:srgbClr val="FFD141"/>
              </a:buClr>
              <a:buSzPct val="80000"/>
              <a:buFont typeface="Wingdings" charset="2"/>
              <a:buChar char="§"/>
            </a:pPr>
            <a:r>
              <a:rPr lang="en-US" dirty="0">
                <a:solidFill>
                  <a:srgbClr val="323438"/>
                </a:solidFill>
                <a:latin typeface="Open Sans" panose="020B0606030504020204" pitchFamily="34" charset="0"/>
                <a:ea typeface="Open Sans" panose="020B0606030504020204" pitchFamily="34" charset="0"/>
                <a:cs typeface="Open Sans" panose="020B0606030504020204" pitchFamily="34" charset="0"/>
              </a:rPr>
              <a:t>Red Flag Warning </a:t>
            </a:r>
            <a:r>
              <a:rPr lang="en-US" b="1" dirty="0">
                <a:solidFill>
                  <a:srgbClr val="323438"/>
                </a:solidFill>
                <a:latin typeface="Open Sans" panose="020B0606030504020204" pitchFamily="34" charset="0"/>
                <a:ea typeface="Open Sans" panose="020B0606030504020204" pitchFamily="34" charset="0"/>
                <a:cs typeface="Open Sans" panose="020B0606030504020204" pitchFamily="34" charset="0"/>
              </a:rPr>
              <a:t>does not</a:t>
            </a:r>
            <a:r>
              <a:rPr lang="en-US" dirty="0">
                <a:solidFill>
                  <a:srgbClr val="323438"/>
                </a:solidFill>
                <a:latin typeface="Open Sans" panose="020B0606030504020204" pitchFamily="34" charset="0"/>
                <a:ea typeface="Open Sans" panose="020B0606030504020204" pitchFamily="34" charset="0"/>
                <a:cs typeface="Open Sans" panose="020B0606030504020204" pitchFamily="34" charset="0"/>
              </a:rPr>
              <a:t> mean a PSPS will be called</a:t>
            </a:r>
          </a:p>
          <a:p>
            <a:pPr marL="628650" lvl="1" indent="-171450">
              <a:spcAft>
                <a:spcPts val="1200"/>
              </a:spcAft>
              <a:buClr>
                <a:srgbClr val="FFD141"/>
              </a:buClr>
              <a:buSzPct val="80000"/>
              <a:buFont typeface="Wingdings" charset="2"/>
              <a:buChar char="§"/>
            </a:pPr>
            <a:r>
              <a:rPr lang="en-US" dirty="0">
                <a:solidFill>
                  <a:srgbClr val="323438"/>
                </a:solidFill>
                <a:latin typeface="Open Sans" panose="020B0606030504020204" pitchFamily="34" charset="0"/>
                <a:ea typeface="Open Sans" panose="020B0606030504020204" pitchFamily="34" charset="0"/>
                <a:cs typeface="Open Sans" panose="020B0606030504020204" pitchFamily="34" charset="0"/>
              </a:rPr>
              <a:t>Actual frequency of PSPS events will depend on various weather and environmental factors​</a:t>
            </a:r>
          </a:p>
          <a:p>
            <a:pPr marL="1085850" lvl="2" indent="-171450">
              <a:spcAft>
                <a:spcPts val="1200"/>
              </a:spcAft>
              <a:buClr>
                <a:srgbClr val="FFD141"/>
              </a:buClr>
              <a:buSzPct val="80000"/>
              <a:buFont typeface="Wingdings" charset="2"/>
              <a:buChar char="§"/>
            </a:pPr>
            <a:r>
              <a:rPr lang="en-US" dirty="0">
                <a:solidFill>
                  <a:srgbClr val="323438"/>
                </a:solidFill>
                <a:latin typeface="Open Sans" panose="020B0606030504020204" pitchFamily="34" charset="0"/>
                <a:ea typeface="Open Sans" panose="020B0606030504020204" pitchFamily="34" charset="0"/>
                <a:cs typeface="Open Sans" panose="020B0606030504020204" pitchFamily="34" charset="0"/>
              </a:rPr>
              <a:t>Decision will be made with most accurate assessment of real-time information and situational awareness data</a:t>
            </a:r>
          </a:p>
        </p:txBody>
      </p:sp>
    </p:spTree>
    <p:extLst>
      <p:ext uri="{BB962C8B-B14F-4D97-AF65-F5344CB8AC3E}">
        <p14:creationId xmlns:p14="http://schemas.microsoft.com/office/powerpoint/2010/main" val="7531107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772400" cy="1325563"/>
          </a:xfrm>
        </p:spPr>
        <p:txBody>
          <a:bodyPr/>
          <a:lstStyle/>
          <a:p>
            <a:r>
              <a:rPr lang="en-US" b="1">
                <a:solidFill>
                  <a:srgbClr val="006269"/>
                </a:solidFill>
                <a:latin typeface="Open Sans" panose="020B0606030504020204" pitchFamily="34" charset="0"/>
                <a:ea typeface="Open Sans" panose="020B0606030504020204" pitchFamily="34" charset="0"/>
                <a:cs typeface="Open Sans" panose="020B0606030504020204" pitchFamily="34" charset="0"/>
              </a:rPr>
              <a:t>PSPS Ideal Timeline</a:t>
            </a:r>
          </a:p>
        </p:txBody>
      </p:sp>
      <p:sp>
        <p:nvSpPr>
          <p:cNvPr id="4" name="Slide Number Placeholder 3"/>
          <p:cNvSpPr>
            <a:spLocks noGrp="1"/>
          </p:cNvSpPr>
          <p:nvPr>
            <p:ph type="sldNum" sz="quarter" idx="12"/>
          </p:nvPr>
        </p:nvSpPr>
        <p:spPr/>
        <p:txBody>
          <a:bodyPr/>
          <a:lstStyle/>
          <a:p>
            <a:fld id="{5E94BA17-8AE8-4651-9FD9-8589E5D42325}" type="slidenum">
              <a:rPr lang="en-US" smtClean="0"/>
              <a:t>13</a:t>
            </a:fld>
            <a:endParaRPr lang="en-US"/>
          </a:p>
        </p:txBody>
      </p:sp>
      <p:pic>
        <p:nvPicPr>
          <p:cNvPr id="18" name="Picture 17">
            <a:extLst>
              <a:ext uri="{FF2B5EF4-FFF2-40B4-BE49-F238E27FC236}">
                <a16:creationId xmlns:a16="http://schemas.microsoft.com/office/drawing/2014/main" id="{BE2F610D-72AF-5A42-B283-D48F086113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38395" y="2170846"/>
            <a:ext cx="1205488" cy="1143563"/>
          </a:xfrm>
          <a:prstGeom prst="rect">
            <a:avLst/>
          </a:prstGeom>
        </p:spPr>
      </p:pic>
      <p:pic>
        <p:nvPicPr>
          <p:cNvPr id="19" name="Picture 18">
            <a:extLst>
              <a:ext uri="{FF2B5EF4-FFF2-40B4-BE49-F238E27FC236}">
                <a16:creationId xmlns:a16="http://schemas.microsoft.com/office/drawing/2014/main" id="{F9143DE9-1576-A043-B01D-E2811DA60AE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58487" y="2180872"/>
            <a:ext cx="1205488" cy="1143563"/>
          </a:xfrm>
          <a:prstGeom prst="rect">
            <a:avLst/>
          </a:prstGeom>
        </p:spPr>
      </p:pic>
      <p:sp>
        <p:nvSpPr>
          <p:cNvPr id="20" name="TextBox 8">
            <a:extLst>
              <a:ext uri="{FF2B5EF4-FFF2-40B4-BE49-F238E27FC236}">
                <a16:creationId xmlns:a16="http://schemas.microsoft.com/office/drawing/2014/main" id="{55F26D4A-A4D3-614E-912E-564FD5CE026E}"/>
              </a:ext>
            </a:extLst>
          </p:cNvPr>
          <p:cNvSpPr txBox="1"/>
          <p:nvPr/>
        </p:nvSpPr>
        <p:spPr>
          <a:xfrm>
            <a:off x="599036" y="1601846"/>
            <a:ext cx="1205488"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1200"/>
              </a:spcAft>
            </a:pPr>
            <a:r>
              <a:rPr lang="en-US" sz="1200" b="1">
                <a:solidFill>
                  <a:srgbClr val="5D605F"/>
                </a:solidFill>
                <a:latin typeface="Open Sans" panose="020B0606030504020204" pitchFamily="34" charset="0"/>
                <a:ea typeface="Open Sans" panose="020B0606030504020204" pitchFamily="34" charset="0"/>
                <a:cs typeface="Open Sans" panose="020B0606030504020204" pitchFamily="34" charset="0"/>
              </a:rPr>
              <a:t>4-7 DAYS AHEAD </a:t>
            </a:r>
          </a:p>
        </p:txBody>
      </p:sp>
      <p:sp>
        <p:nvSpPr>
          <p:cNvPr id="21" name="TextBox 8">
            <a:extLst>
              <a:ext uri="{FF2B5EF4-FFF2-40B4-BE49-F238E27FC236}">
                <a16:creationId xmlns:a16="http://schemas.microsoft.com/office/drawing/2014/main" id="{DAEE38A6-7765-DE4F-8B41-BA920F3B97D2}"/>
              </a:ext>
            </a:extLst>
          </p:cNvPr>
          <p:cNvSpPr txBox="1"/>
          <p:nvPr/>
        </p:nvSpPr>
        <p:spPr>
          <a:xfrm>
            <a:off x="1968091" y="1601846"/>
            <a:ext cx="1205488"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1200"/>
              </a:spcAft>
            </a:pPr>
            <a:r>
              <a:rPr lang="en-US" sz="1200" b="1">
                <a:solidFill>
                  <a:srgbClr val="5D605F"/>
                </a:solidFill>
                <a:latin typeface="Open Sans" panose="020B0606030504020204" pitchFamily="34" charset="0"/>
                <a:ea typeface="Open Sans" panose="020B0606030504020204" pitchFamily="34" charset="0"/>
                <a:cs typeface="Open Sans" panose="020B0606030504020204" pitchFamily="34" charset="0"/>
              </a:rPr>
              <a:t>3 DAYS</a:t>
            </a:r>
            <a:br>
              <a:rPr lang="en-US" sz="1200" b="1">
                <a:solidFill>
                  <a:srgbClr val="5D605F"/>
                </a:solidFill>
                <a:latin typeface="Open Sans" panose="020B0606030504020204" pitchFamily="34" charset="0"/>
                <a:ea typeface="Open Sans" panose="020B0606030504020204" pitchFamily="34" charset="0"/>
                <a:cs typeface="Open Sans" panose="020B0606030504020204" pitchFamily="34" charset="0"/>
              </a:rPr>
            </a:br>
            <a:r>
              <a:rPr lang="en-US" sz="1200" b="1">
                <a:solidFill>
                  <a:srgbClr val="5D605F"/>
                </a:solidFill>
                <a:latin typeface="Open Sans" panose="020B0606030504020204" pitchFamily="34" charset="0"/>
                <a:ea typeface="Open Sans" panose="020B0606030504020204" pitchFamily="34" charset="0"/>
                <a:cs typeface="Open Sans" panose="020B0606030504020204" pitchFamily="34" charset="0"/>
              </a:rPr>
              <a:t>AHEAD</a:t>
            </a:r>
          </a:p>
        </p:txBody>
      </p:sp>
      <p:sp>
        <p:nvSpPr>
          <p:cNvPr id="22" name="TextBox 8">
            <a:extLst>
              <a:ext uri="{FF2B5EF4-FFF2-40B4-BE49-F238E27FC236}">
                <a16:creationId xmlns:a16="http://schemas.microsoft.com/office/drawing/2014/main" id="{AB2884F7-F4C8-8B46-97F3-E0F5D095DD24}"/>
              </a:ext>
            </a:extLst>
          </p:cNvPr>
          <p:cNvSpPr txBox="1"/>
          <p:nvPr/>
        </p:nvSpPr>
        <p:spPr>
          <a:xfrm>
            <a:off x="3342896" y="1601846"/>
            <a:ext cx="1205488"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1200"/>
              </a:spcAft>
            </a:pPr>
            <a:r>
              <a:rPr lang="en-US" sz="1200" b="1">
                <a:solidFill>
                  <a:srgbClr val="5D605F"/>
                </a:solidFill>
                <a:latin typeface="Open Sans" panose="020B0606030504020204" pitchFamily="34" charset="0"/>
                <a:ea typeface="Open Sans" panose="020B0606030504020204" pitchFamily="34" charset="0"/>
                <a:cs typeface="Open Sans" panose="020B0606030504020204" pitchFamily="34" charset="0"/>
              </a:rPr>
              <a:t>2 DAYS</a:t>
            </a:r>
            <a:br>
              <a:rPr lang="en-US" sz="1200" b="1">
                <a:solidFill>
                  <a:srgbClr val="5D605F"/>
                </a:solidFill>
                <a:latin typeface="Open Sans" panose="020B0606030504020204" pitchFamily="34" charset="0"/>
                <a:ea typeface="Open Sans" panose="020B0606030504020204" pitchFamily="34" charset="0"/>
                <a:cs typeface="Open Sans" panose="020B0606030504020204" pitchFamily="34" charset="0"/>
              </a:rPr>
            </a:br>
            <a:r>
              <a:rPr lang="en-US" sz="1200" b="1">
                <a:solidFill>
                  <a:srgbClr val="5D605F"/>
                </a:solidFill>
                <a:latin typeface="Open Sans" panose="020B0606030504020204" pitchFamily="34" charset="0"/>
                <a:ea typeface="Open Sans" panose="020B0606030504020204" pitchFamily="34" charset="0"/>
                <a:cs typeface="Open Sans" panose="020B0606030504020204" pitchFamily="34" charset="0"/>
              </a:rPr>
              <a:t>AHEAD </a:t>
            </a:r>
          </a:p>
        </p:txBody>
      </p:sp>
      <p:sp>
        <p:nvSpPr>
          <p:cNvPr id="23" name="TextBox 8">
            <a:extLst>
              <a:ext uri="{FF2B5EF4-FFF2-40B4-BE49-F238E27FC236}">
                <a16:creationId xmlns:a16="http://schemas.microsoft.com/office/drawing/2014/main" id="{F8FC929D-31FE-B540-8869-0466F41B485B}"/>
              </a:ext>
            </a:extLst>
          </p:cNvPr>
          <p:cNvSpPr txBox="1"/>
          <p:nvPr/>
        </p:nvSpPr>
        <p:spPr>
          <a:xfrm>
            <a:off x="4700448" y="1601846"/>
            <a:ext cx="1205488"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1200"/>
              </a:spcAft>
            </a:pPr>
            <a:r>
              <a:rPr lang="en-US" sz="1200" b="1">
                <a:solidFill>
                  <a:srgbClr val="5D605F"/>
                </a:solidFill>
                <a:latin typeface="Open Sans" panose="020B0606030504020204" pitchFamily="34" charset="0"/>
                <a:ea typeface="Open Sans" panose="020B0606030504020204" pitchFamily="34" charset="0"/>
                <a:cs typeface="Open Sans" panose="020B0606030504020204" pitchFamily="34" charset="0"/>
              </a:rPr>
              <a:t>1 DAY AHEAD </a:t>
            </a:r>
          </a:p>
        </p:txBody>
      </p:sp>
      <p:sp>
        <p:nvSpPr>
          <p:cNvPr id="24" name="TextBox 8">
            <a:extLst>
              <a:ext uri="{FF2B5EF4-FFF2-40B4-BE49-F238E27FC236}">
                <a16:creationId xmlns:a16="http://schemas.microsoft.com/office/drawing/2014/main" id="{F40C5849-A40C-A745-B144-19FDE98ABD7F}"/>
              </a:ext>
            </a:extLst>
          </p:cNvPr>
          <p:cNvSpPr txBox="1"/>
          <p:nvPr/>
        </p:nvSpPr>
        <p:spPr>
          <a:xfrm>
            <a:off x="6075254" y="1601846"/>
            <a:ext cx="1205488"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1200"/>
              </a:spcAft>
            </a:pPr>
            <a:r>
              <a:rPr lang="en-US" sz="1200" b="1">
                <a:solidFill>
                  <a:srgbClr val="5D605F"/>
                </a:solidFill>
                <a:latin typeface="Open Sans" panose="020B0606030504020204" pitchFamily="34" charset="0"/>
                <a:ea typeface="Open Sans" panose="020B0606030504020204" pitchFamily="34" charset="0"/>
                <a:cs typeface="Open Sans" panose="020B0606030504020204" pitchFamily="34" charset="0"/>
              </a:rPr>
              <a:t>POWER SHUTOFF</a:t>
            </a:r>
          </a:p>
        </p:txBody>
      </p:sp>
      <p:sp>
        <p:nvSpPr>
          <p:cNvPr id="25" name="TextBox 8">
            <a:extLst>
              <a:ext uri="{FF2B5EF4-FFF2-40B4-BE49-F238E27FC236}">
                <a16:creationId xmlns:a16="http://schemas.microsoft.com/office/drawing/2014/main" id="{FA536C8C-1416-F143-8348-9AAB4F9A3B80}"/>
              </a:ext>
            </a:extLst>
          </p:cNvPr>
          <p:cNvSpPr txBox="1"/>
          <p:nvPr/>
        </p:nvSpPr>
        <p:spPr>
          <a:xfrm>
            <a:off x="7358426" y="1601846"/>
            <a:ext cx="1378032"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1200"/>
              </a:spcAft>
            </a:pPr>
            <a:r>
              <a:rPr lang="en-US" sz="1200" b="1">
                <a:solidFill>
                  <a:srgbClr val="5D605F"/>
                </a:solidFill>
                <a:latin typeface="Open Sans" panose="020B0606030504020204" pitchFamily="34" charset="0"/>
                <a:ea typeface="Open Sans" panose="020B0606030504020204" pitchFamily="34" charset="0"/>
                <a:cs typeface="Open Sans" panose="020B0606030504020204" pitchFamily="34" charset="0"/>
              </a:rPr>
              <a:t>POWER RESTORATION</a:t>
            </a:r>
          </a:p>
        </p:txBody>
      </p:sp>
      <p:pic>
        <p:nvPicPr>
          <p:cNvPr id="26" name="Picture 25">
            <a:extLst>
              <a:ext uri="{FF2B5EF4-FFF2-40B4-BE49-F238E27FC236}">
                <a16:creationId xmlns:a16="http://schemas.microsoft.com/office/drawing/2014/main" id="{AD06FA3F-32EF-8D41-9582-EFEF9737C904}"/>
              </a:ext>
            </a:extLst>
          </p:cNvPr>
          <p:cNvPicPr>
            <a:picLocks/>
          </p:cNvPicPr>
          <p:nvPr/>
        </p:nvPicPr>
        <p:blipFill>
          <a:blip r:embed="rId5" cstate="screen">
            <a:extLst>
              <a:ext uri="{28A0092B-C50C-407E-A947-70E740481C1C}">
                <a14:useLocalDpi xmlns:a14="http://schemas.microsoft.com/office/drawing/2010/main"/>
              </a:ext>
            </a:extLst>
          </a:blip>
          <a:stretch>
            <a:fillRect/>
          </a:stretch>
        </p:blipFill>
        <p:spPr>
          <a:xfrm>
            <a:off x="1959083" y="2167221"/>
            <a:ext cx="1207939" cy="1140362"/>
          </a:xfrm>
          <a:prstGeom prst="rect">
            <a:avLst/>
          </a:prstGeom>
        </p:spPr>
      </p:pic>
      <p:pic>
        <p:nvPicPr>
          <p:cNvPr id="27" name="Picture 26">
            <a:extLst>
              <a:ext uri="{FF2B5EF4-FFF2-40B4-BE49-F238E27FC236}">
                <a16:creationId xmlns:a16="http://schemas.microsoft.com/office/drawing/2014/main" id="{C8BB985C-23FD-D143-BEA5-DAEE31DBA09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21580" y="2169034"/>
            <a:ext cx="1262256" cy="1140362"/>
          </a:xfrm>
          <a:prstGeom prst="rect">
            <a:avLst/>
          </a:prstGeom>
        </p:spPr>
      </p:pic>
      <p:pic>
        <p:nvPicPr>
          <p:cNvPr id="28" name="Picture 27">
            <a:extLst>
              <a:ext uri="{FF2B5EF4-FFF2-40B4-BE49-F238E27FC236}">
                <a16:creationId xmlns:a16="http://schemas.microsoft.com/office/drawing/2014/main" id="{589E8783-F53A-BC40-B277-B194C6A104BB}"/>
              </a:ext>
            </a:extLst>
          </p:cNvPr>
          <p:cNvPicPr preferRelativeResize="0">
            <a:picLocks/>
          </p:cNvPicPr>
          <p:nvPr/>
        </p:nvPicPr>
        <p:blipFill>
          <a:blip r:embed="rId7" cstate="screen">
            <a:extLst>
              <a:ext uri="{28A0092B-C50C-407E-A947-70E740481C1C}">
                <a14:useLocalDpi xmlns:a14="http://schemas.microsoft.com/office/drawing/2010/main"/>
              </a:ext>
            </a:extLst>
          </a:blip>
          <a:stretch>
            <a:fillRect/>
          </a:stretch>
        </p:blipFill>
        <p:spPr>
          <a:xfrm>
            <a:off x="596585" y="2165409"/>
            <a:ext cx="1207939" cy="1140362"/>
          </a:xfrm>
          <a:prstGeom prst="rect">
            <a:avLst/>
          </a:prstGeom>
        </p:spPr>
      </p:pic>
      <p:grpSp>
        <p:nvGrpSpPr>
          <p:cNvPr id="29" name="Group 28">
            <a:extLst>
              <a:ext uri="{FF2B5EF4-FFF2-40B4-BE49-F238E27FC236}">
                <a16:creationId xmlns:a16="http://schemas.microsoft.com/office/drawing/2014/main" id="{F41A185F-BBF8-0E40-BEE9-6FB32476B9DF}"/>
              </a:ext>
            </a:extLst>
          </p:cNvPr>
          <p:cNvGrpSpPr/>
          <p:nvPr/>
        </p:nvGrpSpPr>
        <p:grpSpPr>
          <a:xfrm>
            <a:off x="560049" y="5226984"/>
            <a:ext cx="7955244" cy="477798"/>
            <a:chOff x="261876" y="5309501"/>
            <a:chExt cx="8611541" cy="517216"/>
          </a:xfrm>
        </p:grpSpPr>
        <p:sp>
          <p:nvSpPr>
            <p:cNvPr id="38" name="TextBox 8">
              <a:extLst>
                <a:ext uri="{FF2B5EF4-FFF2-40B4-BE49-F238E27FC236}">
                  <a16:creationId xmlns:a16="http://schemas.microsoft.com/office/drawing/2014/main" id="{86A86077-B9D0-8D44-B64D-18FBE1E191D1}"/>
                </a:ext>
              </a:extLst>
            </p:cNvPr>
            <p:cNvSpPr txBox="1"/>
            <p:nvPr/>
          </p:nvSpPr>
          <p:spPr>
            <a:xfrm>
              <a:off x="1593820" y="5326965"/>
              <a:ext cx="3087048" cy="49975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1200"/>
                </a:spcAft>
              </a:pPr>
              <a:r>
                <a:rPr lang="en-US" sz="1200" b="1">
                  <a:solidFill>
                    <a:srgbClr val="5D605F"/>
                  </a:solidFill>
                  <a:latin typeface="Open Sans" panose="020B0606030504020204" pitchFamily="34" charset="0"/>
                  <a:ea typeface="Open Sans" panose="020B0606030504020204" pitchFamily="34" charset="0"/>
                  <a:cs typeface="Open Sans" panose="020B0606030504020204" pitchFamily="34" charset="0"/>
                </a:rPr>
                <a:t>PLANNING AND MONITORING </a:t>
              </a:r>
              <a:r>
                <a:rPr lang="en-US" sz="2400" b="1">
                  <a:solidFill>
                    <a:srgbClr val="5D605F"/>
                  </a:solidFill>
                  <a:latin typeface="Open Sans" panose="020B0606030504020204" pitchFamily="34" charset="0"/>
                  <a:ea typeface="Open Sans" panose="020B0606030504020204" pitchFamily="34" charset="0"/>
                  <a:cs typeface="Open Sans" panose="020B0606030504020204" pitchFamily="34" charset="0"/>
                </a:rPr>
                <a:t> </a:t>
              </a:r>
            </a:p>
          </p:txBody>
        </p:sp>
        <p:grpSp>
          <p:nvGrpSpPr>
            <p:cNvPr id="42" name="Group 41">
              <a:extLst>
                <a:ext uri="{FF2B5EF4-FFF2-40B4-BE49-F238E27FC236}">
                  <a16:creationId xmlns:a16="http://schemas.microsoft.com/office/drawing/2014/main" id="{265A33C9-71F6-2040-B51D-ABEDA6DDB9C5}"/>
                </a:ext>
              </a:extLst>
            </p:cNvPr>
            <p:cNvGrpSpPr/>
            <p:nvPr/>
          </p:nvGrpSpPr>
          <p:grpSpPr>
            <a:xfrm>
              <a:off x="261876" y="5341306"/>
              <a:ext cx="8611541" cy="339760"/>
              <a:chOff x="261876" y="5341306"/>
              <a:chExt cx="8611541" cy="339760"/>
            </a:xfrm>
          </p:grpSpPr>
          <p:sp>
            <p:nvSpPr>
              <p:cNvPr id="44" name="Rectangle 43">
                <a:extLst>
                  <a:ext uri="{FF2B5EF4-FFF2-40B4-BE49-F238E27FC236}">
                    <a16:creationId xmlns:a16="http://schemas.microsoft.com/office/drawing/2014/main" id="{B48E8D14-97F1-B041-B305-40CBEDF46184}"/>
                  </a:ext>
                </a:extLst>
              </p:cNvPr>
              <p:cNvSpPr/>
              <p:nvPr/>
            </p:nvSpPr>
            <p:spPr>
              <a:xfrm flipV="1">
                <a:off x="261876" y="5465467"/>
                <a:ext cx="5750938" cy="45719"/>
              </a:xfrm>
              <a:prstGeom prst="rect">
                <a:avLst/>
              </a:prstGeom>
              <a:solidFill>
                <a:srgbClr val="5D605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D605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5" name="Rectangle 44">
                <a:extLst>
                  <a:ext uri="{FF2B5EF4-FFF2-40B4-BE49-F238E27FC236}">
                    <a16:creationId xmlns:a16="http://schemas.microsoft.com/office/drawing/2014/main" id="{1C271B50-65E3-434E-9D83-3B9AF9126A2B}"/>
                  </a:ext>
                </a:extLst>
              </p:cNvPr>
              <p:cNvSpPr/>
              <p:nvPr/>
            </p:nvSpPr>
            <p:spPr>
              <a:xfrm flipV="1">
                <a:off x="6205921" y="5465469"/>
                <a:ext cx="2661178" cy="45719"/>
              </a:xfrm>
              <a:prstGeom prst="rect">
                <a:avLst/>
              </a:prstGeom>
              <a:solidFill>
                <a:srgbClr val="5D605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D605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6" name="Rectangle 45">
                <a:extLst>
                  <a:ext uri="{FF2B5EF4-FFF2-40B4-BE49-F238E27FC236}">
                    <a16:creationId xmlns:a16="http://schemas.microsoft.com/office/drawing/2014/main" id="{4FB6C20C-641D-C642-8DFC-17A9F188D2E6}"/>
                  </a:ext>
                </a:extLst>
              </p:cNvPr>
              <p:cNvSpPr/>
              <p:nvPr/>
            </p:nvSpPr>
            <p:spPr>
              <a:xfrm flipV="1">
                <a:off x="8827698" y="5341306"/>
                <a:ext cx="45719" cy="339760"/>
              </a:xfrm>
              <a:prstGeom prst="rect">
                <a:avLst/>
              </a:prstGeom>
              <a:solidFill>
                <a:srgbClr val="FDC93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DC933"/>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43" name="TextBox 8">
              <a:extLst>
                <a:ext uri="{FF2B5EF4-FFF2-40B4-BE49-F238E27FC236}">
                  <a16:creationId xmlns:a16="http://schemas.microsoft.com/office/drawing/2014/main" id="{67E3E076-7189-6E49-A81E-9E853E2B87E0}"/>
                </a:ext>
              </a:extLst>
            </p:cNvPr>
            <p:cNvSpPr txBox="1"/>
            <p:nvPr/>
          </p:nvSpPr>
          <p:spPr>
            <a:xfrm>
              <a:off x="6623023" y="5309501"/>
              <a:ext cx="1826974"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1200"/>
                </a:spcAft>
              </a:pPr>
              <a:r>
                <a:rPr lang="en-US" sz="1200" b="1">
                  <a:solidFill>
                    <a:srgbClr val="5D605F"/>
                  </a:solidFill>
                  <a:latin typeface="Open Sans" panose="020B0606030504020204" pitchFamily="34" charset="0"/>
                  <a:ea typeface="Open Sans" panose="020B0606030504020204" pitchFamily="34" charset="0"/>
                  <a:cs typeface="Open Sans" panose="020B0606030504020204" pitchFamily="34" charset="0"/>
                </a:rPr>
                <a:t>OUTAGE</a:t>
              </a:r>
              <a:r>
                <a:rPr lang="en-US" sz="2400" b="1">
                  <a:solidFill>
                    <a:srgbClr val="5D605F"/>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39" name="Rectangle 38">
              <a:extLst>
                <a:ext uri="{FF2B5EF4-FFF2-40B4-BE49-F238E27FC236}">
                  <a16:creationId xmlns:a16="http://schemas.microsoft.com/office/drawing/2014/main" id="{D0F8E977-3067-2845-BD0A-BBAEFB85A66B}"/>
                </a:ext>
              </a:extLst>
            </p:cNvPr>
            <p:cNvSpPr/>
            <p:nvPr/>
          </p:nvSpPr>
          <p:spPr>
            <a:xfrm flipV="1">
              <a:off x="261876" y="5311762"/>
              <a:ext cx="45719" cy="339760"/>
            </a:xfrm>
            <a:prstGeom prst="rect">
              <a:avLst/>
            </a:prstGeom>
            <a:solidFill>
              <a:srgbClr val="FDC93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DC93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 name="Rectangle 39">
              <a:extLst>
                <a:ext uri="{FF2B5EF4-FFF2-40B4-BE49-F238E27FC236}">
                  <a16:creationId xmlns:a16="http://schemas.microsoft.com/office/drawing/2014/main" id="{6F4753AE-0088-BE4A-A682-E9C179BB124B}"/>
                </a:ext>
              </a:extLst>
            </p:cNvPr>
            <p:cNvSpPr/>
            <p:nvPr/>
          </p:nvSpPr>
          <p:spPr>
            <a:xfrm flipV="1">
              <a:off x="5972765" y="5314930"/>
              <a:ext cx="45719" cy="339760"/>
            </a:xfrm>
            <a:prstGeom prst="rect">
              <a:avLst/>
            </a:prstGeom>
            <a:solidFill>
              <a:srgbClr val="FDC93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DC93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1" name="Rectangle 40">
              <a:extLst>
                <a:ext uri="{FF2B5EF4-FFF2-40B4-BE49-F238E27FC236}">
                  <a16:creationId xmlns:a16="http://schemas.microsoft.com/office/drawing/2014/main" id="{7C8785FD-1114-164E-96A8-3080EE93AC7B}"/>
                </a:ext>
              </a:extLst>
            </p:cNvPr>
            <p:cNvSpPr/>
            <p:nvPr/>
          </p:nvSpPr>
          <p:spPr>
            <a:xfrm flipV="1">
              <a:off x="6183061" y="5314930"/>
              <a:ext cx="45719" cy="339760"/>
            </a:xfrm>
            <a:prstGeom prst="rect">
              <a:avLst/>
            </a:prstGeom>
            <a:solidFill>
              <a:srgbClr val="FDC93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DC933"/>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30" name="Rectangle 29">
            <a:extLst>
              <a:ext uri="{FF2B5EF4-FFF2-40B4-BE49-F238E27FC236}">
                <a16:creationId xmlns:a16="http://schemas.microsoft.com/office/drawing/2014/main" id="{ED8E8EE3-4B5B-3249-A988-6BF3B81D1AAE}"/>
              </a:ext>
            </a:extLst>
          </p:cNvPr>
          <p:cNvSpPr/>
          <p:nvPr/>
        </p:nvSpPr>
        <p:spPr>
          <a:xfrm>
            <a:off x="551172" y="5937835"/>
            <a:ext cx="7690458" cy="276999"/>
          </a:xfrm>
          <a:prstGeom prst="rect">
            <a:avLst/>
          </a:prstGeom>
        </p:spPr>
        <p:txBody>
          <a:bodyPr wrap="square">
            <a:spAutoFit/>
          </a:bodyPr>
          <a:lstStyle/>
          <a:p>
            <a:r>
              <a:rPr lang="en-US" sz="1200">
                <a:latin typeface="Open Sans" panose="020B0606030504020204" pitchFamily="34" charset="0"/>
                <a:ea typeface="Open Sans" panose="020B0606030504020204" pitchFamily="34" charset="0"/>
                <a:cs typeface="Open Sans" panose="020B0606030504020204" pitchFamily="34" charset="0"/>
              </a:rPr>
              <a:t> *Erratic or sudden onset of conditions may impact our ability to provide advanced notice to customers.</a:t>
            </a:r>
          </a:p>
        </p:txBody>
      </p:sp>
      <p:sp>
        <p:nvSpPr>
          <p:cNvPr id="31" name="TextBox 8">
            <a:extLst>
              <a:ext uri="{FF2B5EF4-FFF2-40B4-BE49-F238E27FC236}">
                <a16:creationId xmlns:a16="http://schemas.microsoft.com/office/drawing/2014/main" id="{CE9E23A7-2161-6C41-8BE7-DA14B76604CC}"/>
              </a:ext>
            </a:extLst>
          </p:cNvPr>
          <p:cNvSpPr txBox="1"/>
          <p:nvPr/>
        </p:nvSpPr>
        <p:spPr>
          <a:xfrm>
            <a:off x="599036" y="3444789"/>
            <a:ext cx="1205488" cy="59707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1200"/>
              </a:spcAft>
            </a:pPr>
            <a:r>
              <a:rPr lang="en-US" sz="1200">
                <a:solidFill>
                  <a:srgbClr val="5D605F"/>
                </a:solidFill>
                <a:latin typeface="Open Sans" panose="020B0606030504020204" pitchFamily="34" charset="0"/>
                <a:ea typeface="Open Sans" panose="020B0606030504020204" pitchFamily="34" charset="0"/>
                <a:cs typeface="Open Sans" panose="020B0606030504020204" pitchFamily="34" charset="0"/>
              </a:rPr>
              <a:t>Forecast Weather &amp; Fire Conditions </a:t>
            </a:r>
          </a:p>
        </p:txBody>
      </p:sp>
      <p:sp>
        <p:nvSpPr>
          <p:cNvPr id="32" name="TextBox 8">
            <a:extLst>
              <a:ext uri="{FF2B5EF4-FFF2-40B4-BE49-F238E27FC236}">
                <a16:creationId xmlns:a16="http://schemas.microsoft.com/office/drawing/2014/main" id="{12219712-93CE-0943-AAB1-0319AEA60758}"/>
              </a:ext>
            </a:extLst>
          </p:cNvPr>
          <p:cNvSpPr txBox="1"/>
          <p:nvPr/>
        </p:nvSpPr>
        <p:spPr>
          <a:xfrm>
            <a:off x="1937335" y="3444789"/>
            <a:ext cx="1369592" cy="172354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1200"/>
              </a:spcAft>
            </a:pPr>
            <a:r>
              <a:rPr lang="en-US" sz="1200" dirty="0">
                <a:solidFill>
                  <a:srgbClr val="5D605F"/>
                </a:solidFill>
                <a:latin typeface="Open Sans" panose="020B0606030504020204" pitchFamily="34" charset="0"/>
                <a:ea typeface="Open Sans" panose="020B0606030504020204" pitchFamily="34" charset="0"/>
                <a:cs typeface="Open Sans" panose="020B0606030504020204" pitchFamily="34" charset="0"/>
              </a:rPr>
              <a:t>SCE Incident Management Team activated </a:t>
            </a:r>
          </a:p>
          <a:p>
            <a:pPr algn="ctr">
              <a:spcAft>
                <a:spcPts val="1200"/>
              </a:spcAft>
            </a:pPr>
            <a:r>
              <a:rPr lang="en-US" sz="1200" dirty="0">
                <a:solidFill>
                  <a:srgbClr val="5D605F"/>
                </a:solidFill>
                <a:latin typeface="Open Sans" panose="020B0606030504020204" pitchFamily="34" charset="0"/>
                <a:ea typeface="Open Sans" panose="020B0606030504020204" pitchFamily="34" charset="0"/>
                <a:cs typeface="Open Sans" panose="020B0606030504020204" pitchFamily="34" charset="0"/>
              </a:rPr>
              <a:t>County Operational Areas informed of potential activation </a:t>
            </a:r>
          </a:p>
        </p:txBody>
      </p:sp>
      <p:sp>
        <p:nvSpPr>
          <p:cNvPr id="33" name="TextBox 8">
            <a:extLst>
              <a:ext uri="{FF2B5EF4-FFF2-40B4-BE49-F238E27FC236}">
                <a16:creationId xmlns:a16="http://schemas.microsoft.com/office/drawing/2014/main" id="{432F9CB3-6F0A-1F43-95DD-FE63875DBAC4}"/>
              </a:ext>
            </a:extLst>
          </p:cNvPr>
          <p:cNvSpPr txBox="1"/>
          <p:nvPr/>
        </p:nvSpPr>
        <p:spPr>
          <a:xfrm>
            <a:off x="3306927" y="3444789"/>
            <a:ext cx="1374698" cy="83099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1200"/>
              </a:spcAft>
            </a:pPr>
            <a:r>
              <a:rPr lang="en-US" sz="1200" dirty="0">
                <a:solidFill>
                  <a:srgbClr val="5D605F"/>
                </a:solidFill>
                <a:latin typeface="Open Sans" panose="020B0606030504020204" pitchFamily="34" charset="0"/>
                <a:ea typeface="Open Sans" panose="020B0606030504020204" pitchFamily="34" charset="0"/>
                <a:cs typeface="Open Sans" panose="020B0606030504020204" pitchFamily="34" charset="0"/>
              </a:rPr>
              <a:t>1</a:t>
            </a:r>
            <a:r>
              <a:rPr lang="en-US" sz="1200" baseline="30000" dirty="0">
                <a:solidFill>
                  <a:srgbClr val="5D605F"/>
                </a:solidFill>
                <a:latin typeface="Open Sans" panose="020B0606030504020204" pitchFamily="34" charset="0"/>
                <a:ea typeface="Open Sans" panose="020B0606030504020204" pitchFamily="34" charset="0"/>
                <a:cs typeface="Open Sans" panose="020B0606030504020204" pitchFamily="34" charset="0"/>
              </a:rPr>
              <a:t>st</a:t>
            </a:r>
            <a:r>
              <a:rPr lang="en-US" sz="1200" dirty="0">
                <a:solidFill>
                  <a:srgbClr val="5D605F"/>
                </a:solidFill>
                <a:latin typeface="Open Sans" panose="020B0606030504020204" pitchFamily="34" charset="0"/>
                <a:ea typeface="Open Sans" panose="020B0606030504020204" pitchFamily="34" charset="0"/>
                <a:cs typeface="Open Sans" panose="020B0606030504020204" pitchFamily="34" charset="0"/>
              </a:rPr>
              <a:t> Notification PSPS Possible sent to agencies and customers </a:t>
            </a:r>
          </a:p>
        </p:txBody>
      </p:sp>
      <p:sp>
        <p:nvSpPr>
          <p:cNvPr id="34" name="TextBox 8">
            <a:extLst>
              <a:ext uri="{FF2B5EF4-FFF2-40B4-BE49-F238E27FC236}">
                <a16:creationId xmlns:a16="http://schemas.microsoft.com/office/drawing/2014/main" id="{F42FBE68-E25F-2A4B-B149-CC9A904D3C6A}"/>
              </a:ext>
            </a:extLst>
          </p:cNvPr>
          <p:cNvSpPr txBox="1"/>
          <p:nvPr/>
        </p:nvSpPr>
        <p:spPr>
          <a:xfrm>
            <a:off x="4707813" y="3444789"/>
            <a:ext cx="1236070" cy="83099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1200"/>
              </a:spcAft>
            </a:pPr>
            <a:r>
              <a:rPr lang="en-US" sz="1200">
                <a:solidFill>
                  <a:srgbClr val="5D605F"/>
                </a:solidFill>
                <a:latin typeface="Open Sans" panose="020B0606030504020204" pitchFamily="34" charset="0"/>
                <a:ea typeface="Open Sans" panose="020B0606030504020204" pitchFamily="34" charset="0"/>
                <a:cs typeface="Open Sans" panose="020B0606030504020204" pitchFamily="34" charset="0"/>
              </a:rPr>
              <a:t>2nd Notification PSPS </a:t>
            </a:r>
            <a:br>
              <a:rPr lang="en-US" sz="1200">
                <a:solidFill>
                  <a:srgbClr val="5D605F"/>
                </a:solidFill>
                <a:latin typeface="Open Sans" panose="020B0606030504020204" pitchFamily="34" charset="0"/>
                <a:ea typeface="Open Sans" panose="020B0606030504020204" pitchFamily="34" charset="0"/>
                <a:cs typeface="Open Sans" panose="020B0606030504020204" pitchFamily="34" charset="0"/>
              </a:rPr>
            </a:br>
            <a:r>
              <a:rPr lang="en-US" sz="1200">
                <a:solidFill>
                  <a:srgbClr val="5D605F"/>
                </a:solidFill>
                <a:latin typeface="Open Sans" panose="020B0606030504020204" pitchFamily="34" charset="0"/>
                <a:ea typeface="Open Sans" panose="020B0606030504020204" pitchFamily="34" charset="0"/>
                <a:cs typeface="Open Sans" panose="020B0606030504020204" pitchFamily="34" charset="0"/>
              </a:rPr>
              <a:t>Possible</a:t>
            </a:r>
          </a:p>
        </p:txBody>
      </p:sp>
      <p:sp>
        <p:nvSpPr>
          <p:cNvPr id="35" name="TextBox 8">
            <a:extLst>
              <a:ext uri="{FF2B5EF4-FFF2-40B4-BE49-F238E27FC236}">
                <a16:creationId xmlns:a16="http://schemas.microsoft.com/office/drawing/2014/main" id="{6A739CCB-30E0-A546-B6BB-8A072064ACAE}"/>
              </a:ext>
            </a:extLst>
          </p:cNvPr>
          <p:cNvSpPr txBox="1"/>
          <p:nvPr/>
        </p:nvSpPr>
        <p:spPr>
          <a:xfrm>
            <a:off x="6109234" y="3463501"/>
            <a:ext cx="1171508" cy="83099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1200"/>
              </a:spcAft>
            </a:pPr>
            <a:r>
              <a:rPr lang="en-US" sz="1200">
                <a:solidFill>
                  <a:srgbClr val="5D605F"/>
                </a:solidFill>
                <a:latin typeface="Open Sans" panose="020B0606030504020204" pitchFamily="34" charset="0"/>
                <a:ea typeface="Open Sans" panose="020B0606030504020204" pitchFamily="34" charset="0"/>
                <a:cs typeface="Open Sans" panose="020B0606030504020204" pitchFamily="34" charset="0"/>
              </a:rPr>
              <a:t>3rd Notification Power Shutoff</a:t>
            </a:r>
          </a:p>
        </p:txBody>
      </p:sp>
      <p:sp>
        <p:nvSpPr>
          <p:cNvPr id="36" name="TextBox 8">
            <a:extLst>
              <a:ext uri="{FF2B5EF4-FFF2-40B4-BE49-F238E27FC236}">
                <a16:creationId xmlns:a16="http://schemas.microsoft.com/office/drawing/2014/main" id="{6C379C7A-10A7-4A44-B1E5-133F50EB8EE8}"/>
              </a:ext>
            </a:extLst>
          </p:cNvPr>
          <p:cNvSpPr txBox="1"/>
          <p:nvPr/>
        </p:nvSpPr>
        <p:spPr>
          <a:xfrm>
            <a:off x="7446997" y="3444789"/>
            <a:ext cx="1205488" cy="120032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1200"/>
              </a:spcAft>
            </a:pPr>
            <a:r>
              <a:rPr lang="en-US" sz="1200">
                <a:solidFill>
                  <a:srgbClr val="5D605F"/>
                </a:solidFill>
                <a:latin typeface="Open Sans" panose="020B0606030504020204" pitchFamily="34" charset="0"/>
                <a:ea typeface="Open Sans" panose="020B0606030504020204" pitchFamily="34" charset="0"/>
                <a:cs typeface="Open Sans" panose="020B0606030504020204" pitchFamily="34" charset="0"/>
              </a:rPr>
              <a:t>4</a:t>
            </a:r>
            <a:r>
              <a:rPr lang="en-US" sz="1200" baseline="30000">
                <a:solidFill>
                  <a:srgbClr val="5D605F"/>
                </a:solidFill>
                <a:latin typeface="Open Sans" panose="020B0606030504020204" pitchFamily="34" charset="0"/>
                <a:ea typeface="Open Sans" panose="020B0606030504020204" pitchFamily="34" charset="0"/>
                <a:cs typeface="Open Sans" panose="020B0606030504020204" pitchFamily="34" charset="0"/>
              </a:rPr>
              <a:t>th</a:t>
            </a:r>
            <a:r>
              <a:rPr lang="en-US" sz="1200">
                <a:solidFill>
                  <a:srgbClr val="5D605F"/>
                </a:solidFill>
                <a:latin typeface="Open Sans" panose="020B0606030504020204" pitchFamily="34" charset="0"/>
                <a:ea typeface="Open Sans" panose="020B0606030504020204" pitchFamily="34" charset="0"/>
                <a:cs typeface="Open Sans" panose="020B0606030504020204" pitchFamily="34" charset="0"/>
              </a:rPr>
              <a:t> Notification Power Restored After Inspection</a:t>
            </a:r>
          </a:p>
        </p:txBody>
      </p:sp>
      <p:pic>
        <p:nvPicPr>
          <p:cNvPr id="37" name="Picture 36">
            <a:extLst>
              <a:ext uri="{FF2B5EF4-FFF2-40B4-BE49-F238E27FC236}">
                <a16:creationId xmlns:a16="http://schemas.microsoft.com/office/drawing/2014/main" id="{64CB2219-DFA0-0B44-9D13-26C604720C49}"/>
              </a:ext>
            </a:extLst>
          </p:cNvPr>
          <p:cNvPicPr preferRelativeResize="0">
            <a:picLocks/>
          </p:cNvPicPr>
          <p:nvPr/>
        </p:nvPicPr>
        <p:blipFill>
          <a:blip r:embed="rId8"/>
          <a:stretch>
            <a:fillRect/>
          </a:stretch>
        </p:blipFill>
        <p:spPr>
          <a:xfrm>
            <a:off x="6109234" y="2184073"/>
            <a:ext cx="1207939" cy="1140362"/>
          </a:xfrm>
          <a:prstGeom prst="rect">
            <a:avLst/>
          </a:prstGeom>
        </p:spPr>
      </p:pic>
    </p:spTree>
    <p:extLst>
      <p:ext uri="{BB962C8B-B14F-4D97-AF65-F5344CB8AC3E}">
        <p14:creationId xmlns:p14="http://schemas.microsoft.com/office/powerpoint/2010/main" val="548205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772400" cy="1325563"/>
          </a:xfrm>
        </p:spPr>
        <p:txBody>
          <a:bodyPr/>
          <a:lstStyle/>
          <a:p>
            <a:r>
              <a:rPr lang="en-US" b="1">
                <a:solidFill>
                  <a:srgbClr val="006269"/>
                </a:solidFill>
                <a:latin typeface="Open Sans" panose="020B0606030504020204" pitchFamily="34" charset="0"/>
                <a:ea typeface="Open Sans" panose="020B0606030504020204" pitchFamily="34" charset="0"/>
                <a:cs typeface="Open Sans" panose="020B0606030504020204" pitchFamily="34" charset="0"/>
              </a:rPr>
              <a:t>Community Resilience and Preparedness</a:t>
            </a:r>
          </a:p>
        </p:txBody>
      </p:sp>
      <p:sp>
        <p:nvSpPr>
          <p:cNvPr id="4" name="Slide Number Placeholder 3"/>
          <p:cNvSpPr>
            <a:spLocks noGrp="1"/>
          </p:cNvSpPr>
          <p:nvPr>
            <p:ph type="sldNum" sz="quarter" idx="12"/>
          </p:nvPr>
        </p:nvSpPr>
        <p:spPr/>
        <p:txBody>
          <a:bodyPr/>
          <a:lstStyle/>
          <a:p>
            <a:fld id="{5E94BA17-8AE8-4651-9FD9-8589E5D42325}" type="slidenum">
              <a:rPr lang="en-US" smtClean="0"/>
              <a:t>14</a:t>
            </a:fld>
            <a:endParaRPr lang="en-US"/>
          </a:p>
        </p:txBody>
      </p:sp>
      <p:sp>
        <p:nvSpPr>
          <p:cNvPr id="47" name="TextBox 8">
            <a:extLst>
              <a:ext uri="{FF2B5EF4-FFF2-40B4-BE49-F238E27FC236}">
                <a16:creationId xmlns:a16="http://schemas.microsoft.com/office/drawing/2014/main" id="{285FA2B0-4B80-114A-8A76-AA3410801AEA}"/>
              </a:ext>
            </a:extLst>
          </p:cNvPr>
          <p:cNvSpPr txBox="1"/>
          <p:nvPr/>
        </p:nvSpPr>
        <p:spPr>
          <a:xfrm>
            <a:off x="742951" y="1387019"/>
            <a:ext cx="7937500" cy="409342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1200"/>
              </a:spcAft>
              <a:buClr>
                <a:srgbClr val="006269"/>
              </a:buClr>
            </a:pPr>
            <a:r>
              <a:rPr lang="en-US" sz="200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Power Outages Can Occur for Many Reasons</a:t>
            </a:r>
          </a:p>
          <a:p>
            <a:pPr marL="800100" lvl="1" indent="-342900">
              <a:spcAft>
                <a:spcPts val="600"/>
              </a:spcAft>
              <a:buClr>
                <a:srgbClr val="006269"/>
              </a:buClr>
              <a:buFont typeface="Arial" panose="020B0604020202020204" pitchFamily="34" charset="0"/>
              <a:buChar char="•"/>
            </a:pPr>
            <a:r>
              <a:rPr lang="en-US" sz="200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Maintenance</a:t>
            </a:r>
          </a:p>
          <a:p>
            <a:pPr marL="800100" lvl="1" indent="-342900">
              <a:spcAft>
                <a:spcPts val="600"/>
              </a:spcAft>
              <a:buClr>
                <a:srgbClr val="006269"/>
              </a:buClr>
              <a:buFont typeface="Arial" panose="020B0604020202020204" pitchFamily="34" charset="0"/>
              <a:buChar char="•"/>
            </a:pPr>
            <a:r>
              <a:rPr lang="en-US" sz="200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Emergency Repairs</a:t>
            </a:r>
          </a:p>
          <a:p>
            <a:pPr marL="800100" lvl="1" indent="-342900">
              <a:spcAft>
                <a:spcPts val="600"/>
              </a:spcAft>
              <a:buClr>
                <a:srgbClr val="006269"/>
              </a:buClr>
              <a:buFont typeface="Arial" panose="020B0604020202020204" pitchFamily="34" charset="0"/>
              <a:buChar char="•"/>
            </a:pPr>
            <a:r>
              <a:rPr lang="en-US" sz="200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Requests from Fire Agencies</a:t>
            </a:r>
          </a:p>
          <a:p>
            <a:pPr marL="800100" lvl="1" indent="-342900">
              <a:spcAft>
                <a:spcPts val="600"/>
              </a:spcAft>
              <a:buClr>
                <a:srgbClr val="006269"/>
              </a:buClr>
              <a:buFont typeface="Arial" panose="020B0604020202020204" pitchFamily="34" charset="0"/>
              <a:buChar char="•"/>
            </a:pPr>
            <a:r>
              <a:rPr lang="en-US" sz="200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Natural Disasters</a:t>
            </a:r>
          </a:p>
          <a:p>
            <a:pPr marL="457200" indent="-457200">
              <a:spcAft>
                <a:spcPts val="1200"/>
              </a:spcAft>
              <a:buClr>
                <a:srgbClr val="006269"/>
              </a:buClr>
              <a:buFont typeface="Arial" panose="020B0604020202020204" pitchFamily="34" charset="0"/>
              <a:buChar char="•"/>
            </a:pPr>
            <a:endParaRPr lang="en-US" sz="2000" b="1">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a:spcAft>
                <a:spcPts val="1200"/>
              </a:spcAft>
              <a:buClr>
                <a:srgbClr val="006269"/>
              </a:buClr>
            </a:pPr>
            <a:r>
              <a:rPr lang="en-US" sz="200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Have a Plan and Be Prepared</a:t>
            </a:r>
          </a:p>
          <a:p>
            <a:pPr marL="800100" lvl="1" indent="-342900">
              <a:spcAft>
                <a:spcPts val="600"/>
              </a:spcAft>
              <a:buClr>
                <a:srgbClr val="006269"/>
              </a:buClr>
              <a:buFont typeface="Arial" panose="020B0604020202020204" pitchFamily="34" charset="0"/>
              <a:buChar char="•"/>
            </a:pPr>
            <a:r>
              <a:rPr lang="en-US" sz="200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Be Informed</a:t>
            </a:r>
            <a:endParaRPr lang="en-US" sz="2000" b="1">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800100" lvl="1" indent="-342900">
              <a:spcAft>
                <a:spcPts val="600"/>
              </a:spcAft>
              <a:buClr>
                <a:srgbClr val="006269"/>
              </a:buClr>
              <a:buFont typeface="Arial" panose="020B0604020202020204" pitchFamily="34" charset="0"/>
              <a:buChar char="•"/>
            </a:pPr>
            <a:r>
              <a:rPr lang="en-US" sz="2000" b="1">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Plan Ahead</a:t>
            </a:r>
          </a:p>
          <a:p>
            <a:pPr marL="800100" lvl="1" indent="-342900">
              <a:spcAft>
                <a:spcPts val="600"/>
              </a:spcAft>
              <a:buClr>
                <a:srgbClr val="006269"/>
              </a:buClr>
              <a:buFont typeface="Arial" panose="020B0604020202020204" pitchFamily="34" charset="0"/>
              <a:buChar char="•"/>
            </a:pPr>
            <a:r>
              <a:rPr lang="en-US" sz="200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Take Action</a:t>
            </a:r>
          </a:p>
        </p:txBody>
      </p:sp>
      <p:pic>
        <p:nvPicPr>
          <p:cNvPr id="48" name="Picture 47">
            <a:extLst>
              <a:ext uri="{FF2B5EF4-FFF2-40B4-BE49-F238E27FC236}">
                <a16:creationId xmlns:a16="http://schemas.microsoft.com/office/drawing/2014/main" id="{FD2FCE5D-7C9A-324A-A428-00BFD7C582C7}"/>
              </a:ext>
            </a:extLst>
          </p:cNvPr>
          <p:cNvPicPr>
            <a:picLocks noChangeAspect="1"/>
          </p:cNvPicPr>
          <p:nvPr/>
        </p:nvPicPr>
        <p:blipFill>
          <a:blip r:embed="rId3"/>
          <a:stretch>
            <a:fillRect/>
          </a:stretch>
        </p:blipFill>
        <p:spPr>
          <a:xfrm>
            <a:off x="3429000" y="4358099"/>
            <a:ext cx="2190750" cy="1036097"/>
          </a:xfrm>
          <a:prstGeom prst="rect">
            <a:avLst/>
          </a:prstGeom>
        </p:spPr>
      </p:pic>
    </p:spTree>
    <p:extLst>
      <p:ext uri="{BB962C8B-B14F-4D97-AF65-F5344CB8AC3E}">
        <p14:creationId xmlns:p14="http://schemas.microsoft.com/office/powerpoint/2010/main" val="2967677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772400" cy="1325563"/>
          </a:xfrm>
        </p:spPr>
        <p:txBody>
          <a:bodyPr/>
          <a:lstStyle/>
          <a:p>
            <a:r>
              <a:rPr lang="en-US" b="1">
                <a:solidFill>
                  <a:srgbClr val="006269"/>
                </a:solidFill>
                <a:latin typeface="Open Sans" panose="020B0606030504020204" pitchFamily="34" charset="0"/>
                <a:ea typeface="Open Sans" panose="020B0606030504020204" pitchFamily="34" charset="0"/>
                <a:cs typeface="Open Sans" panose="020B0606030504020204" pitchFamily="34" charset="0"/>
              </a:rPr>
              <a:t>Useful Information</a:t>
            </a:r>
          </a:p>
        </p:txBody>
      </p:sp>
      <p:sp>
        <p:nvSpPr>
          <p:cNvPr id="4" name="Slide Number Placeholder 3"/>
          <p:cNvSpPr>
            <a:spLocks noGrp="1"/>
          </p:cNvSpPr>
          <p:nvPr>
            <p:ph type="sldNum" sz="quarter" idx="12"/>
          </p:nvPr>
        </p:nvSpPr>
        <p:spPr/>
        <p:txBody>
          <a:bodyPr/>
          <a:lstStyle/>
          <a:p>
            <a:fld id="{5E94BA17-8AE8-4651-9FD9-8589E5D42325}" type="slidenum">
              <a:rPr lang="en-US" smtClean="0"/>
              <a:t>15</a:t>
            </a:fld>
            <a:endParaRPr lang="en-US"/>
          </a:p>
        </p:txBody>
      </p:sp>
      <p:sp>
        <p:nvSpPr>
          <p:cNvPr id="47" name="TextBox 8">
            <a:extLst>
              <a:ext uri="{FF2B5EF4-FFF2-40B4-BE49-F238E27FC236}">
                <a16:creationId xmlns:a16="http://schemas.microsoft.com/office/drawing/2014/main" id="{285FA2B0-4B80-114A-8A76-AA3410801AEA}"/>
              </a:ext>
            </a:extLst>
          </p:cNvPr>
          <p:cNvSpPr txBox="1"/>
          <p:nvPr/>
        </p:nvSpPr>
        <p:spPr>
          <a:xfrm>
            <a:off x="742951" y="1387019"/>
            <a:ext cx="7937500" cy="514756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endParaRPr lang="en-US" sz="1100" dirty="0">
              <a:solidFill>
                <a:srgbClr val="0563C1"/>
              </a:solidFill>
              <a:latin typeface="Calibri"/>
              <a:ea typeface="Calibri"/>
              <a:cs typeface="Calibri"/>
              <a:hlinkClick r:id="rId3"/>
            </a:endParaRPr>
          </a:p>
          <a:p>
            <a:pPr marL="342900" indent="-342900">
              <a:lnSpc>
                <a:spcPct val="150000"/>
              </a:lnSpc>
              <a:buFont typeface="Arial" panose="020B0604020202020204" pitchFamily="34" charset="0"/>
              <a:buChar char="•"/>
            </a:pPr>
            <a:r>
              <a:rPr lang="en-US" sz="1600" dirty="0">
                <a:latin typeface="Open Sans"/>
                <a:ea typeface="Open Sans"/>
                <a:cs typeface="Open Sans"/>
              </a:rPr>
              <a:t>Update Customer Contact Information </a:t>
            </a:r>
            <a:r>
              <a:rPr lang="en-US" sz="1600" u="sng" dirty="0">
                <a:hlinkClick r:id="rId3"/>
              </a:rPr>
              <a:t>https://www.sce.com/outagealerts</a:t>
            </a:r>
            <a:endParaRPr lang="en-US" sz="1600" dirty="0">
              <a:latin typeface="Open Sans"/>
              <a:ea typeface="Open Sans"/>
              <a:cs typeface="Open Sans"/>
            </a:endParaRPr>
          </a:p>
          <a:p>
            <a:pPr marL="342900" indent="-342900">
              <a:lnSpc>
                <a:spcPct val="150000"/>
              </a:lnSpc>
              <a:buFont typeface="Arial" panose="020B0604020202020204" pitchFamily="34" charset="0"/>
              <a:buChar char="•"/>
            </a:pPr>
            <a:r>
              <a:rPr lang="en-US" sz="1600" dirty="0">
                <a:latin typeface="Open Sans"/>
                <a:ea typeface="Open Sans"/>
                <a:cs typeface="Open Sans"/>
              </a:rPr>
              <a:t>Information on SCE Wildfire Mitigation Plan </a:t>
            </a:r>
            <a:r>
              <a:rPr lang="en-US" sz="1600" dirty="0">
                <a:latin typeface="Open Sans"/>
                <a:ea typeface="Open Sans"/>
                <a:cs typeface="Open Sans"/>
                <a:hlinkClick r:id="rId4"/>
              </a:rPr>
              <a:t>www.sce.com/wildfire</a:t>
            </a:r>
            <a:endParaRPr lang="en-US" sz="1600" dirty="0">
              <a:latin typeface="Open Sans"/>
              <a:ea typeface="Open Sans"/>
              <a:cs typeface="Open Sans"/>
            </a:endParaRPr>
          </a:p>
          <a:p>
            <a:pPr marL="342900" indent="-342900">
              <a:lnSpc>
                <a:spcPct val="150000"/>
              </a:lnSpc>
              <a:buFont typeface="Arial" panose="020B0604020202020204" pitchFamily="34" charset="0"/>
              <a:buChar char="•"/>
            </a:pPr>
            <a:r>
              <a:rPr lang="en-US" sz="1600" dirty="0">
                <a:latin typeface="Open Sans"/>
                <a:ea typeface="Open Sans"/>
                <a:cs typeface="Open Sans"/>
              </a:rPr>
              <a:t>Twitter - </a:t>
            </a:r>
            <a:r>
              <a:rPr lang="en-US" sz="1600" dirty="0">
                <a:latin typeface="Open Sans"/>
                <a:ea typeface="Open Sans"/>
                <a:cs typeface="Open Sans"/>
                <a:hlinkClick r:id="rId5"/>
              </a:rPr>
              <a:t>@sce</a:t>
            </a:r>
            <a:endParaRPr lang="en-US" sz="1600" dirty="0">
              <a:latin typeface="Open Sans"/>
              <a:ea typeface="Open Sans"/>
              <a:cs typeface="Open Sans"/>
            </a:endParaRPr>
          </a:p>
          <a:p>
            <a:pPr marL="342900" indent="-342900">
              <a:lnSpc>
                <a:spcPct val="150000"/>
              </a:lnSpc>
              <a:buFont typeface="Arial" panose="020B0604020202020204" pitchFamily="34" charset="0"/>
              <a:buChar char="•"/>
            </a:pPr>
            <a:r>
              <a:rPr lang="en-US" sz="1600" dirty="0">
                <a:latin typeface="Open Sans"/>
                <a:ea typeface="Open Sans"/>
                <a:cs typeface="Open Sans"/>
              </a:rPr>
              <a:t>Facebook – </a:t>
            </a:r>
            <a:r>
              <a:rPr lang="en-US" sz="1600" dirty="0">
                <a:latin typeface="Open Sans"/>
                <a:ea typeface="Open Sans"/>
                <a:cs typeface="Open Sans"/>
                <a:hlinkClick r:id="rId6"/>
              </a:rPr>
              <a:t>www.facebook.com/sce</a:t>
            </a:r>
            <a:endParaRPr lang="en-US" sz="1600" dirty="0">
              <a:latin typeface="Open Sans"/>
              <a:ea typeface="Open Sans"/>
              <a:cs typeface="Open Sans"/>
            </a:endParaRPr>
          </a:p>
          <a:p>
            <a:pPr marL="342900" indent="-342900">
              <a:lnSpc>
                <a:spcPct val="150000"/>
              </a:lnSpc>
              <a:buFont typeface="Arial" panose="020B0604020202020204" pitchFamily="34" charset="0"/>
              <a:buChar char="•"/>
            </a:pPr>
            <a:r>
              <a:rPr lang="en-US" sz="1600" dirty="0">
                <a:latin typeface="Open Sans"/>
                <a:ea typeface="Open Sans"/>
                <a:cs typeface="Open Sans"/>
              </a:rPr>
              <a:t>Fire Cameras- </a:t>
            </a:r>
            <a:r>
              <a:rPr lang="en-US" sz="1600" dirty="0">
                <a:latin typeface="Open Sans"/>
                <a:ea typeface="Open Sans"/>
                <a:cs typeface="Open Sans"/>
                <a:hlinkClick r:id="rId7"/>
              </a:rPr>
              <a:t>www.alertwildfire.org</a:t>
            </a:r>
            <a:endParaRPr lang="en-US" sz="1600" dirty="0">
              <a:latin typeface="Open Sans"/>
              <a:ea typeface="Open Sans"/>
              <a:cs typeface="Open Sans"/>
            </a:endParaRPr>
          </a:p>
          <a:p>
            <a:pPr marL="342900" indent="-342900">
              <a:lnSpc>
                <a:spcPct val="150000"/>
              </a:lnSpc>
              <a:buFont typeface="Arial" panose="020B0604020202020204" pitchFamily="34" charset="0"/>
              <a:buChar char="•"/>
            </a:pPr>
            <a:r>
              <a:rPr lang="en-US" sz="1600" dirty="0">
                <a:latin typeface="Open Sans"/>
                <a:ea typeface="Open Sans"/>
                <a:cs typeface="Open Sans"/>
              </a:rPr>
              <a:t>Weather Stations – </a:t>
            </a:r>
            <a:r>
              <a:rPr lang="en-US" sz="1600" dirty="0">
                <a:latin typeface="Open Sans"/>
                <a:ea typeface="Open Sans"/>
                <a:cs typeface="Open Sans"/>
                <a:hlinkClick r:id="rId8"/>
              </a:rPr>
              <a:t>mesowest.utah.edu</a:t>
            </a:r>
            <a:endParaRPr lang="en-US" sz="1600" dirty="0">
              <a:latin typeface="Open Sans"/>
              <a:ea typeface="Open Sans"/>
              <a:cs typeface="Open Sans"/>
            </a:endParaRPr>
          </a:p>
          <a:p>
            <a:pPr marL="342900" indent="-342900">
              <a:lnSpc>
                <a:spcPct val="150000"/>
              </a:lnSpc>
              <a:buFont typeface="Arial" panose="020B0604020202020204" pitchFamily="34" charset="0"/>
              <a:buChar char="•"/>
            </a:pPr>
            <a:r>
              <a:rPr lang="en-US" sz="1600" dirty="0">
                <a:latin typeface="Open Sans"/>
                <a:ea typeface="Open Sans"/>
                <a:cs typeface="Open Sans"/>
              </a:rPr>
              <a:t>CPUC Wildfire Maps Information -  </a:t>
            </a:r>
            <a:r>
              <a:rPr lang="en-US" sz="1600" dirty="0">
                <a:latin typeface="Open Sans"/>
                <a:ea typeface="Open Sans"/>
                <a:cs typeface="Open Sans"/>
                <a:hlinkClick r:id="rId9"/>
              </a:rPr>
              <a:t>www.cpuc.ca.gov/wildfiresinfo/</a:t>
            </a:r>
            <a:endParaRPr lang="en-US" sz="1600" dirty="0">
              <a:latin typeface="Open Sans"/>
              <a:ea typeface="Open Sans"/>
              <a:cs typeface="Open Sans"/>
            </a:endParaRPr>
          </a:p>
          <a:p>
            <a:pPr marL="342900" indent="-342900">
              <a:lnSpc>
                <a:spcPct val="150000"/>
              </a:lnSpc>
              <a:buFont typeface="Arial" panose="020B0604020202020204" pitchFamily="34" charset="0"/>
              <a:buChar char="•"/>
            </a:pPr>
            <a:r>
              <a:rPr lang="en-US" sz="1600" dirty="0">
                <a:latin typeface="Open Sans"/>
                <a:ea typeface="Open Sans"/>
                <a:cs typeface="Open Sans"/>
              </a:rPr>
              <a:t>Fire Preparedness - </a:t>
            </a:r>
            <a:r>
              <a:rPr lang="en-US" sz="1600" dirty="0">
                <a:latin typeface="Open Sans"/>
                <a:ea typeface="Open Sans"/>
                <a:cs typeface="Open Sans"/>
                <a:hlinkClick r:id="rId10"/>
              </a:rPr>
              <a:t>calfire.ca.gov/fire_protection/fire_protection_be_prepared</a:t>
            </a:r>
            <a:endParaRPr lang="en-US" sz="1600" dirty="0">
              <a:latin typeface="Open Sans"/>
              <a:ea typeface="Open Sans"/>
              <a:cs typeface="Open Sans"/>
            </a:endParaRPr>
          </a:p>
          <a:p>
            <a:pPr marL="342900" indent="-342900">
              <a:lnSpc>
                <a:spcPct val="150000"/>
              </a:lnSpc>
              <a:buFont typeface="Arial" panose="020B0604020202020204" pitchFamily="34" charset="0"/>
              <a:buChar char="•"/>
            </a:pPr>
            <a:r>
              <a:rPr lang="en-US" sz="1600" dirty="0">
                <a:latin typeface="Open Sans"/>
                <a:ea typeface="Open Sans"/>
                <a:cs typeface="Open Sans"/>
              </a:rPr>
              <a:t>Red Cross Emergency Preparedness  </a:t>
            </a:r>
            <a:br>
              <a:rPr lang="en-US" sz="1600" dirty="0">
                <a:latin typeface="Open Sans" panose="020B0606030504020204" pitchFamily="34" charset="0"/>
                <a:ea typeface="Open Sans" panose="020B0606030504020204" pitchFamily="34" charset="0"/>
                <a:cs typeface="Open Sans" panose="020B0606030504020204" pitchFamily="34" charset="0"/>
              </a:rPr>
            </a:br>
            <a:r>
              <a:rPr lang="en-US" sz="1600" dirty="0">
                <a:latin typeface="Open Sans"/>
                <a:ea typeface="Open Sans"/>
                <a:cs typeface="Open Sans"/>
                <a:hlinkClick r:id="rId11"/>
              </a:rPr>
              <a:t>www.redcross.org/get-help/how-to-prepare-for-emergencies.html</a:t>
            </a:r>
            <a:endParaRPr lang="en-US" sz="1600" dirty="0">
              <a:latin typeface="Open Sans"/>
              <a:ea typeface="Open Sans"/>
              <a:cs typeface="Open Sans"/>
            </a:endParaRPr>
          </a:p>
          <a:p>
            <a:pPr marL="342900" indent="-342900">
              <a:lnSpc>
                <a:spcPct val="150000"/>
              </a:lnSpc>
              <a:buFont typeface="Arial" panose="020B0604020202020204" pitchFamily="34" charset="0"/>
              <a:buChar char="•"/>
            </a:pPr>
            <a:r>
              <a:rPr lang="en-US" sz="1600" dirty="0">
                <a:latin typeface="Open Sans"/>
                <a:ea typeface="Open Sans"/>
                <a:cs typeface="Open Sans"/>
              </a:rPr>
              <a:t>FEMA Emergency Preparedness – </a:t>
            </a:r>
            <a:r>
              <a:rPr lang="en-US" sz="1600" dirty="0">
                <a:latin typeface="Open Sans"/>
                <a:ea typeface="Open Sans"/>
                <a:cs typeface="Open Sans"/>
                <a:hlinkClick r:id="rId12"/>
              </a:rPr>
              <a:t>www.ready.gov</a:t>
            </a:r>
            <a:endParaRPr lang="en-US" sz="1600" dirty="0">
              <a:latin typeface="Open Sans"/>
              <a:ea typeface="Open Sans"/>
              <a:cs typeface="Open Sans"/>
            </a:endParaRPr>
          </a:p>
          <a:p>
            <a:pPr marL="342900" indent="-342900">
              <a:lnSpc>
                <a:spcPct val="150000"/>
              </a:lnSpc>
              <a:buFont typeface="Arial" panose="020B0604020202020204" pitchFamily="34" charset="0"/>
              <a:buChar char="•"/>
            </a:pPr>
            <a:endParaRPr lang="en-US"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50000"/>
              </a:lnSpc>
              <a:buFont typeface="Arial" panose="020B0604020202020204" pitchFamily="34" charset="0"/>
              <a:buChar char="•"/>
            </a:pP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8" name="Picture 47">
            <a:extLst>
              <a:ext uri="{FF2B5EF4-FFF2-40B4-BE49-F238E27FC236}">
                <a16:creationId xmlns:a16="http://schemas.microsoft.com/office/drawing/2014/main" id="{FD2FCE5D-7C9A-324A-A428-00BFD7C582C7}"/>
              </a:ext>
            </a:extLst>
          </p:cNvPr>
          <p:cNvPicPr>
            <a:picLocks noChangeAspect="1"/>
          </p:cNvPicPr>
          <p:nvPr/>
        </p:nvPicPr>
        <p:blipFill>
          <a:blip r:embed="rId13"/>
          <a:stretch>
            <a:fillRect/>
          </a:stretch>
        </p:blipFill>
        <p:spPr>
          <a:xfrm>
            <a:off x="4349751" y="5470981"/>
            <a:ext cx="1509528" cy="713919"/>
          </a:xfrm>
          <a:prstGeom prst="rect">
            <a:avLst/>
          </a:prstGeom>
        </p:spPr>
      </p:pic>
    </p:spTree>
    <p:extLst>
      <p:ext uri="{BB962C8B-B14F-4D97-AF65-F5344CB8AC3E}">
        <p14:creationId xmlns:p14="http://schemas.microsoft.com/office/powerpoint/2010/main" val="1143653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66219"/>
            <a:ext cx="7772400" cy="1325563"/>
          </a:xfrm>
        </p:spPr>
        <p:txBody>
          <a:bodyPr/>
          <a:lstStyle/>
          <a:p>
            <a:pPr algn="ctr"/>
            <a:r>
              <a:rPr lang="en-US" b="1">
                <a:solidFill>
                  <a:srgbClr val="006269"/>
                </a:solidFill>
                <a:latin typeface="Open Sans" panose="020B0606030504020204" pitchFamily="34" charset="0"/>
                <a:ea typeface="Open Sans" panose="020B0606030504020204" pitchFamily="34" charset="0"/>
                <a:cs typeface="Open Sans" panose="020B0606030504020204" pitchFamily="34" charset="0"/>
              </a:rPr>
              <a:t>Thank you</a:t>
            </a:r>
          </a:p>
        </p:txBody>
      </p:sp>
      <p:sp>
        <p:nvSpPr>
          <p:cNvPr id="4" name="Slide Number Placeholder 3"/>
          <p:cNvSpPr>
            <a:spLocks noGrp="1"/>
          </p:cNvSpPr>
          <p:nvPr>
            <p:ph type="sldNum" sz="quarter" idx="12"/>
          </p:nvPr>
        </p:nvSpPr>
        <p:spPr/>
        <p:txBody>
          <a:bodyPr/>
          <a:lstStyle/>
          <a:p>
            <a:fld id="{5E94BA17-8AE8-4651-9FD9-8589E5D42325}" type="slidenum">
              <a:rPr lang="en-US" smtClean="0"/>
              <a:t>16</a:t>
            </a:fld>
            <a:endParaRPr lang="en-US"/>
          </a:p>
        </p:txBody>
      </p:sp>
    </p:spTree>
    <p:extLst>
      <p:ext uri="{BB962C8B-B14F-4D97-AF65-F5344CB8AC3E}">
        <p14:creationId xmlns:p14="http://schemas.microsoft.com/office/powerpoint/2010/main" val="1521713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141123"/>
            <a:ext cx="7886700" cy="1325563"/>
          </a:xfrm>
        </p:spPr>
        <p:txBody>
          <a:bodyPr/>
          <a:lstStyle/>
          <a:p>
            <a:r>
              <a:rPr lang="en-US" b="1" dirty="0">
                <a:solidFill>
                  <a:srgbClr val="006269"/>
                </a:solidFill>
                <a:latin typeface="Open Sans" panose="020B0606030504020204" pitchFamily="34" charset="0"/>
                <a:ea typeface="Open Sans" panose="020B0606030504020204" pitchFamily="34" charset="0"/>
                <a:cs typeface="Open Sans" panose="020B0606030504020204" pitchFamily="34" charset="0"/>
              </a:rPr>
              <a:t>California’s Wildfire Risk</a:t>
            </a:r>
            <a:endParaRPr lang="en-US" b="1"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12"/>
          </p:nvPr>
        </p:nvSpPr>
        <p:spPr/>
        <p:txBody>
          <a:bodyPr/>
          <a:lstStyle/>
          <a:p>
            <a:fld id="{5E94BA17-8AE8-4651-9FD9-8589E5D42325}" type="slidenum">
              <a:rPr lang="en-US" smtClean="0"/>
              <a:t>1</a:t>
            </a:fld>
            <a:endParaRPr lang="en-US"/>
          </a:p>
        </p:txBody>
      </p:sp>
      <p:pic>
        <p:nvPicPr>
          <p:cNvPr id="10" name="Picture 9">
            <a:extLst>
              <a:ext uri="{FF2B5EF4-FFF2-40B4-BE49-F238E27FC236}">
                <a16:creationId xmlns:a16="http://schemas.microsoft.com/office/drawing/2014/main" id="{A0F084E7-7C29-CE42-B15E-974B434F72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3269" y="2988947"/>
            <a:ext cx="6477462" cy="3251725"/>
          </a:xfrm>
          <a:prstGeom prst="rect">
            <a:avLst/>
          </a:prstGeom>
        </p:spPr>
      </p:pic>
      <p:sp>
        <p:nvSpPr>
          <p:cNvPr id="5" name="Rectangle 4">
            <a:extLst>
              <a:ext uri="{FF2B5EF4-FFF2-40B4-BE49-F238E27FC236}">
                <a16:creationId xmlns:a16="http://schemas.microsoft.com/office/drawing/2014/main" id="{C8062D43-5F8F-E64C-A29A-9FB7091ED16F}"/>
              </a:ext>
            </a:extLst>
          </p:cNvPr>
          <p:cNvSpPr/>
          <p:nvPr/>
        </p:nvSpPr>
        <p:spPr>
          <a:xfrm>
            <a:off x="647238" y="1690689"/>
            <a:ext cx="7849523" cy="8502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spcAft>
                <a:spcPts val="600"/>
              </a:spcAft>
            </a:pPr>
            <a:r>
              <a:rPr lang="en-US" sz="1400" b="1">
                <a:solidFill>
                  <a:srgbClr val="080808"/>
                </a:solidFill>
                <a:latin typeface="Open Sans" panose="020B0606030504020204" pitchFamily="34" charset="0"/>
                <a:ea typeface="Open Sans" panose="020B0606030504020204" pitchFamily="34" charset="0"/>
                <a:cs typeface="Open Sans" panose="020B0606030504020204" pitchFamily="34" charset="0"/>
              </a:rPr>
              <a:t>Year-Round Fire Season: </a:t>
            </a:r>
            <a:r>
              <a:rPr lang="en-US" sz="1400">
                <a:solidFill>
                  <a:srgbClr val="080808"/>
                </a:solidFill>
                <a:latin typeface="Open Sans" panose="020B0606030504020204" pitchFamily="34" charset="0"/>
                <a:ea typeface="Open Sans" panose="020B0606030504020204" pitchFamily="34" charset="0"/>
                <a:cs typeface="Open Sans" panose="020B0606030504020204" pitchFamily="34" charset="0"/>
              </a:rPr>
              <a:t>Changes to California’s climate means that the traditional notion of a fire “season” no longer exists</a:t>
            </a:r>
            <a:br>
              <a:rPr lang="en-US" sz="1400">
                <a:solidFill>
                  <a:srgbClr val="080808"/>
                </a:solidFill>
                <a:latin typeface="Open Sans" panose="020B0606030504020204" pitchFamily="34" charset="0"/>
                <a:ea typeface="Open Sans" panose="020B0606030504020204" pitchFamily="34" charset="0"/>
                <a:cs typeface="Open Sans" panose="020B0606030504020204" pitchFamily="34" charset="0"/>
              </a:rPr>
            </a:br>
            <a:br>
              <a:rPr lang="en-US" sz="1400">
                <a:solidFill>
                  <a:srgbClr val="080808"/>
                </a:solidFill>
                <a:latin typeface="Open Sans" panose="020B0606030504020204" pitchFamily="34" charset="0"/>
                <a:ea typeface="Open Sans" panose="020B0606030504020204" pitchFamily="34" charset="0"/>
                <a:cs typeface="Open Sans" panose="020B0606030504020204" pitchFamily="34" charset="0"/>
              </a:rPr>
            </a:br>
            <a:r>
              <a:rPr lang="en-US" sz="1400" b="1">
                <a:solidFill>
                  <a:srgbClr val="080808"/>
                </a:solidFill>
                <a:latin typeface="Open Sans" panose="020B0606030504020204" pitchFamily="34" charset="0"/>
                <a:ea typeface="Open Sans" panose="020B0606030504020204" pitchFamily="34" charset="0"/>
                <a:cs typeface="Open Sans" panose="020B0606030504020204" pitchFamily="34" charset="0"/>
              </a:rPr>
              <a:t>Hazardous fuel is building up: </a:t>
            </a:r>
            <a:r>
              <a:rPr lang="en-US" sz="1400">
                <a:solidFill>
                  <a:srgbClr val="080808"/>
                </a:solidFill>
                <a:latin typeface="Open Sans" panose="020B0606030504020204" pitchFamily="34" charset="0"/>
                <a:ea typeface="Open Sans" panose="020B0606030504020204" pitchFamily="34" charset="0"/>
                <a:cs typeface="Open Sans" panose="020B0606030504020204" pitchFamily="34" charset="0"/>
              </a:rPr>
              <a:t>10M acres of land contain ready-to-burn kindling from nearly 147M trees that have been killed or weakened by drought and bark beetle infestation</a:t>
            </a:r>
          </a:p>
        </p:txBody>
      </p:sp>
      <p:sp>
        <p:nvSpPr>
          <p:cNvPr id="11" name="TextBox 10">
            <a:extLst>
              <a:ext uri="{FF2B5EF4-FFF2-40B4-BE49-F238E27FC236}">
                <a16:creationId xmlns:a16="http://schemas.microsoft.com/office/drawing/2014/main" id="{037DE95A-10F2-A54E-8C28-C32A5F9F6D0E}"/>
              </a:ext>
            </a:extLst>
          </p:cNvPr>
          <p:cNvSpPr txBox="1"/>
          <p:nvPr/>
        </p:nvSpPr>
        <p:spPr>
          <a:xfrm>
            <a:off x="1540906" y="5963458"/>
            <a:ext cx="5835252" cy="246221"/>
          </a:xfrm>
          <a:prstGeom prst="rect">
            <a:avLst/>
          </a:prstGeom>
          <a:noFill/>
        </p:spPr>
        <p:txBody>
          <a:bodyPr wrap="none" rtlCol="0">
            <a:spAutoFit/>
          </a:bodyPr>
          <a:lstStyle/>
          <a:p>
            <a:r>
              <a:rPr lang="en-US" sz="1000">
                <a:latin typeface="Open Sans" panose="020B0606030504020204" pitchFamily="34" charset="0"/>
                <a:ea typeface="Open Sans" panose="020B0606030504020204" pitchFamily="34" charset="0"/>
                <a:cs typeface="Open Sans" panose="020B0606030504020204" pitchFamily="34" charset="0"/>
              </a:rPr>
              <a:t>Source: http://</a:t>
            </a:r>
            <a:r>
              <a:rPr lang="en-US" sz="1000" err="1">
                <a:latin typeface="Open Sans" panose="020B0606030504020204" pitchFamily="34" charset="0"/>
                <a:ea typeface="Open Sans" panose="020B0606030504020204" pitchFamily="34" charset="0"/>
                <a:cs typeface="Open Sans" panose="020B0606030504020204" pitchFamily="34" charset="0"/>
              </a:rPr>
              <a:t>www.fire.ca.gov</a:t>
            </a:r>
            <a:r>
              <a:rPr lang="en-US" sz="1000">
                <a:latin typeface="Open Sans" panose="020B0606030504020204" pitchFamily="34" charset="0"/>
                <a:ea typeface="Open Sans" panose="020B0606030504020204" pitchFamily="34" charset="0"/>
                <a:cs typeface="Open Sans" panose="020B0606030504020204" pitchFamily="34" charset="0"/>
              </a:rPr>
              <a:t>/communications/downloads/</a:t>
            </a:r>
            <a:r>
              <a:rPr lang="en-US" sz="1000" err="1">
                <a:latin typeface="Open Sans" panose="020B0606030504020204" pitchFamily="34" charset="0"/>
                <a:ea typeface="Open Sans" panose="020B0606030504020204" pitchFamily="34" charset="0"/>
                <a:cs typeface="Open Sans" panose="020B0606030504020204" pitchFamily="34" charset="0"/>
              </a:rPr>
              <a:t>fact_sheets</a:t>
            </a:r>
            <a:r>
              <a:rPr lang="en-US" sz="1000">
                <a:latin typeface="Open Sans" panose="020B0606030504020204" pitchFamily="34" charset="0"/>
                <a:ea typeface="Open Sans" panose="020B0606030504020204" pitchFamily="34" charset="0"/>
                <a:cs typeface="Open Sans" panose="020B0606030504020204" pitchFamily="34" charset="0"/>
              </a:rPr>
              <a:t>/Top20_Destruction.pdf</a:t>
            </a:r>
          </a:p>
        </p:txBody>
      </p:sp>
    </p:spTree>
    <p:extLst>
      <p:ext uri="{BB962C8B-B14F-4D97-AF65-F5344CB8AC3E}">
        <p14:creationId xmlns:p14="http://schemas.microsoft.com/office/powerpoint/2010/main" val="1104708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lstStyle/>
          <a:p>
            <a:r>
              <a:rPr lang="en-US" b="1" dirty="0">
                <a:solidFill>
                  <a:srgbClr val="006269"/>
                </a:solidFill>
                <a:latin typeface="Open Sans" panose="020B0606030504020204" pitchFamily="34" charset="0"/>
                <a:ea typeface="Open Sans" panose="020B0606030504020204" pitchFamily="34" charset="0"/>
                <a:cs typeface="Open Sans" panose="020B0606030504020204" pitchFamily="34" charset="0"/>
              </a:rPr>
              <a:t>Objective of SCE’s Wildfire Mitigation Plan</a:t>
            </a:r>
            <a:endParaRPr lang="en-US" b="1"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12"/>
          </p:nvPr>
        </p:nvSpPr>
        <p:spPr/>
        <p:txBody>
          <a:bodyPr/>
          <a:lstStyle/>
          <a:p>
            <a:fld id="{5E94BA17-8AE8-4651-9FD9-8589E5D42325}" type="slidenum">
              <a:rPr lang="en-US" smtClean="0"/>
              <a:t>2</a:t>
            </a:fld>
            <a:endParaRPr lang="en-US"/>
          </a:p>
        </p:txBody>
      </p:sp>
      <p:sp>
        <p:nvSpPr>
          <p:cNvPr id="5" name="Rectangle 4">
            <a:extLst>
              <a:ext uri="{FF2B5EF4-FFF2-40B4-BE49-F238E27FC236}">
                <a16:creationId xmlns:a16="http://schemas.microsoft.com/office/drawing/2014/main" id="{C8062D43-5F8F-E64C-A29A-9FB7091ED16F}"/>
              </a:ext>
            </a:extLst>
          </p:cNvPr>
          <p:cNvSpPr/>
          <p:nvPr/>
        </p:nvSpPr>
        <p:spPr>
          <a:xfrm>
            <a:off x="628651" y="1403350"/>
            <a:ext cx="4889500" cy="47942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Bef>
                <a:spcPts val="1800"/>
              </a:spcBef>
              <a:buFont typeface="+mj-lt"/>
              <a:buAutoNum type="arabicPeriod"/>
            </a:pP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Protect public safety</a:t>
            </a:r>
          </a:p>
          <a:p>
            <a:pPr marL="342900" indent="-342900">
              <a:spcBef>
                <a:spcPts val="1800"/>
              </a:spcBef>
              <a:buFont typeface="+mj-lt"/>
              <a:buAutoNum type="arabicPeriod"/>
            </a:pP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Implement the plan to reduce the risk of potential wildfire-causing ignitions associated with SCE’s electrical infrastructure</a:t>
            </a:r>
          </a:p>
          <a:p>
            <a:pPr marL="342900" indent="-342900">
              <a:spcBef>
                <a:spcPts val="1800"/>
              </a:spcBef>
              <a:buFont typeface="+mj-lt"/>
              <a:buAutoNum type="arabicPeriod"/>
            </a:pP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Implement measures that further harden SCE’s electric system against wildfires and improve system resiliency</a:t>
            </a:r>
          </a:p>
          <a:p>
            <a:pPr marL="342900" indent="-342900">
              <a:spcBef>
                <a:spcPts val="1800"/>
              </a:spcBef>
              <a:buFont typeface="+mj-lt"/>
              <a:buAutoNum type="arabicPeriod"/>
            </a:pP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Enhance wildfire suppression efforts by improving fire agencies’ ability to detect and respond to emerging fires in coordination with utility emergency management personnel</a:t>
            </a:r>
          </a:p>
          <a:p>
            <a:pPr marL="342900" indent="-342900">
              <a:spcBef>
                <a:spcPts val="1800"/>
              </a:spcBef>
              <a:buFont typeface="+mj-lt"/>
              <a:buAutoNum type="arabicPeriod"/>
            </a:pP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Effectively communicate with customers, community groups, and other stakeholders about how to prevent, prepare for, and mitigate the effects of wildfires</a:t>
            </a:r>
          </a:p>
        </p:txBody>
      </p:sp>
      <p:pic>
        <p:nvPicPr>
          <p:cNvPr id="6" name="Picture 5" descr="A picture containing table, indoor, next, sitting&#10;&#10;Description automatically generated">
            <a:extLst>
              <a:ext uri="{FF2B5EF4-FFF2-40B4-BE49-F238E27FC236}">
                <a16:creationId xmlns:a16="http://schemas.microsoft.com/office/drawing/2014/main" id="{AE300356-01DE-E745-8487-1B1F06445B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063" r="27778"/>
          <a:stretch/>
        </p:blipFill>
        <p:spPr>
          <a:xfrm>
            <a:off x="6159322" y="1550350"/>
            <a:ext cx="2045056" cy="2384792"/>
          </a:xfrm>
          <a:prstGeom prst="rect">
            <a:avLst/>
          </a:prstGeom>
        </p:spPr>
      </p:pic>
      <p:pic>
        <p:nvPicPr>
          <p:cNvPr id="10" name="Picture 9" descr="A picture containing outdoor, ground, road, truck&#10;&#10;Description automatically generated">
            <a:extLst>
              <a:ext uri="{FF2B5EF4-FFF2-40B4-BE49-F238E27FC236}">
                <a16:creationId xmlns:a16="http://schemas.microsoft.com/office/drawing/2014/main" id="{9EC89043-DA8F-3C44-8330-BF691967064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544" t="23061" r="33734"/>
          <a:stretch/>
        </p:blipFill>
        <p:spPr>
          <a:xfrm>
            <a:off x="6159322" y="3935142"/>
            <a:ext cx="2045056" cy="1989637"/>
          </a:xfrm>
          <a:prstGeom prst="rect">
            <a:avLst/>
          </a:prstGeom>
        </p:spPr>
      </p:pic>
    </p:spTree>
    <p:extLst>
      <p:ext uri="{BB962C8B-B14F-4D97-AF65-F5344CB8AC3E}">
        <p14:creationId xmlns:p14="http://schemas.microsoft.com/office/powerpoint/2010/main" val="1076804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lstStyle/>
          <a:p>
            <a:r>
              <a:rPr lang="en-US" b="1">
                <a:solidFill>
                  <a:srgbClr val="006269"/>
                </a:solidFill>
                <a:latin typeface="Open Sans" panose="020B0606030504020204" pitchFamily="34" charset="0"/>
                <a:ea typeface="Open Sans" panose="020B0606030504020204" pitchFamily="34" charset="0"/>
                <a:cs typeface="Open Sans" panose="020B0606030504020204" pitchFamily="34" charset="0"/>
              </a:rPr>
              <a:t>Local Community High Fire Risk Area Map</a:t>
            </a:r>
          </a:p>
        </p:txBody>
      </p:sp>
      <p:sp>
        <p:nvSpPr>
          <p:cNvPr id="4" name="Slide Number Placeholder 3"/>
          <p:cNvSpPr>
            <a:spLocks noGrp="1"/>
          </p:cNvSpPr>
          <p:nvPr>
            <p:ph type="sldNum" sz="quarter" idx="12"/>
          </p:nvPr>
        </p:nvSpPr>
        <p:spPr/>
        <p:txBody>
          <a:bodyPr/>
          <a:lstStyle/>
          <a:p>
            <a:fld id="{5E94BA17-8AE8-4651-9FD9-8589E5D42325}" type="slidenum">
              <a:rPr lang="en-US" smtClean="0"/>
              <a:t>3</a:t>
            </a:fld>
            <a:endParaRPr lang="en-US"/>
          </a:p>
        </p:txBody>
      </p:sp>
      <p:sp>
        <p:nvSpPr>
          <p:cNvPr id="5" name="Rectangle 4">
            <a:extLst>
              <a:ext uri="{FF2B5EF4-FFF2-40B4-BE49-F238E27FC236}">
                <a16:creationId xmlns:a16="http://schemas.microsoft.com/office/drawing/2014/main" id="{C8062D43-5F8F-E64C-A29A-9FB7091ED16F}"/>
              </a:ext>
            </a:extLst>
          </p:cNvPr>
          <p:cNvSpPr/>
          <p:nvPr/>
        </p:nvSpPr>
        <p:spPr>
          <a:xfrm>
            <a:off x="628650" y="2142717"/>
            <a:ext cx="2443608" cy="38301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800"/>
              </a:spcBef>
            </a:pPr>
            <a:r>
              <a:rPr lang="en-US" sz="1600" b="1">
                <a:solidFill>
                  <a:schemeClr val="tx1"/>
                </a:solidFill>
                <a:latin typeface="Open Sans" panose="020B0606030504020204" pitchFamily="34" charset="0"/>
                <a:ea typeface="Open Sans" panose="020B0606030504020204" pitchFamily="34" charset="0"/>
                <a:cs typeface="Open Sans" panose="020B0606030504020204" pitchFamily="34" charset="0"/>
              </a:rPr>
              <a:t>What makes up SCE’s HFRA?</a:t>
            </a:r>
          </a:p>
          <a:p>
            <a:pPr>
              <a:spcBef>
                <a:spcPts val="1800"/>
              </a:spcBef>
            </a:pPr>
            <a:r>
              <a:rPr lang="en-US" sz="160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A combination of historical map boundaries (based on past fire management and response experiences), CAL FIRE’s Fire Hazard Severity Zone (FHSZ) maps, and most recently the CPUC High Fire Threat District map are used to inform SCE’s High Fire Risk Areas.</a:t>
            </a:r>
          </a:p>
        </p:txBody>
      </p:sp>
      <p:pic>
        <p:nvPicPr>
          <p:cNvPr id="7" name="Picture 6">
            <a:extLst>
              <a:ext uri="{FF2B5EF4-FFF2-40B4-BE49-F238E27FC236}">
                <a16:creationId xmlns:a16="http://schemas.microsoft.com/office/drawing/2014/main" id="{B0D47B14-362F-7448-AF2D-B64E2585191E}"/>
              </a:ext>
            </a:extLst>
          </p:cNvPr>
          <p:cNvPicPr>
            <a:picLocks noChangeAspect="1"/>
          </p:cNvPicPr>
          <p:nvPr/>
        </p:nvPicPr>
        <p:blipFill>
          <a:blip r:embed="rId3"/>
          <a:stretch>
            <a:fillRect/>
          </a:stretch>
        </p:blipFill>
        <p:spPr>
          <a:xfrm>
            <a:off x="3335361" y="2142716"/>
            <a:ext cx="5401097" cy="3830164"/>
          </a:xfrm>
          <a:prstGeom prst="rect">
            <a:avLst/>
          </a:prstGeom>
        </p:spPr>
      </p:pic>
      <p:sp>
        <p:nvSpPr>
          <p:cNvPr id="3" name="TextBox 2">
            <a:extLst>
              <a:ext uri="{FF2B5EF4-FFF2-40B4-BE49-F238E27FC236}">
                <a16:creationId xmlns:a16="http://schemas.microsoft.com/office/drawing/2014/main" id="{4143A08E-6B76-814C-BBBD-3CE6B6548432}"/>
              </a:ext>
            </a:extLst>
          </p:cNvPr>
          <p:cNvSpPr txBox="1"/>
          <p:nvPr/>
        </p:nvSpPr>
        <p:spPr>
          <a:xfrm>
            <a:off x="3494111" y="4888031"/>
            <a:ext cx="1814489" cy="790409"/>
          </a:xfrm>
          <a:prstGeom prst="rect">
            <a:avLst/>
          </a:prstGeom>
          <a:noFill/>
        </p:spPr>
        <p:txBody>
          <a:bodyPr wrap="square" rtlCol="0">
            <a:spAutoFit/>
          </a:bodyPr>
          <a:lstStyle/>
          <a:p>
            <a:pPr>
              <a:lnSpc>
                <a:spcPct val="110000"/>
              </a:lnSpc>
            </a:pPr>
            <a:r>
              <a:rPr lang="en-US" sz="1400">
                <a:solidFill>
                  <a:srgbClr val="FF5050"/>
                </a:solidFill>
                <a:latin typeface="Open Sans" panose="020B0606030504020204" pitchFamily="34" charset="0"/>
                <a:ea typeface="Open Sans" panose="020B0606030504020204" pitchFamily="34" charset="0"/>
                <a:cs typeface="Open Sans" panose="020B0606030504020204" pitchFamily="34" charset="0"/>
              </a:rPr>
              <a:t>CPUC Tier 3 = ~18%</a:t>
            </a:r>
          </a:p>
          <a:p>
            <a:pPr>
              <a:lnSpc>
                <a:spcPct val="110000"/>
              </a:lnSpc>
            </a:pPr>
            <a:r>
              <a:rPr lang="en-US" sz="1400">
                <a:solidFill>
                  <a:srgbClr val="FF9900"/>
                </a:solidFill>
                <a:latin typeface="Open Sans" panose="020B0606030504020204" pitchFamily="34" charset="0"/>
                <a:ea typeface="Open Sans" panose="020B0606030504020204" pitchFamily="34" charset="0"/>
                <a:cs typeface="Open Sans" panose="020B0606030504020204" pitchFamily="34" charset="0"/>
              </a:rPr>
              <a:t>CPUC Tier 2 = ~9%</a:t>
            </a:r>
          </a:p>
          <a:p>
            <a:pPr>
              <a:lnSpc>
                <a:spcPct val="110000"/>
              </a:lnSpc>
            </a:pPr>
            <a:r>
              <a:rPr lang="en-US" sz="1400">
                <a:solidFill>
                  <a:srgbClr val="FFFF00"/>
                </a:solidFill>
                <a:latin typeface="Open Sans" panose="020B0606030504020204" pitchFamily="34" charset="0"/>
                <a:ea typeface="Open Sans" panose="020B0606030504020204" pitchFamily="34" charset="0"/>
                <a:cs typeface="Open Sans" panose="020B0606030504020204" pitchFamily="34" charset="0"/>
              </a:rPr>
              <a:t>Other HFRA = ~8%</a:t>
            </a:r>
          </a:p>
        </p:txBody>
      </p:sp>
      <p:sp>
        <p:nvSpPr>
          <p:cNvPr id="6" name="Rectangle 5">
            <a:extLst>
              <a:ext uri="{FF2B5EF4-FFF2-40B4-BE49-F238E27FC236}">
                <a16:creationId xmlns:a16="http://schemas.microsoft.com/office/drawing/2014/main" id="{D8AAB54F-9107-1645-9EE5-7F607FBCC1EC}"/>
              </a:ext>
            </a:extLst>
          </p:cNvPr>
          <p:cNvSpPr/>
          <p:nvPr/>
        </p:nvSpPr>
        <p:spPr>
          <a:xfrm>
            <a:off x="623911" y="1454705"/>
            <a:ext cx="8084264" cy="338554"/>
          </a:xfrm>
          <a:prstGeom prst="rect">
            <a:avLst/>
          </a:prstGeom>
        </p:spPr>
        <p:txBody>
          <a:bodyPr wrap="none">
            <a:spAutoFit/>
          </a:bodyPr>
          <a:lstStyle/>
          <a:p>
            <a:r>
              <a:rPr lang="en-US" sz="1600" b="1" dirty="0">
                <a:solidFill>
                  <a:srgbClr val="080808"/>
                </a:solidFill>
                <a:latin typeface="Open Sans" panose="020B0606030504020204" pitchFamily="34" charset="0"/>
                <a:ea typeface="Open Sans" panose="020B0606030504020204" pitchFamily="34" charset="0"/>
                <a:cs typeface="Open Sans" panose="020B0606030504020204" pitchFamily="34" charset="0"/>
              </a:rPr>
              <a:t>Approximately 1/3 of SCE’s 50,000 square mile service area is located in HFRA.</a:t>
            </a:r>
            <a:endParaRPr lang="en-US" sz="1600" dirty="0"/>
          </a:p>
        </p:txBody>
      </p:sp>
      <p:sp>
        <p:nvSpPr>
          <p:cNvPr id="8" name="TextBox 7"/>
          <p:cNvSpPr txBox="1"/>
          <p:nvPr/>
        </p:nvSpPr>
        <p:spPr>
          <a:xfrm>
            <a:off x="4401354" y="3393262"/>
            <a:ext cx="2557229" cy="923330"/>
          </a:xfrm>
          <a:prstGeom prst="rect">
            <a:avLst/>
          </a:prstGeom>
          <a:noFill/>
        </p:spPr>
        <p:txBody>
          <a:bodyPr wrap="square" rtlCol="0">
            <a:spAutoFit/>
          </a:bodyPr>
          <a:lstStyle/>
          <a:p>
            <a:r>
              <a:rPr lang="en-US"/>
              <a:t>Map will be customized for the meeting</a:t>
            </a:r>
          </a:p>
        </p:txBody>
      </p:sp>
      <p:sp>
        <p:nvSpPr>
          <p:cNvPr id="10" name="TextBox 9"/>
          <p:cNvSpPr txBox="1"/>
          <p:nvPr/>
        </p:nvSpPr>
        <p:spPr>
          <a:xfrm>
            <a:off x="623911" y="6050850"/>
            <a:ext cx="7697129" cy="415498"/>
          </a:xfrm>
          <a:prstGeom prst="rect">
            <a:avLst/>
          </a:prstGeom>
          <a:noFill/>
        </p:spPr>
        <p:txBody>
          <a:bodyPr wrap="square" rtlCol="0">
            <a:spAutoFit/>
          </a:bodyPr>
          <a:lstStyle/>
          <a:p>
            <a:r>
              <a:rPr lang="en-US" sz="1050" dirty="0"/>
              <a:t>* Areas within SCE’s service area that continue to be designated as HFRA and are in the process of being evaluated to determine  whether they </a:t>
            </a:r>
            <a:r>
              <a:rPr lang="en-US" sz="1050"/>
              <a:t>remain as HFRA</a:t>
            </a:r>
            <a:endParaRPr lang="en-US" sz="1050" dirty="0"/>
          </a:p>
        </p:txBody>
      </p:sp>
    </p:spTree>
    <p:extLst>
      <p:ext uri="{BB962C8B-B14F-4D97-AF65-F5344CB8AC3E}">
        <p14:creationId xmlns:p14="http://schemas.microsoft.com/office/powerpoint/2010/main" val="14918681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1473" y="62046"/>
            <a:ext cx="7886700" cy="1325563"/>
          </a:xfrm>
        </p:spPr>
        <p:txBody>
          <a:bodyPr/>
          <a:lstStyle/>
          <a:p>
            <a:r>
              <a:rPr lang="en-US" b="1" dirty="0">
                <a:solidFill>
                  <a:srgbClr val="006269"/>
                </a:solidFill>
                <a:latin typeface="Open Sans" panose="020B0606030504020204" pitchFamily="34" charset="0"/>
                <a:ea typeface="Open Sans" panose="020B0606030504020204" pitchFamily="34" charset="0"/>
                <a:cs typeface="Open Sans" panose="020B0606030504020204" pitchFamily="34" charset="0"/>
              </a:rPr>
              <a:t>Scope of SCE’s 2019 SB 901 </a:t>
            </a:r>
            <a:br>
              <a:rPr lang="en-US" b="1" dirty="0">
                <a:solidFill>
                  <a:srgbClr val="006269"/>
                </a:solidFill>
                <a:latin typeface="Open Sans" panose="020B0606030504020204" pitchFamily="34" charset="0"/>
                <a:ea typeface="Open Sans" panose="020B0606030504020204" pitchFamily="34" charset="0"/>
                <a:cs typeface="Open Sans" panose="020B0606030504020204" pitchFamily="34" charset="0"/>
              </a:rPr>
            </a:br>
            <a:r>
              <a:rPr lang="en-US" b="1" dirty="0">
                <a:solidFill>
                  <a:srgbClr val="006269"/>
                </a:solidFill>
                <a:latin typeface="Open Sans" panose="020B0606030504020204" pitchFamily="34" charset="0"/>
                <a:ea typeface="Open Sans" panose="020B0606030504020204" pitchFamily="34" charset="0"/>
                <a:cs typeface="Open Sans" panose="020B0606030504020204" pitchFamily="34" charset="0"/>
              </a:rPr>
              <a:t>Wildfire Mitigation Plan</a:t>
            </a:r>
            <a:endParaRPr lang="en-US" b="1"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12"/>
          </p:nvPr>
        </p:nvSpPr>
        <p:spPr/>
        <p:txBody>
          <a:bodyPr/>
          <a:lstStyle/>
          <a:p>
            <a:fld id="{5E94BA17-8AE8-4651-9FD9-8589E5D42325}" type="slidenum">
              <a:rPr lang="en-US" smtClean="0"/>
              <a:t>4</a:t>
            </a:fld>
            <a:endParaRPr lang="en-US"/>
          </a:p>
        </p:txBody>
      </p:sp>
      <p:graphicFrame>
        <p:nvGraphicFramePr>
          <p:cNvPr id="6" name="Table 5">
            <a:extLst>
              <a:ext uri="{FF2B5EF4-FFF2-40B4-BE49-F238E27FC236}">
                <a16:creationId xmlns:a16="http://schemas.microsoft.com/office/drawing/2014/main" id="{BB109AF8-AA37-B947-87EA-825435D4162D}"/>
              </a:ext>
            </a:extLst>
          </p:cNvPr>
          <p:cNvGraphicFramePr>
            <a:graphicFrameLocks noGrp="1"/>
          </p:cNvGraphicFramePr>
          <p:nvPr>
            <p:extLst>
              <p:ext uri="{D42A27DB-BD31-4B8C-83A1-F6EECF244321}">
                <p14:modId xmlns:p14="http://schemas.microsoft.com/office/powerpoint/2010/main" val="461175466"/>
              </p:ext>
            </p:extLst>
          </p:nvPr>
        </p:nvGraphicFramePr>
        <p:xfrm>
          <a:off x="668907" y="1290835"/>
          <a:ext cx="7809266" cy="2970963"/>
        </p:xfrm>
        <a:graphic>
          <a:graphicData uri="http://schemas.openxmlformats.org/drawingml/2006/table">
            <a:tbl>
              <a:tblPr firstRow="1" bandRow="1">
                <a:tableStyleId>{2D5ABB26-0587-4C30-8999-92F81FD0307C}</a:tableStyleId>
              </a:tblPr>
              <a:tblGrid>
                <a:gridCol w="359100">
                  <a:extLst>
                    <a:ext uri="{9D8B030D-6E8A-4147-A177-3AD203B41FA5}">
                      <a16:colId xmlns:a16="http://schemas.microsoft.com/office/drawing/2014/main" val="2234114890"/>
                    </a:ext>
                  </a:extLst>
                </a:gridCol>
                <a:gridCol w="2009454">
                  <a:extLst>
                    <a:ext uri="{9D8B030D-6E8A-4147-A177-3AD203B41FA5}">
                      <a16:colId xmlns:a16="http://schemas.microsoft.com/office/drawing/2014/main" val="1310713240"/>
                    </a:ext>
                  </a:extLst>
                </a:gridCol>
                <a:gridCol w="5440712">
                  <a:extLst>
                    <a:ext uri="{9D8B030D-6E8A-4147-A177-3AD203B41FA5}">
                      <a16:colId xmlns:a16="http://schemas.microsoft.com/office/drawing/2014/main" val="3284920676"/>
                    </a:ext>
                  </a:extLst>
                </a:gridCol>
              </a:tblGrid>
              <a:tr h="1035404">
                <a:tc rowSpan="4">
                  <a:txBody>
                    <a:bodyPr/>
                    <a:lstStyle/>
                    <a:p>
                      <a:pPr algn="ctr">
                        <a:tabLst>
                          <a:tab pos="1085850" algn="l"/>
                        </a:tabLst>
                      </a:pPr>
                      <a:r>
                        <a:rPr lang="en-US" sz="1200" b="1" i="0" u="sng"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OPERATIONAL</a:t>
                      </a:r>
                    </a:p>
                  </a:txBody>
                  <a:tcPr marL="45720" marR="45720" vert="vert27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1200" b="1" i="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Inspections</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168275" marR="0" indent="-168275" algn="l" rtl="0">
                        <a:lnSpc>
                          <a:spcPct val="95000"/>
                        </a:lnSpc>
                        <a:spcBef>
                          <a:spcPts val="300"/>
                        </a:spcBef>
                        <a:spcAft>
                          <a:spcPts val="0"/>
                        </a:spcAft>
                        <a:buFont typeface="Arial" panose="020B0604020202020204" pitchFamily="34" charset="0"/>
                        <a:buChar char="•"/>
                      </a:pPr>
                      <a:r>
                        <a:rPr lang="en-US" sz="1000" b="0" i="0" baseline="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Enhanced overhead inspections (EOI) on transmission and distribution structures in HFRA </a:t>
                      </a:r>
                    </a:p>
                    <a:p>
                      <a:pPr marL="168275" marR="0" indent="-168275" algn="l" defTabSz="914400" rtl="0" eaLnBrk="1" fontAlgn="auto" latinLnBrk="0" hangingPunct="1">
                        <a:lnSpc>
                          <a:spcPct val="95000"/>
                        </a:lnSpc>
                        <a:spcBef>
                          <a:spcPts val="300"/>
                        </a:spcBef>
                        <a:spcAft>
                          <a:spcPts val="0"/>
                        </a:spcAft>
                        <a:buClrTx/>
                        <a:buSzTx/>
                        <a:buFont typeface="Arial" panose="020B0604020202020204" pitchFamily="34" charset="0"/>
                        <a:buChar char="•"/>
                        <a:tabLst/>
                        <a:defRPr/>
                      </a:pPr>
                      <a:r>
                        <a:rPr lang="en-US" sz="1000" b="0" i="0" baseline="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Various existing inspections (poles, switches, circuits, relays, etc.)</a:t>
                      </a:r>
                    </a:p>
                    <a:p>
                      <a:pPr marL="168275" marR="0" indent="-168275" algn="l" defTabSz="914400" rtl="0" eaLnBrk="1" fontAlgn="auto" latinLnBrk="0" hangingPunct="1">
                        <a:lnSpc>
                          <a:spcPct val="95000"/>
                        </a:lnSpc>
                        <a:spcBef>
                          <a:spcPts val="300"/>
                        </a:spcBef>
                        <a:spcAft>
                          <a:spcPts val="0"/>
                        </a:spcAft>
                        <a:buClrTx/>
                        <a:buSzTx/>
                        <a:buFont typeface="Arial" panose="020B0604020202020204" pitchFamily="34" charset="0"/>
                        <a:buChar char="•"/>
                        <a:tabLst/>
                        <a:defRPr/>
                      </a:pPr>
                      <a:r>
                        <a:rPr lang="en-US" sz="1000" b="0" i="0" baseline="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Infrared, Corona scanning and high definition (HD) imagery</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a16="http://schemas.microsoft.com/office/drawing/2014/main" val="286931576"/>
                  </a:ext>
                </a:extLst>
              </a:tr>
              <a:tr h="551648">
                <a:tc vMerge="1">
                  <a:txBody>
                    <a:bodyPr/>
                    <a:lstStyle/>
                    <a:p>
                      <a:pPr algn="ctr"/>
                      <a:endParaRPr lang="en-US" sz="1400" b="1">
                        <a:solidFill>
                          <a:schemeClr val="bg1"/>
                        </a:solidFill>
                        <a:latin typeface="Segoe UI" panose="020B0502040204020203" pitchFamily="34" charset="0"/>
                        <a:ea typeface="Segoe UI" panose="020B0502040204020203" pitchFamily="34" charset="0"/>
                        <a:cs typeface="Segoe UI" panose="020B0502040204020203" pitchFamily="34" charset="0"/>
                      </a:endParaRPr>
                    </a:p>
                  </a:txBody>
                  <a:tcPr marL="45720" marR="4572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28624F"/>
                    </a:solidFill>
                  </a:tcPr>
                </a:tc>
                <a:tc>
                  <a:txBody>
                    <a:bodyPr/>
                    <a:lstStyle/>
                    <a:p>
                      <a:pPr algn="ctr"/>
                      <a:r>
                        <a:rPr lang="en-US" sz="1200" b="1" i="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Public Safety Power Shutoff (PSPS)</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168275" marR="0" lvl="0" indent="-168275" algn="l" rtl="0">
                        <a:lnSpc>
                          <a:spcPct val="95000"/>
                        </a:lnSpc>
                        <a:spcBef>
                          <a:spcPts val="300"/>
                        </a:spcBef>
                        <a:spcAft>
                          <a:spcPts val="0"/>
                        </a:spcAft>
                        <a:buFont typeface="Arial" panose="020B0604020202020204" pitchFamily="34" charset="0"/>
                        <a:buChar char="•"/>
                      </a:pPr>
                      <a:r>
                        <a:rPr lang="en-US" sz="1000" b="0" i="0" u="none" strike="noStrike" baseline="0" noProof="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Effective communications and engagement with emergency services, customers and communities</a:t>
                      </a:r>
                      <a:endParaRPr lang="en-US" sz="1000" b="0" i="0" baseline="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a16="http://schemas.microsoft.com/office/drawing/2014/main" val="3184925055"/>
                  </a:ext>
                </a:extLst>
              </a:tr>
              <a:tr h="352694">
                <a:tc vMerge="1">
                  <a:txBody>
                    <a:bodyPr/>
                    <a:lstStyle/>
                    <a:p>
                      <a:pPr algn="ctr"/>
                      <a:endParaRPr lang="en-US" sz="1400" b="1">
                        <a:solidFill>
                          <a:schemeClr val="bg1"/>
                        </a:solidFill>
                        <a:latin typeface="Segoe UI" panose="020B0502040204020203" pitchFamily="34" charset="0"/>
                        <a:ea typeface="Segoe UI" panose="020B0502040204020203" pitchFamily="34" charset="0"/>
                        <a:cs typeface="Segoe UI" panose="020B0502040204020203" pitchFamily="34" charset="0"/>
                      </a:endParaRPr>
                    </a:p>
                  </a:txBody>
                  <a:tcPr marL="45720" marR="4572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28624F"/>
                    </a:solidFill>
                  </a:tcPr>
                </a:tc>
                <a:tc>
                  <a:txBody>
                    <a:bodyPr/>
                    <a:lstStyle/>
                    <a:p>
                      <a:pPr algn="ctr"/>
                      <a:r>
                        <a:rPr lang="en-US" sz="1200" b="1" i="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Situational Awareness</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168275" marR="0" lvl="0" indent="-168275" algn="l" rtl="0">
                        <a:lnSpc>
                          <a:spcPct val="95000"/>
                        </a:lnSpc>
                        <a:spcBef>
                          <a:spcPts val="300"/>
                        </a:spcBef>
                        <a:spcAft>
                          <a:spcPts val="0"/>
                        </a:spcAft>
                        <a:buFont typeface="Arial" panose="020B0604020202020204" pitchFamily="34" charset="0"/>
                        <a:buChar char="•"/>
                      </a:pPr>
                      <a:r>
                        <a:rPr lang="en-US" sz="1000" b="0" i="0" u="none" strike="noStrike" baseline="0" noProof="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Weather stations and HD cameras</a:t>
                      </a:r>
                      <a:endParaRPr lang="en-US" sz="1000" b="0" i="0" strike="sngStrike" baseline="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a16="http://schemas.microsoft.com/office/drawing/2014/main" val="2660716930"/>
                  </a:ext>
                </a:extLst>
              </a:tr>
              <a:tr h="1031217">
                <a:tc vMerge="1">
                  <a:txBody>
                    <a:bodyPr/>
                    <a:lstStyle/>
                    <a:p>
                      <a:pPr algn="ctr"/>
                      <a:endParaRPr lang="en-US" sz="1400" b="1">
                        <a:solidFill>
                          <a:schemeClr val="bg1"/>
                        </a:solidFill>
                        <a:latin typeface="Segoe UI" panose="020B0502040204020203" pitchFamily="34" charset="0"/>
                        <a:ea typeface="Segoe UI" panose="020B0502040204020203" pitchFamily="34" charset="0"/>
                        <a:cs typeface="Segoe UI" panose="020B0502040204020203" pitchFamily="34" charset="0"/>
                      </a:endParaRPr>
                    </a:p>
                  </a:txBody>
                  <a:tcPr marL="45720" marR="4572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28624F"/>
                    </a:solidFill>
                  </a:tcPr>
                </a:tc>
                <a:tc>
                  <a:txBody>
                    <a:bodyPr/>
                    <a:lstStyle/>
                    <a:p>
                      <a:pPr algn="ctr"/>
                      <a:r>
                        <a:rPr lang="en-US" sz="1200" b="1" i="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Vegetation Management</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168275" indent="-168275">
                        <a:lnSpc>
                          <a:spcPct val="95000"/>
                        </a:lnSpc>
                        <a:spcBef>
                          <a:spcPts val="300"/>
                        </a:spcBef>
                        <a:spcAft>
                          <a:spcPts val="0"/>
                        </a:spcAft>
                        <a:buFont typeface="Arial" panose="020B0604020202020204" pitchFamily="34" charset="0"/>
                        <a:buChar char="•"/>
                      </a:pPr>
                      <a:r>
                        <a:rPr lang="en-US" sz="1000" b="0" i="0" baseline="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Hazard tree removal (trees beyond traditional trim zone)</a:t>
                      </a:r>
                    </a:p>
                    <a:p>
                      <a:pPr marL="168275" indent="-168275">
                        <a:lnSpc>
                          <a:spcPct val="95000"/>
                        </a:lnSpc>
                        <a:spcBef>
                          <a:spcPts val="300"/>
                        </a:spcBef>
                        <a:spcAft>
                          <a:spcPts val="0"/>
                        </a:spcAft>
                        <a:buFont typeface="Arial" panose="020B0604020202020204" pitchFamily="34" charset="0"/>
                        <a:buChar char="•"/>
                      </a:pPr>
                      <a:r>
                        <a:rPr lang="en-US" sz="1000" b="0" i="0" baseline="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Vegetation removal at poles</a:t>
                      </a:r>
                    </a:p>
                    <a:p>
                      <a:pPr marL="168275" indent="-168275">
                        <a:lnSpc>
                          <a:spcPct val="95000"/>
                        </a:lnSpc>
                        <a:spcBef>
                          <a:spcPts val="300"/>
                        </a:spcBef>
                        <a:spcAft>
                          <a:spcPts val="0"/>
                        </a:spcAft>
                        <a:buFont typeface="Arial" panose="020B0604020202020204" pitchFamily="34" charset="0"/>
                        <a:buChar char="•"/>
                      </a:pPr>
                      <a:r>
                        <a:rPr lang="en-US" sz="1000" b="0" i="0" baseline="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LiDAR surveying for transmission, supplemental inspections in HFRA</a:t>
                      </a:r>
                    </a:p>
                    <a:p>
                      <a:pPr marL="168275" indent="-168275">
                        <a:lnSpc>
                          <a:spcPct val="95000"/>
                        </a:lnSpc>
                        <a:spcBef>
                          <a:spcPts val="300"/>
                        </a:spcBef>
                        <a:spcAft>
                          <a:spcPts val="0"/>
                        </a:spcAft>
                        <a:buFont typeface="Arial" panose="020B0604020202020204" pitchFamily="34" charset="0"/>
                        <a:buChar char="•"/>
                      </a:pPr>
                      <a:r>
                        <a:rPr lang="en-US" sz="1000" b="0" i="0" baseline="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SCE plans to implement a 12-ft tree clearances from distribution power lines</a:t>
                      </a:r>
                    </a:p>
                    <a:p>
                      <a:pPr marL="169863" indent="-3175">
                        <a:lnSpc>
                          <a:spcPct val="95000"/>
                        </a:lnSpc>
                        <a:spcBef>
                          <a:spcPts val="300"/>
                        </a:spcBef>
                        <a:spcAft>
                          <a:spcPts val="0"/>
                        </a:spcAft>
                        <a:buFont typeface="Arial" panose="020B0604020202020204" pitchFamily="34" charset="0"/>
                        <a:buNone/>
                      </a:pPr>
                      <a:r>
                        <a:rPr lang="en-US" sz="1000" b="0" i="0" baseline="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in high fire areas to ensure annual growth will not encroach on compliance distances.</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a16="http://schemas.microsoft.com/office/drawing/2014/main" val="3640697497"/>
                  </a:ext>
                </a:extLst>
              </a:tr>
            </a:tbl>
          </a:graphicData>
        </a:graphic>
      </p:graphicFrame>
      <p:graphicFrame>
        <p:nvGraphicFramePr>
          <p:cNvPr id="8" name="Table 7">
            <a:extLst>
              <a:ext uri="{FF2B5EF4-FFF2-40B4-BE49-F238E27FC236}">
                <a16:creationId xmlns:a16="http://schemas.microsoft.com/office/drawing/2014/main" id="{C083AD17-E65A-B749-B213-76B27EAA71D4}"/>
              </a:ext>
            </a:extLst>
          </p:cNvPr>
          <p:cNvGraphicFramePr>
            <a:graphicFrameLocks noGrp="1"/>
          </p:cNvGraphicFramePr>
          <p:nvPr>
            <p:extLst>
              <p:ext uri="{D42A27DB-BD31-4B8C-83A1-F6EECF244321}">
                <p14:modId xmlns:p14="http://schemas.microsoft.com/office/powerpoint/2010/main" val="3907828529"/>
              </p:ext>
            </p:extLst>
          </p:nvPr>
        </p:nvGraphicFramePr>
        <p:xfrm>
          <a:off x="668907" y="4261799"/>
          <a:ext cx="7809266" cy="1572950"/>
        </p:xfrm>
        <a:graphic>
          <a:graphicData uri="http://schemas.openxmlformats.org/drawingml/2006/table">
            <a:tbl>
              <a:tblPr firstRow="1" bandRow="1">
                <a:tableStyleId>{2D5ABB26-0587-4C30-8999-92F81FD0307C}</a:tableStyleId>
              </a:tblPr>
              <a:tblGrid>
                <a:gridCol w="359620">
                  <a:extLst>
                    <a:ext uri="{9D8B030D-6E8A-4147-A177-3AD203B41FA5}">
                      <a16:colId xmlns:a16="http://schemas.microsoft.com/office/drawing/2014/main" val="421889142"/>
                    </a:ext>
                  </a:extLst>
                </a:gridCol>
                <a:gridCol w="2012364">
                  <a:extLst>
                    <a:ext uri="{9D8B030D-6E8A-4147-A177-3AD203B41FA5}">
                      <a16:colId xmlns:a16="http://schemas.microsoft.com/office/drawing/2014/main" val="4138087950"/>
                    </a:ext>
                  </a:extLst>
                </a:gridCol>
                <a:gridCol w="5437282">
                  <a:extLst>
                    <a:ext uri="{9D8B030D-6E8A-4147-A177-3AD203B41FA5}">
                      <a16:colId xmlns:a16="http://schemas.microsoft.com/office/drawing/2014/main" val="3168514875"/>
                    </a:ext>
                  </a:extLst>
                </a:gridCol>
              </a:tblGrid>
              <a:tr h="421702">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sng"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INFRASTRUCTURE</a:t>
                      </a:r>
                    </a:p>
                  </a:txBody>
                  <a:tcPr marL="45720" marR="45720" vert="vert27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Covered Conductor</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marL="168275" marR="0" lvl="0" indent="-168275" algn="l" rtl="0">
                        <a:lnSpc>
                          <a:spcPct val="95000"/>
                        </a:lnSpc>
                        <a:spcBef>
                          <a:spcPts val="300"/>
                        </a:spcBef>
                        <a:spcAft>
                          <a:spcPts val="0"/>
                        </a:spcAft>
                        <a:buFont typeface="Arial" panose="020B0604020202020204" pitchFamily="34" charset="0"/>
                        <a:buChar char="•"/>
                      </a:pPr>
                      <a:r>
                        <a:rPr lang="en-US" sz="1000" b="0" i="0" baseline="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Circuit miles of covered conductor in HFRA</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2795534502"/>
                  </a:ext>
                </a:extLst>
              </a:tr>
              <a:tr h="340109">
                <a:tc vMerge="1">
                  <a:txBody>
                    <a:bodyPr/>
                    <a:lstStyle/>
                    <a:p>
                      <a:pPr algn="ctr"/>
                      <a:endParaRPr lang="en-US" sz="1400" b="1">
                        <a:solidFill>
                          <a:schemeClr val="tx1"/>
                        </a:solidFill>
                        <a:latin typeface="Segoe UI" panose="020B0502040204020203" pitchFamily="34" charset="0"/>
                        <a:ea typeface="Segoe UI" panose="020B0502040204020203" pitchFamily="34" charset="0"/>
                        <a:cs typeface="Segoe UI" panose="020B0502040204020203" pitchFamily="34" charset="0"/>
                      </a:endParaRPr>
                    </a:p>
                  </a:txBody>
                  <a:tcPr marL="45720" marR="4572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solidFill>
                  </a:tcPr>
                </a:tc>
                <a:tc>
                  <a:txBody>
                    <a:bodyPr/>
                    <a:lstStyle/>
                    <a:p>
                      <a:pPr algn="ctr"/>
                      <a:r>
                        <a:rPr lang="en-US" sz="1200" b="1" i="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Undergrounding</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marL="168275" indent="-168275">
                        <a:lnSpc>
                          <a:spcPct val="95000"/>
                        </a:lnSpc>
                        <a:spcBef>
                          <a:spcPts val="300"/>
                        </a:spcBef>
                        <a:spcAft>
                          <a:spcPts val="0"/>
                        </a:spcAft>
                        <a:buFont typeface="Arial" panose="020B0604020202020204" pitchFamily="34" charset="0"/>
                        <a:buChar char="•"/>
                      </a:pPr>
                      <a:r>
                        <a:rPr lang="en-US" sz="1000" b="0" i="0" baseline="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Evaluation of certain distribution lines in HFRA for potential undergrounding.</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090797355"/>
                  </a:ext>
                </a:extLst>
              </a:tr>
              <a:tr h="811139">
                <a:tc vMerge="1">
                  <a:txBody>
                    <a:bodyPr/>
                    <a:lstStyle/>
                    <a:p>
                      <a:pPr algn="ctr"/>
                      <a:endParaRPr lang="en-US" sz="1400" b="1">
                        <a:solidFill>
                          <a:schemeClr val="tx1"/>
                        </a:solidFill>
                        <a:latin typeface="Segoe UI"/>
                        <a:ea typeface="Segoe UI" panose="020B0502040204020203" pitchFamily="34" charset="0"/>
                        <a:cs typeface="Segoe UI"/>
                      </a:endParaRPr>
                    </a:p>
                  </a:txBody>
                  <a:tcPr marL="45720" marR="4572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solidFill>
                  </a:tcPr>
                </a:tc>
                <a:tc>
                  <a:txBody>
                    <a:bodyPr/>
                    <a:lstStyle/>
                    <a:p>
                      <a:pPr algn="ctr"/>
                      <a:r>
                        <a:rPr lang="en-US" sz="1200" b="1" i="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Other Infrastructure</a:t>
                      </a:r>
                      <a:r>
                        <a:rPr lang="en-US" sz="1200" b="1" i="0" baseline="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 Mitigations</a:t>
                      </a:r>
                      <a:endParaRPr lang="en-US" sz="1200" b="1" i="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marL="168275" marR="0" lvl="0" indent="-168275" algn="l" rtl="0">
                        <a:lnSpc>
                          <a:spcPct val="95000"/>
                        </a:lnSpc>
                        <a:spcBef>
                          <a:spcPts val="300"/>
                        </a:spcBef>
                        <a:spcAft>
                          <a:spcPts val="0"/>
                        </a:spcAft>
                        <a:buFont typeface="Arial" panose="020B0604020202020204" pitchFamily="34" charset="0"/>
                        <a:buChar char="•"/>
                      </a:pPr>
                      <a:r>
                        <a:rPr lang="en-US" sz="1000" b="0" i="0" baseline="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Various system hardening activities (e.g., composite poles, current limiting fuses (CLFs), remote automatic </a:t>
                      </a:r>
                      <a:r>
                        <a:rPr lang="en-US" sz="1000" b="0" i="0" baseline="0" dirty="0" err="1">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reclosers</a:t>
                      </a:r>
                      <a:r>
                        <a:rPr lang="en-US" sz="1000" b="0" i="0" baseline="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 (RARs), Fast Curve settings)</a:t>
                      </a:r>
                    </a:p>
                    <a:p>
                      <a:pPr marL="168275" marR="0" lvl="0" indent="-168275" algn="l" defTabSz="914400" rtl="0" eaLnBrk="1" fontAlgn="auto" latinLnBrk="0" hangingPunct="1">
                        <a:lnSpc>
                          <a:spcPct val="95000"/>
                        </a:lnSpc>
                        <a:spcBef>
                          <a:spcPts val="300"/>
                        </a:spcBef>
                        <a:spcAft>
                          <a:spcPts val="0"/>
                        </a:spcAft>
                        <a:buClrTx/>
                        <a:buSzTx/>
                        <a:buFont typeface="Arial" panose="020B0604020202020204" pitchFamily="34" charset="0"/>
                        <a:buChar char="•"/>
                        <a:tabLst/>
                        <a:defRPr/>
                      </a:pPr>
                      <a:r>
                        <a:rPr lang="en-US" sz="1000" b="0" i="0" baseline="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Studies, evaluations and pilots of alternative technologies</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892055381"/>
                  </a:ext>
                </a:extLst>
              </a:tr>
            </a:tbl>
          </a:graphicData>
        </a:graphic>
      </p:graphicFrame>
      <p:sp>
        <p:nvSpPr>
          <p:cNvPr id="11" name="TextBox 10">
            <a:extLst>
              <a:ext uri="{FF2B5EF4-FFF2-40B4-BE49-F238E27FC236}">
                <a16:creationId xmlns:a16="http://schemas.microsoft.com/office/drawing/2014/main" id="{6B6758DE-05F1-274F-8698-5F0ABA4D114F}"/>
              </a:ext>
            </a:extLst>
          </p:cNvPr>
          <p:cNvSpPr txBox="1"/>
          <p:nvPr/>
        </p:nvSpPr>
        <p:spPr>
          <a:xfrm>
            <a:off x="667366" y="6051679"/>
            <a:ext cx="3375245" cy="230832"/>
          </a:xfrm>
          <a:prstGeom prst="rect">
            <a:avLst/>
          </a:prstGeom>
          <a:noFill/>
        </p:spPr>
        <p:txBody>
          <a:bodyPr wrap="square" rtlCol="0">
            <a:spAutoFit/>
          </a:bodyPr>
          <a:lstStyle/>
          <a:p>
            <a:r>
              <a:rPr lang="en-US" sz="900" baseline="30000">
                <a:latin typeface="Open Sans" panose="020B0606030504020204" pitchFamily="34" charset="0"/>
                <a:ea typeface="Open Sans" panose="020B0606030504020204" pitchFamily="34" charset="0"/>
                <a:cs typeface="Open Sans" panose="020B0606030504020204" pitchFamily="34" charset="0"/>
              </a:rPr>
              <a:t>1</a:t>
            </a:r>
            <a:r>
              <a:rPr lang="en-US" sz="900">
                <a:latin typeface="Open Sans" panose="020B0606030504020204" pitchFamily="34" charset="0"/>
                <a:ea typeface="Open Sans" panose="020B0606030504020204" pitchFamily="34" charset="0"/>
                <a:cs typeface="Open Sans" panose="020B0606030504020204" pitchFamily="34" charset="0"/>
              </a:rPr>
              <a:t>Per SCE’s Grid Safety &amp; Resiliency Program (GSRP)</a:t>
            </a:r>
          </a:p>
        </p:txBody>
      </p:sp>
    </p:spTree>
    <p:extLst>
      <p:ext uri="{BB962C8B-B14F-4D97-AF65-F5344CB8AC3E}">
        <p14:creationId xmlns:p14="http://schemas.microsoft.com/office/powerpoint/2010/main" val="3575539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A808A1-ED88-F446-92A3-87A391257B31}"/>
              </a:ext>
            </a:extLst>
          </p:cNvPr>
          <p:cNvSpPr/>
          <p:nvPr/>
        </p:nvSpPr>
        <p:spPr>
          <a:xfrm>
            <a:off x="5417648" y="1504675"/>
            <a:ext cx="3167552" cy="18544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45706" y="99527"/>
            <a:ext cx="8013461" cy="1325563"/>
          </a:xfrm>
        </p:spPr>
        <p:txBody>
          <a:bodyPr/>
          <a:lstStyle/>
          <a:p>
            <a:r>
              <a:rPr lang="en-US" b="1" dirty="0">
                <a:solidFill>
                  <a:srgbClr val="006269"/>
                </a:solidFill>
                <a:latin typeface="Open Sans" panose="020B0606030504020204" pitchFamily="34" charset="0"/>
                <a:ea typeface="Open Sans" panose="020B0606030504020204" pitchFamily="34" charset="0"/>
                <a:cs typeface="Open Sans" panose="020B0606030504020204" pitchFamily="34" charset="0"/>
              </a:rPr>
              <a:t>Infrastructure - System Hardening Elements</a:t>
            </a:r>
          </a:p>
        </p:txBody>
      </p:sp>
      <p:sp>
        <p:nvSpPr>
          <p:cNvPr id="4" name="Slide Number Placeholder 3"/>
          <p:cNvSpPr>
            <a:spLocks noGrp="1"/>
          </p:cNvSpPr>
          <p:nvPr>
            <p:ph type="sldNum" sz="quarter" idx="12"/>
          </p:nvPr>
        </p:nvSpPr>
        <p:spPr/>
        <p:txBody>
          <a:bodyPr/>
          <a:lstStyle/>
          <a:p>
            <a:fld id="{5E94BA17-8AE8-4651-9FD9-8589E5D42325}" type="slidenum">
              <a:rPr lang="en-US" smtClean="0"/>
              <a:t>5</a:t>
            </a:fld>
            <a:endParaRPr lang="en-US"/>
          </a:p>
        </p:txBody>
      </p:sp>
      <p:sp>
        <p:nvSpPr>
          <p:cNvPr id="6" name="Rectangle 5">
            <a:extLst>
              <a:ext uri="{FF2B5EF4-FFF2-40B4-BE49-F238E27FC236}">
                <a16:creationId xmlns:a16="http://schemas.microsoft.com/office/drawing/2014/main" id="{D8AAB54F-9107-1645-9EE5-7F607FBCC1EC}"/>
              </a:ext>
            </a:extLst>
          </p:cNvPr>
          <p:cNvSpPr/>
          <p:nvPr/>
        </p:nvSpPr>
        <p:spPr>
          <a:xfrm>
            <a:off x="287356" y="1506023"/>
            <a:ext cx="2217274" cy="369332"/>
          </a:xfrm>
          <a:prstGeom prst="rect">
            <a:avLst/>
          </a:prstGeom>
        </p:spPr>
        <p:txBody>
          <a:bodyPr wrap="none">
            <a:spAutoFit/>
          </a:bodyPr>
          <a:lstStyle/>
          <a:p>
            <a:r>
              <a:rPr lang="en-US" b="1">
                <a:solidFill>
                  <a:srgbClr val="080808"/>
                </a:solidFill>
                <a:latin typeface="Open Sans" panose="020B0606030504020204" pitchFamily="34" charset="0"/>
                <a:ea typeface="Open Sans" panose="020B0606030504020204" pitchFamily="34" charset="0"/>
                <a:cs typeface="Open Sans" panose="020B0606030504020204" pitchFamily="34" charset="0"/>
              </a:rPr>
              <a:t>Hardened System</a:t>
            </a:r>
            <a:endParaRPr lang="en-US"/>
          </a:p>
        </p:txBody>
      </p:sp>
      <p:sp>
        <p:nvSpPr>
          <p:cNvPr id="10" name="Rectangle 9">
            <a:extLst>
              <a:ext uri="{FF2B5EF4-FFF2-40B4-BE49-F238E27FC236}">
                <a16:creationId xmlns:a16="http://schemas.microsoft.com/office/drawing/2014/main" id="{A8DA457A-2C9F-C949-A0AA-D11AE7599C1F}"/>
              </a:ext>
            </a:extLst>
          </p:cNvPr>
          <p:cNvSpPr/>
          <p:nvPr/>
        </p:nvSpPr>
        <p:spPr>
          <a:xfrm>
            <a:off x="5467747" y="1599320"/>
            <a:ext cx="2162501" cy="307777"/>
          </a:xfrm>
          <a:prstGeom prst="rect">
            <a:avLst/>
          </a:prstGeom>
        </p:spPr>
        <p:txBody>
          <a:bodyPr wrap="square">
            <a:spAutoFit/>
          </a:bodyPr>
          <a:lstStyle/>
          <a:p>
            <a:r>
              <a:rPr lang="en-US" sz="1400" b="1">
                <a:solidFill>
                  <a:srgbClr val="080808"/>
                </a:solidFill>
                <a:latin typeface="Open Sans" panose="020B0606030504020204" pitchFamily="34" charset="0"/>
                <a:ea typeface="Open Sans" panose="020B0606030504020204" pitchFamily="34" charset="0"/>
                <a:cs typeface="Open Sans" panose="020B0606030504020204" pitchFamily="34" charset="0"/>
              </a:rPr>
              <a:t>Covered Conductor</a:t>
            </a:r>
            <a:endParaRPr lang="en-US" sz="1400"/>
          </a:p>
        </p:txBody>
      </p:sp>
      <p:pic>
        <p:nvPicPr>
          <p:cNvPr id="17" name="Picture 16" descr="A picture containing object, outdoor, building&#10;&#10;Description automatically generated">
            <a:extLst>
              <a:ext uri="{FF2B5EF4-FFF2-40B4-BE49-F238E27FC236}">
                <a16:creationId xmlns:a16="http://schemas.microsoft.com/office/drawing/2014/main" id="{F181381D-22A8-804A-AC38-B734D1F6D1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466" y="1929365"/>
            <a:ext cx="1989053" cy="4402002"/>
          </a:xfrm>
          <a:prstGeom prst="rect">
            <a:avLst/>
          </a:prstGeom>
        </p:spPr>
      </p:pic>
      <p:sp>
        <p:nvSpPr>
          <p:cNvPr id="18" name="Rectangle 17">
            <a:extLst>
              <a:ext uri="{FF2B5EF4-FFF2-40B4-BE49-F238E27FC236}">
                <a16:creationId xmlns:a16="http://schemas.microsoft.com/office/drawing/2014/main" id="{236DB243-4BF4-5442-B4C0-4E1FA6E067BE}"/>
              </a:ext>
            </a:extLst>
          </p:cNvPr>
          <p:cNvSpPr/>
          <p:nvPr/>
        </p:nvSpPr>
        <p:spPr>
          <a:xfrm>
            <a:off x="5467747" y="3872875"/>
            <a:ext cx="2729449" cy="19044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6D6C59B-DA63-DA41-92BE-B670D1319C99}"/>
              </a:ext>
            </a:extLst>
          </p:cNvPr>
          <p:cNvSpPr/>
          <p:nvPr/>
        </p:nvSpPr>
        <p:spPr>
          <a:xfrm>
            <a:off x="5522756" y="3966415"/>
            <a:ext cx="1034257" cy="307777"/>
          </a:xfrm>
          <a:prstGeom prst="rect">
            <a:avLst/>
          </a:prstGeom>
        </p:spPr>
        <p:txBody>
          <a:bodyPr wrap="none">
            <a:spAutoFit/>
          </a:bodyPr>
          <a:lstStyle/>
          <a:p>
            <a:r>
              <a:rPr lang="en-US" sz="1400" b="1" dirty="0" err="1">
                <a:solidFill>
                  <a:srgbClr val="080808"/>
                </a:solidFill>
                <a:latin typeface="Open Sans" panose="020B0606030504020204" pitchFamily="34" charset="0"/>
                <a:ea typeface="Open Sans" panose="020B0606030504020204" pitchFamily="34" charset="0"/>
                <a:cs typeface="Open Sans" panose="020B0606030504020204" pitchFamily="34" charset="0"/>
              </a:rPr>
              <a:t>Reclosers</a:t>
            </a:r>
            <a:endParaRPr lang="en-US" sz="1400" dirty="0"/>
          </a:p>
        </p:txBody>
      </p:sp>
      <p:sp>
        <p:nvSpPr>
          <p:cNvPr id="20" name="Rectangle 19">
            <a:extLst>
              <a:ext uri="{FF2B5EF4-FFF2-40B4-BE49-F238E27FC236}">
                <a16:creationId xmlns:a16="http://schemas.microsoft.com/office/drawing/2014/main" id="{CDA160C8-05A5-6147-9290-B56DFA344B58}"/>
              </a:ext>
            </a:extLst>
          </p:cNvPr>
          <p:cNvSpPr/>
          <p:nvPr/>
        </p:nvSpPr>
        <p:spPr>
          <a:xfrm>
            <a:off x="2617520" y="3897097"/>
            <a:ext cx="2038463" cy="24342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472FA08-50C4-294A-9D75-C143AE22BFF5}"/>
              </a:ext>
            </a:extLst>
          </p:cNvPr>
          <p:cNvSpPr/>
          <p:nvPr/>
        </p:nvSpPr>
        <p:spPr>
          <a:xfrm>
            <a:off x="2651896" y="3990637"/>
            <a:ext cx="1677961" cy="738664"/>
          </a:xfrm>
          <a:prstGeom prst="rect">
            <a:avLst/>
          </a:prstGeom>
        </p:spPr>
        <p:txBody>
          <a:bodyPr wrap="square">
            <a:spAutoFit/>
          </a:bodyPr>
          <a:lstStyle/>
          <a:p>
            <a:r>
              <a:rPr lang="en-US" sz="1400" b="1">
                <a:solidFill>
                  <a:srgbClr val="080808"/>
                </a:solidFill>
                <a:latin typeface="Open Sans" panose="020B0606030504020204" pitchFamily="34" charset="0"/>
                <a:ea typeface="Open Sans" panose="020B0606030504020204" pitchFamily="34" charset="0"/>
                <a:cs typeface="Open Sans" panose="020B0606030504020204" pitchFamily="34" charset="0"/>
              </a:rPr>
              <a:t>Fast-Acting, Current Limiting Fuses (CLF)</a:t>
            </a:r>
            <a:endParaRPr lang="en-US" sz="1400"/>
          </a:p>
        </p:txBody>
      </p:sp>
      <p:cxnSp>
        <p:nvCxnSpPr>
          <p:cNvPr id="23" name="Straight Connector 22">
            <a:extLst>
              <a:ext uri="{FF2B5EF4-FFF2-40B4-BE49-F238E27FC236}">
                <a16:creationId xmlns:a16="http://schemas.microsoft.com/office/drawing/2014/main" id="{33D45DBC-D005-8641-83F2-5263FDE279E6}"/>
              </a:ext>
            </a:extLst>
          </p:cNvPr>
          <p:cNvCxnSpPr>
            <a:cxnSpLocks/>
          </p:cNvCxnSpPr>
          <p:nvPr/>
        </p:nvCxnSpPr>
        <p:spPr>
          <a:xfrm>
            <a:off x="1718797" y="2163854"/>
            <a:ext cx="3588848" cy="221836"/>
          </a:xfrm>
          <a:prstGeom prst="line">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3AD7127-F15E-F144-8FCB-DFE03B013DDF}"/>
              </a:ext>
            </a:extLst>
          </p:cNvPr>
          <p:cNvCxnSpPr>
            <a:cxnSpLocks/>
          </p:cNvCxnSpPr>
          <p:nvPr/>
        </p:nvCxnSpPr>
        <p:spPr>
          <a:xfrm>
            <a:off x="1567543" y="2627058"/>
            <a:ext cx="5266394" cy="1188671"/>
          </a:xfrm>
          <a:prstGeom prst="line">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3573498-8918-124B-B9F2-ABC40D5605F0}"/>
              </a:ext>
            </a:extLst>
          </p:cNvPr>
          <p:cNvCxnSpPr>
            <a:cxnSpLocks/>
          </p:cNvCxnSpPr>
          <p:nvPr/>
        </p:nvCxnSpPr>
        <p:spPr>
          <a:xfrm>
            <a:off x="977337" y="3156674"/>
            <a:ext cx="2692963" cy="659055"/>
          </a:xfrm>
          <a:prstGeom prst="line">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pic>
        <p:nvPicPr>
          <p:cNvPr id="47" name="Picture 4">
            <a:extLst>
              <a:ext uri="{FF2B5EF4-FFF2-40B4-BE49-F238E27FC236}">
                <a16:creationId xmlns:a16="http://schemas.microsoft.com/office/drawing/2014/main" id="{FBAA1F97-A63D-1247-8A69-9158FA763973}"/>
              </a:ext>
            </a:extLst>
          </p:cNvPr>
          <p:cNvPicPr>
            <a:picLocks noChangeAspect="1"/>
          </p:cNvPicPr>
          <p:nvPr/>
        </p:nvPicPr>
        <p:blipFill>
          <a:blip r:embed="rId4"/>
          <a:stretch>
            <a:fillRect/>
          </a:stretch>
        </p:blipFill>
        <p:spPr>
          <a:xfrm>
            <a:off x="2721064" y="4813365"/>
            <a:ext cx="1831373" cy="1239048"/>
          </a:xfrm>
          <a:prstGeom prst="rect">
            <a:avLst/>
          </a:prstGeom>
        </p:spPr>
      </p:pic>
      <p:pic>
        <p:nvPicPr>
          <p:cNvPr id="48" name="Picture 2">
            <a:extLst>
              <a:ext uri="{FF2B5EF4-FFF2-40B4-BE49-F238E27FC236}">
                <a16:creationId xmlns:a16="http://schemas.microsoft.com/office/drawing/2014/main" id="{B192CBD2-82FE-514C-8F07-F744D133F5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7283" y="4308564"/>
            <a:ext cx="2030375" cy="127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A picture containing person, ground, indoor, holding&#10;&#10;Description automatically generated">
            <a:extLst>
              <a:ext uri="{FF2B5EF4-FFF2-40B4-BE49-F238E27FC236}">
                <a16:creationId xmlns:a16="http://schemas.microsoft.com/office/drawing/2014/main" id="{F1DAE43E-25E6-1644-B5AB-4696DA29CFD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364" t="3324" r="9536" b="14875"/>
          <a:stretch/>
        </p:blipFill>
        <p:spPr>
          <a:xfrm>
            <a:off x="5567378" y="1883224"/>
            <a:ext cx="1847111" cy="1273449"/>
          </a:xfrm>
          <a:prstGeom prst="rect">
            <a:avLst/>
          </a:prstGeom>
        </p:spPr>
      </p:pic>
      <p:pic>
        <p:nvPicPr>
          <p:cNvPr id="11" name="Picture 10" descr="A picture containing person, yellow, skating, outdoor&#10;&#10;Description automatically generated">
            <a:extLst>
              <a:ext uri="{FF2B5EF4-FFF2-40B4-BE49-F238E27FC236}">
                <a16:creationId xmlns:a16="http://schemas.microsoft.com/office/drawing/2014/main" id="{A350D5D7-FB7E-B842-98FA-A68048F0EAD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7917" t="13469" r="23554" b="28118"/>
          <a:stretch/>
        </p:blipFill>
        <p:spPr>
          <a:xfrm>
            <a:off x="7471399" y="1883224"/>
            <a:ext cx="945021" cy="1289967"/>
          </a:xfrm>
          <a:prstGeom prst="rect">
            <a:avLst/>
          </a:prstGeom>
        </p:spPr>
      </p:pic>
    </p:spTree>
    <p:extLst>
      <p:ext uri="{BB962C8B-B14F-4D97-AF65-F5344CB8AC3E}">
        <p14:creationId xmlns:p14="http://schemas.microsoft.com/office/powerpoint/2010/main" val="1134936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91473" y="97722"/>
            <a:ext cx="7886700" cy="1325563"/>
          </a:xfrm>
        </p:spPr>
        <p:txBody>
          <a:bodyPr/>
          <a:lstStyle/>
          <a:p>
            <a:r>
              <a:rPr lang="en-US" b="1" dirty="0">
                <a:solidFill>
                  <a:srgbClr val="006269"/>
                </a:solidFill>
                <a:latin typeface="Open Sans" panose="020B0606030504020204" pitchFamily="34" charset="0"/>
                <a:ea typeface="Open Sans" panose="020B0606030504020204" pitchFamily="34" charset="0"/>
                <a:cs typeface="Open Sans" panose="020B0606030504020204" pitchFamily="34" charset="0"/>
              </a:rPr>
              <a:t>Enhanced Overhead Inspections (EOI)</a:t>
            </a:r>
            <a:br>
              <a:rPr lang="en-US" dirty="0">
                <a:solidFill>
                  <a:srgbClr val="006369"/>
                </a:solidFill>
                <a:latin typeface="Segoe UI" panose="020B0502040204020203" pitchFamily="34" charset="0"/>
                <a:ea typeface="Segoe UI" panose="020B0502040204020203" pitchFamily="34" charset="0"/>
                <a:cs typeface="Segoe UI" panose="020B0502040204020203" pitchFamily="34" charset="0"/>
              </a:rPr>
            </a:br>
            <a:endParaRPr lang="en-US" dirty="0"/>
          </a:p>
        </p:txBody>
      </p:sp>
      <p:sp>
        <p:nvSpPr>
          <p:cNvPr id="8" name="Content Placeholder 7"/>
          <p:cNvSpPr>
            <a:spLocks noGrp="1"/>
          </p:cNvSpPr>
          <p:nvPr>
            <p:ph sz="half" idx="1"/>
          </p:nvPr>
        </p:nvSpPr>
        <p:spPr>
          <a:xfrm>
            <a:off x="457828" y="1367275"/>
            <a:ext cx="3886200" cy="4351338"/>
          </a:xfrm>
        </p:spPr>
        <p:txBody>
          <a:bodyPr/>
          <a:lstStyle/>
          <a:p>
            <a:pPr marL="0" indent="0">
              <a:spcAft>
                <a:spcPts val="600"/>
              </a:spcAft>
              <a:buNone/>
            </a:pPr>
            <a:r>
              <a:rPr lang="en-US" b="1" spc="-50" dirty="0">
                <a:solidFill>
                  <a:srgbClr val="006369"/>
                </a:solidFill>
                <a:cs typeface="Calibri"/>
              </a:rPr>
              <a:t>Enhanced Overhead Inspections Identify Potential Risks</a:t>
            </a:r>
          </a:p>
          <a:p>
            <a:pPr marL="285750" indent="-285750">
              <a:spcAft>
                <a:spcPts val="600"/>
              </a:spcAft>
            </a:pPr>
            <a:r>
              <a:rPr lang="en-US" dirty="0">
                <a:cs typeface="Calibri"/>
              </a:rPr>
              <a:t>In less than 5 months, our crews completed detailed ground-based inspections of </a:t>
            </a:r>
            <a:r>
              <a:rPr lang="en-US" b="1" dirty="0">
                <a:solidFill>
                  <a:srgbClr val="006369"/>
                </a:solidFill>
                <a:cs typeface="Calibri"/>
              </a:rPr>
              <a:t>400,000+ </a:t>
            </a:r>
            <a:r>
              <a:rPr lang="en-US" dirty="0">
                <a:cs typeface="Calibri"/>
              </a:rPr>
              <a:t>distribution and transmission structures in HFRA</a:t>
            </a:r>
          </a:p>
          <a:p>
            <a:pPr marL="285750" indent="-285750">
              <a:spcAft>
                <a:spcPts val="1200"/>
              </a:spcAft>
            </a:pPr>
            <a:r>
              <a:rPr lang="en-US" dirty="0">
                <a:cs typeface="Calibri"/>
              </a:rPr>
              <a:t>Deploying helicopters and drones equipped with Infrared, Ultraviolet, LiDAR and HD image </a:t>
            </a:r>
            <a:br>
              <a:rPr lang="en-US" dirty="0">
                <a:cs typeface="Calibri"/>
              </a:rPr>
            </a:br>
            <a:r>
              <a:rPr lang="en-US" dirty="0">
                <a:cs typeface="Calibri"/>
              </a:rPr>
              <a:t>scanning to perform aerial inspections of our facilities in HFRA</a:t>
            </a:r>
          </a:p>
          <a:p>
            <a:endParaRPr lang="en-US" dirty="0"/>
          </a:p>
        </p:txBody>
      </p:sp>
      <p:sp>
        <p:nvSpPr>
          <p:cNvPr id="4" name="Slide Number Placeholder 3"/>
          <p:cNvSpPr>
            <a:spLocks noGrp="1"/>
          </p:cNvSpPr>
          <p:nvPr>
            <p:ph type="sldNum" sz="quarter" idx="12"/>
          </p:nvPr>
        </p:nvSpPr>
        <p:spPr/>
        <p:txBody>
          <a:bodyPr/>
          <a:lstStyle/>
          <a:p>
            <a:fld id="{5E94BA17-8AE8-4651-9FD9-8589E5D42325}" type="slidenum">
              <a:rPr lang="en-US" smtClean="0"/>
              <a:t>6</a:t>
            </a:fld>
            <a:endParaRPr lang="en-US"/>
          </a:p>
        </p:txBody>
      </p:sp>
      <p:sp>
        <p:nvSpPr>
          <p:cNvPr id="22" name="Title 1">
            <a:extLst>
              <a:ext uri="{FF2B5EF4-FFF2-40B4-BE49-F238E27FC236}">
                <a16:creationId xmlns:a16="http://schemas.microsoft.com/office/drawing/2014/main" id="{5198234E-6457-4353-A569-76D465D3CF1E}"/>
              </a:ext>
            </a:extLst>
          </p:cNvPr>
          <p:cNvSpPr txBox="1">
            <a:spLocks/>
          </p:cNvSpPr>
          <p:nvPr/>
        </p:nvSpPr>
        <p:spPr>
          <a:xfrm>
            <a:off x="849758" y="357461"/>
            <a:ext cx="8379586" cy="6190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chemeClr val="tx1"/>
                </a:solidFill>
                <a:latin typeface="Segoe UI Light" panose="020B0502040204020203" pitchFamily="34" charset="0"/>
                <a:ea typeface="+mj-ea"/>
                <a:cs typeface="+mj-cs"/>
              </a:defRPr>
            </a:lvl1pPr>
          </a:lstStyle>
          <a:p>
            <a:endParaRPr lang="en-US" dirty="0">
              <a:solidFill>
                <a:srgbClr val="006369"/>
              </a:solidFill>
              <a:latin typeface="Segoe UI" panose="020B0502040204020203" pitchFamily="34" charset="0"/>
              <a:ea typeface="Segoe UI" panose="020B0502040204020203" pitchFamily="34" charset="0"/>
              <a:cs typeface="Segoe UI" panose="020B0502040204020203" pitchFamily="34" charset="0"/>
            </a:endParaRPr>
          </a:p>
        </p:txBody>
      </p:sp>
      <p:pic>
        <p:nvPicPr>
          <p:cNvPr id="27" name="Picture 26" descr="A helicopter flying over a mountain&#10;&#10;Description automatically generated">
            <a:extLst>
              <a:ext uri="{FF2B5EF4-FFF2-40B4-BE49-F238E27FC236}">
                <a16:creationId xmlns:a16="http://schemas.microsoft.com/office/drawing/2014/main" id="{B4768037-F9B1-4438-B1F1-7EDADEB052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6481" y="976476"/>
            <a:ext cx="3592286" cy="2394857"/>
          </a:xfrm>
          <a:prstGeom prst="rect">
            <a:avLst/>
          </a:prstGeom>
        </p:spPr>
      </p:pic>
      <p:pic>
        <p:nvPicPr>
          <p:cNvPr id="28" name="Content Placeholder 27">
            <a:extLst>
              <a:ext uri="{FF2B5EF4-FFF2-40B4-BE49-F238E27FC236}">
                <a16:creationId xmlns:a16="http://schemas.microsoft.com/office/drawing/2014/main" id="{7D467164-AB58-4B08-AA04-D3E272605DEC}"/>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887075" y="3467452"/>
            <a:ext cx="3591098" cy="2394065"/>
          </a:xfrm>
          <a:prstGeom prst="rect">
            <a:avLst/>
          </a:prstGeom>
        </p:spPr>
      </p:pic>
      <p:sp>
        <p:nvSpPr>
          <p:cNvPr id="12" name="TextBox 11"/>
          <p:cNvSpPr txBox="1"/>
          <p:nvPr/>
        </p:nvSpPr>
        <p:spPr>
          <a:xfrm>
            <a:off x="4815550" y="5866276"/>
            <a:ext cx="3662624" cy="646331"/>
          </a:xfrm>
          <a:prstGeom prst="rect">
            <a:avLst/>
          </a:prstGeom>
          <a:noFill/>
        </p:spPr>
        <p:txBody>
          <a:bodyPr wrap="square" rtlCol="0">
            <a:spAutoFit/>
          </a:bodyPr>
          <a:lstStyle/>
          <a:p>
            <a:r>
              <a:rPr lang="en-US" sz="900" i="1" dirty="0">
                <a:solidFill>
                  <a:schemeClr val="bg2">
                    <a:lumMod val="25000"/>
                  </a:schemeClr>
                </a:solidFill>
                <a:ea typeface="Segoe UI" panose="020B0502040204020203" pitchFamily="34" charset="0"/>
                <a:cs typeface="Segoe UI" panose="020B0502040204020203" pitchFamily="34" charset="0"/>
              </a:rPr>
              <a:t>SCE’s helicopters are equipped with software and high-tech cameras, like the one shown above, to find potential risk undetectable to the human eye </a:t>
            </a:r>
          </a:p>
          <a:p>
            <a:endParaRPr lang="en-US" sz="900" dirty="0"/>
          </a:p>
        </p:txBody>
      </p:sp>
    </p:spTree>
    <p:extLst>
      <p:ext uri="{BB962C8B-B14F-4D97-AF65-F5344CB8AC3E}">
        <p14:creationId xmlns:p14="http://schemas.microsoft.com/office/powerpoint/2010/main" val="2920062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1F74CC8-58E1-9B4E-B4B0-28A430CA4235}"/>
              </a:ext>
            </a:extLst>
          </p:cNvPr>
          <p:cNvSpPr/>
          <p:nvPr/>
        </p:nvSpPr>
        <p:spPr>
          <a:xfrm>
            <a:off x="669827" y="1528271"/>
            <a:ext cx="8155869" cy="24189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862E33C-768E-0E44-8822-6D7C43A023BA}"/>
              </a:ext>
            </a:extLst>
          </p:cNvPr>
          <p:cNvSpPr/>
          <p:nvPr/>
        </p:nvSpPr>
        <p:spPr>
          <a:xfrm>
            <a:off x="2521776" y="4444886"/>
            <a:ext cx="3672345" cy="11113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365126"/>
            <a:ext cx="7886700" cy="1325563"/>
          </a:xfrm>
        </p:spPr>
        <p:txBody>
          <a:bodyPr/>
          <a:lstStyle/>
          <a:p>
            <a:r>
              <a:rPr lang="en-US" b="1">
                <a:solidFill>
                  <a:srgbClr val="006269"/>
                </a:solidFill>
                <a:latin typeface="Open Sans" panose="020B0606030504020204" pitchFamily="34" charset="0"/>
                <a:ea typeface="Open Sans" panose="020B0606030504020204" pitchFamily="34" charset="0"/>
                <a:cs typeface="Open Sans" panose="020B0606030504020204" pitchFamily="34" charset="0"/>
              </a:rPr>
              <a:t>Situational Awareness Capabilities</a:t>
            </a:r>
            <a:endParaRPr lang="en-US" b="1">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12"/>
          </p:nvPr>
        </p:nvSpPr>
        <p:spPr/>
        <p:txBody>
          <a:bodyPr/>
          <a:lstStyle/>
          <a:p>
            <a:fld id="{5E94BA17-8AE8-4651-9FD9-8589E5D42325}" type="slidenum">
              <a:rPr lang="en-US" smtClean="0"/>
              <a:t>7</a:t>
            </a:fld>
            <a:endParaRPr lang="en-US"/>
          </a:p>
        </p:txBody>
      </p:sp>
      <p:pic>
        <p:nvPicPr>
          <p:cNvPr id="6" name="Picture 5">
            <a:extLst>
              <a:ext uri="{FF2B5EF4-FFF2-40B4-BE49-F238E27FC236}">
                <a16:creationId xmlns:a16="http://schemas.microsoft.com/office/drawing/2014/main" id="{F863BC1A-69A1-A646-8734-8BD1A0EB728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06" t="14580" r="59081" b="55119"/>
          <a:stretch/>
        </p:blipFill>
        <p:spPr>
          <a:xfrm>
            <a:off x="4673772" y="4275191"/>
            <a:ext cx="2098922" cy="2098916"/>
          </a:xfrm>
          <a:prstGeom prst="rect">
            <a:avLst/>
          </a:prstGeom>
          <a:ln w="0">
            <a:noFill/>
          </a:ln>
        </p:spPr>
      </p:pic>
      <p:pic>
        <p:nvPicPr>
          <p:cNvPr id="12" name="Picture 11" descr="A screenshot of a cell phone&#10;&#10;Description automatically generated">
            <a:extLst>
              <a:ext uri="{FF2B5EF4-FFF2-40B4-BE49-F238E27FC236}">
                <a16:creationId xmlns:a16="http://schemas.microsoft.com/office/drawing/2014/main" id="{BE863C62-A72D-9645-977D-B41408E4EB37}"/>
              </a:ext>
            </a:extLst>
          </p:cNvPr>
          <p:cNvPicPr>
            <a:picLocks noChangeAspect="1"/>
          </p:cNvPicPr>
          <p:nvPr/>
        </p:nvPicPr>
        <p:blipFill rotWithShape="1">
          <a:blip r:embed="rId4">
            <a:extLst>
              <a:ext uri="{28A0092B-C50C-407E-A947-70E740481C1C}">
                <a14:useLocalDpi xmlns:a14="http://schemas.microsoft.com/office/drawing/2010/main" val="0"/>
              </a:ext>
            </a:extLst>
          </a:blip>
          <a:srcRect l="37281" t="54236" r="38275" b="33820"/>
          <a:stretch/>
        </p:blipFill>
        <p:spPr>
          <a:xfrm>
            <a:off x="3358190" y="1690688"/>
            <a:ext cx="2427619" cy="1535111"/>
          </a:xfrm>
          <a:prstGeom prst="rect">
            <a:avLst/>
          </a:prstGeom>
        </p:spPr>
      </p:pic>
      <p:pic>
        <p:nvPicPr>
          <p:cNvPr id="15" name="Picture 14" descr="A screenshot of a cell phone&#10;&#10;Description automatically generated">
            <a:extLst>
              <a:ext uri="{FF2B5EF4-FFF2-40B4-BE49-F238E27FC236}">
                <a16:creationId xmlns:a16="http://schemas.microsoft.com/office/drawing/2014/main" id="{D0B3C21F-7212-474F-B010-B21BDC49DDE1}"/>
              </a:ext>
            </a:extLst>
          </p:cNvPr>
          <p:cNvPicPr>
            <a:picLocks noChangeAspect="1"/>
          </p:cNvPicPr>
          <p:nvPr/>
        </p:nvPicPr>
        <p:blipFill rotWithShape="1">
          <a:blip r:embed="rId4">
            <a:extLst>
              <a:ext uri="{28A0092B-C50C-407E-A947-70E740481C1C}">
                <a14:useLocalDpi xmlns:a14="http://schemas.microsoft.com/office/drawing/2010/main" val="0"/>
              </a:ext>
            </a:extLst>
          </a:blip>
          <a:srcRect l="8815" t="54329" r="69138" b="33808"/>
          <a:stretch/>
        </p:blipFill>
        <p:spPr>
          <a:xfrm flipH="1">
            <a:off x="857164" y="1701125"/>
            <a:ext cx="2189616" cy="1524674"/>
          </a:xfrm>
          <a:prstGeom prst="rect">
            <a:avLst/>
          </a:prstGeom>
        </p:spPr>
      </p:pic>
      <p:pic>
        <p:nvPicPr>
          <p:cNvPr id="16" name="Picture 15" descr="A screenshot of a cell phone&#10;&#10;Description automatically generated">
            <a:extLst>
              <a:ext uri="{FF2B5EF4-FFF2-40B4-BE49-F238E27FC236}">
                <a16:creationId xmlns:a16="http://schemas.microsoft.com/office/drawing/2014/main" id="{1744EC2C-919A-2545-AED8-63B93C38063E}"/>
              </a:ext>
            </a:extLst>
          </p:cNvPr>
          <p:cNvPicPr>
            <a:picLocks noChangeAspect="1"/>
          </p:cNvPicPr>
          <p:nvPr/>
        </p:nvPicPr>
        <p:blipFill rotWithShape="1">
          <a:blip r:embed="rId4">
            <a:extLst>
              <a:ext uri="{28A0092B-C50C-407E-A947-70E740481C1C}">
                <a14:useLocalDpi xmlns:a14="http://schemas.microsoft.com/office/drawing/2010/main" val="0"/>
              </a:ext>
            </a:extLst>
          </a:blip>
          <a:srcRect l="68316" t="54341" r="8797" b="34098"/>
          <a:stretch/>
        </p:blipFill>
        <p:spPr>
          <a:xfrm>
            <a:off x="6306481" y="1690688"/>
            <a:ext cx="2348193" cy="1535111"/>
          </a:xfrm>
          <a:prstGeom prst="rect">
            <a:avLst/>
          </a:prstGeom>
        </p:spPr>
      </p:pic>
      <p:sp>
        <p:nvSpPr>
          <p:cNvPr id="17" name="Rectangle 16">
            <a:extLst>
              <a:ext uri="{FF2B5EF4-FFF2-40B4-BE49-F238E27FC236}">
                <a16:creationId xmlns:a16="http://schemas.microsoft.com/office/drawing/2014/main" id="{2ACAD50D-DD78-B444-B681-CCB8D2668BF0}"/>
              </a:ext>
            </a:extLst>
          </p:cNvPr>
          <p:cNvSpPr/>
          <p:nvPr/>
        </p:nvSpPr>
        <p:spPr>
          <a:xfrm>
            <a:off x="2651774" y="4381501"/>
            <a:ext cx="2857499" cy="11747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sz="1400" b="1">
                <a:solidFill>
                  <a:srgbClr val="080808"/>
                </a:solidFill>
                <a:latin typeface="Open Sans" panose="020B0606030504020204" pitchFamily="34" charset="0"/>
                <a:ea typeface="Open Sans" panose="020B0606030504020204" pitchFamily="34" charset="0"/>
                <a:cs typeface="Open Sans" panose="020B0606030504020204" pitchFamily="34" charset="0"/>
              </a:rPr>
              <a:t>Situational Awareness Center</a:t>
            </a:r>
          </a:p>
          <a:p>
            <a:pPr marL="285750" indent="-285750">
              <a:spcAft>
                <a:spcPts val="600"/>
              </a:spcAft>
              <a:buFont typeface="Arial" panose="020B0604020202020204" pitchFamily="34" charset="0"/>
              <a:buChar char="•"/>
            </a:pPr>
            <a:r>
              <a:rPr lang="en-US" sz="1400">
                <a:solidFill>
                  <a:srgbClr val="080808"/>
                </a:solidFill>
                <a:latin typeface="Open Sans" panose="020B0606030504020204" pitchFamily="34" charset="0"/>
                <a:ea typeface="Open Sans" panose="020B0606030504020204" pitchFamily="34" charset="0"/>
                <a:cs typeface="Open Sans" panose="020B0606030504020204" pitchFamily="34" charset="0"/>
              </a:rPr>
              <a:t>SCE meteorologists</a:t>
            </a:r>
          </a:p>
          <a:p>
            <a:pPr marL="285750" indent="-285750">
              <a:spcAft>
                <a:spcPts val="600"/>
              </a:spcAft>
              <a:buFont typeface="Arial" panose="020B0604020202020204" pitchFamily="34" charset="0"/>
              <a:buChar char="•"/>
            </a:pPr>
            <a:r>
              <a:rPr lang="en-US" sz="1400">
                <a:solidFill>
                  <a:srgbClr val="080808"/>
                </a:solidFill>
                <a:latin typeface="Open Sans" panose="020B0606030504020204" pitchFamily="34" charset="0"/>
                <a:ea typeface="Open Sans" panose="020B0606030504020204" pitchFamily="34" charset="0"/>
                <a:cs typeface="Open Sans" panose="020B0606030504020204" pitchFamily="34" charset="0"/>
              </a:rPr>
              <a:t>24/7 monitoring</a:t>
            </a:r>
          </a:p>
        </p:txBody>
      </p:sp>
      <p:sp>
        <p:nvSpPr>
          <p:cNvPr id="18" name="TextBox 17">
            <a:extLst>
              <a:ext uri="{FF2B5EF4-FFF2-40B4-BE49-F238E27FC236}">
                <a16:creationId xmlns:a16="http://schemas.microsoft.com/office/drawing/2014/main" id="{F8FE7CBD-9D01-B642-84EC-E2D3159FBBCE}"/>
              </a:ext>
            </a:extLst>
          </p:cNvPr>
          <p:cNvSpPr txBox="1"/>
          <p:nvPr/>
        </p:nvSpPr>
        <p:spPr>
          <a:xfrm>
            <a:off x="6306481" y="1694910"/>
            <a:ext cx="1256371" cy="655116"/>
          </a:xfrm>
          <a:prstGeom prst="rect">
            <a:avLst/>
          </a:prstGeom>
          <a:noFill/>
        </p:spPr>
        <p:txBody>
          <a:bodyPr wrap="square" rtlCol="0">
            <a:spAutoFit/>
          </a:bodyPr>
          <a:lstStyle/>
          <a:p>
            <a: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t>Fire Monitoring Cameras</a:t>
            </a:r>
          </a:p>
        </p:txBody>
      </p:sp>
      <p:sp>
        <p:nvSpPr>
          <p:cNvPr id="19" name="TextBox 18">
            <a:extLst>
              <a:ext uri="{FF2B5EF4-FFF2-40B4-BE49-F238E27FC236}">
                <a16:creationId xmlns:a16="http://schemas.microsoft.com/office/drawing/2014/main" id="{23057422-AA3A-3041-A25D-740E7285367E}"/>
              </a:ext>
            </a:extLst>
          </p:cNvPr>
          <p:cNvSpPr txBox="1"/>
          <p:nvPr/>
        </p:nvSpPr>
        <p:spPr>
          <a:xfrm>
            <a:off x="6306481" y="3266482"/>
            <a:ext cx="2318702" cy="523220"/>
          </a:xfrm>
          <a:prstGeom prst="rect">
            <a:avLst/>
          </a:prstGeom>
          <a:noFill/>
        </p:spPr>
        <p:txBody>
          <a:bodyPr wrap="square" rtlCol="0" anchor="t">
            <a:spAutoFit/>
          </a:bodyPr>
          <a:lstStyle/>
          <a:p>
            <a:pPr marL="285750" indent="-285750">
              <a:buFont typeface="Arial" panose="020B0604020202020204" pitchFamily="34" charset="0"/>
              <a:buChar char="•"/>
            </a:pPr>
            <a:r>
              <a:rPr lang="en-US" sz="1400">
                <a:solidFill>
                  <a:srgbClr val="323438"/>
                </a:solidFill>
                <a:latin typeface="Open Sans" panose="020B0606030504020204" pitchFamily="34" charset="0"/>
                <a:ea typeface="Open Sans" panose="020B0606030504020204" pitchFamily="34" charset="0"/>
                <a:cs typeface="Open Sans" panose="020B0606030504020204" pitchFamily="34" charset="0"/>
              </a:rPr>
              <a:t>High-Definition </a:t>
            </a:r>
          </a:p>
          <a:p>
            <a:pPr marL="285750" indent="-285750">
              <a:buFont typeface="Arial" panose="020B0604020202020204" pitchFamily="34" charset="0"/>
              <a:buChar char="•"/>
            </a:pPr>
            <a:r>
              <a:rPr lang="en-US" sz="1400">
                <a:solidFill>
                  <a:srgbClr val="323438"/>
                </a:solidFill>
                <a:latin typeface="Open Sans" panose="020B0606030504020204" pitchFamily="34" charset="0"/>
                <a:ea typeface="Open Sans" panose="020B0606030504020204" pitchFamily="34" charset="0"/>
                <a:cs typeface="Open Sans" panose="020B0606030504020204" pitchFamily="34" charset="0"/>
              </a:rPr>
              <a:t>Remote-controlled</a:t>
            </a:r>
          </a:p>
        </p:txBody>
      </p:sp>
      <p:sp>
        <p:nvSpPr>
          <p:cNvPr id="21" name="TextBox 20">
            <a:extLst>
              <a:ext uri="{FF2B5EF4-FFF2-40B4-BE49-F238E27FC236}">
                <a16:creationId xmlns:a16="http://schemas.microsoft.com/office/drawing/2014/main" id="{E6C3DA39-AA24-F444-8B11-7695C796B39F}"/>
              </a:ext>
            </a:extLst>
          </p:cNvPr>
          <p:cNvSpPr txBox="1"/>
          <p:nvPr/>
        </p:nvSpPr>
        <p:spPr>
          <a:xfrm>
            <a:off x="3399810" y="1761617"/>
            <a:ext cx="1213810" cy="646331"/>
          </a:xfrm>
          <a:prstGeom prst="rect">
            <a:avLst/>
          </a:prstGeom>
          <a:noFill/>
        </p:spPr>
        <p:txBody>
          <a:bodyPr wrap="square" rtlCol="0">
            <a:spAutoFit/>
          </a:bodyPr>
          <a:lstStyle/>
          <a:p>
            <a: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t>Advanced Weather Modeling</a:t>
            </a:r>
          </a:p>
        </p:txBody>
      </p:sp>
      <p:sp>
        <p:nvSpPr>
          <p:cNvPr id="22" name="TextBox 21">
            <a:extLst>
              <a:ext uri="{FF2B5EF4-FFF2-40B4-BE49-F238E27FC236}">
                <a16:creationId xmlns:a16="http://schemas.microsoft.com/office/drawing/2014/main" id="{389E10DA-31F8-B04D-91DC-B5984103BA4D}"/>
              </a:ext>
            </a:extLst>
          </p:cNvPr>
          <p:cNvSpPr txBox="1"/>
          <p:nvPr/>
        </p:nvSpPr>
        <p:spPr>
          <a:xfrm>
            <a:off x="3404531" y="3266482"/>
            <a:ext cx="2318702" cy="523220"/>
          </a:xfrm>
          <a:prstGeom prst="rect">
            <a:avLst/>
          </a:prstGeom>
          <a:noFill/>
        </p:spPr>
        <p:txBody>
          <a:bodyPr wrap="square" rtlCol="0" anchor="t">
            <a:spAutoFit/>
          </a:bodyPr>
          <a:lstStyle/>
          <a:p>
            <a:pPr marL="285750" indent="-285750">
              <a:buFont typeface="Arial" panose="020B0604020202020204" pitchFamily="34" charset="0"/>
              <a:buChar char="•"/>
            </a:pPr>
            <a:r>
              <a:rPr lang="en-US" sz="1400">
                <a:solidFill>
                  <a:srgbClr val="323438"/>
                </a:solidFill>
                <a:latin typeface="Open Sans" panose="020B0606030504020204" pitchFamily="34" charset="0"/>
                <a:ea typeface="Open Sans" panose="020B0606030504020204" pitchFamily="34" charset="0"/>
                <a:cs typeface="Open Sans" panose="020B0606030504020204" pitchFamily="34" charset="0"/>
              </a:rPr>
              <a:t>Better Forecasting</a:t>
            </a:r>
          </a:p>
          <a:p>
            <a:pPr marL="285750" indent="-285750">
              <a:buFont typeface="Arial" panose="020B0604020202020204" pitchFamily="34" charset="0"/>
              <a:buChar char="•"/>
            </a:pPr>
            <a:r>
              <a:rPr lang="en-US" sz="1400">
                <a:solidFill>
                  <a:srgbClr val="323438"/>
                </a:solidFill>
                <a:latin typeface="Open Sans" panose="020B0606030504020204" pitchFamily="34" charset="0"/>
                <a:ea typeface="Open Sans" panose="020B0606030504020204" pitchFamily="34" charset="0"/>
                <a:cs typeface="Open Sans" panose="020B0606030504020204" pitchFamily="34" charset="0"/>
              </a:rPr>
              <a:t>Advanced Warning</a:t>
            </a:r>
          </a:p>
        </p:txBody>
      </p:sp>
      <p:sp>
        <p:nvSpPr>
          <p:cNvPr id="23" name="TextBox 22">
            <a:extLst>
              <a:ext uri="{FF2B5EF4-FFF2-40B4-BE49-F238E27FC236}">
                <a16:creationId xmlns:a16="http://schemas.microsoft.com/office/drawing/2014/main" id="{159263DE-623F-D640-A9E8-6958CF5A82B1}"/>
              </a:ext>
            </a:extLst>
          </p:cNvPr>
          <p:cNvSpPr txBox="1"/>
          <p:nvPr/>
        </p:nvSpPr>
        <p:spPr>
          <a:xfrm>
            <a:off x="868827" y="2119194"/>
            <a:ext cx="920927" cy="461665"/>
          </a:xfrm>
          <a:prstGeom prst="rect">
            <a:avLst/>
          </a:prstGeom>
          <a:noFill/>
        </p:spPr>
        <p:txBody>
          <a:bodyPr wrap="square" rtlCol="0">
            <a:spAutoFit/>
          </a:bodyPr>
          <a:lstStyle/>
          <a:p>
            <a: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t>Weather Stations</a:t>
            </a:r>
          </a:p>
        </p:txBody>
      </p:sp>
      <p:sp>
        <p:nvSpPr>
          <p:cNvPr id="29" name="Down Arrow 28">
            <a:extLst>
              <a:ext uri="{FF2B5EF4-FFF2-40B4-BE49-F238E27FC236}">
                <a16:creationId xmlns:a16="http://schemas.microsoft.com/office/drawing/2014/main" id="{97A792BE-28AB-1343-A37F-36E0490D2E1E}"/>
              </a:ext>
            </a:extLst>
          </p:cNvPr>
          <p:cNvSpPr/>
          <p:nvPr/>
        </p:nvSpPr>
        <p:spPr>
          <a:xfrm>
            <a:off x="3918669" y="3809257"/>
            <a:ext cx="1131723" cy="615218"/>
          </a:xfrm>
          <a:prstGeom prst="downArrow">
            <a:avLst>
              <a:gd name="adj1" fmla="val 50000"/>
              <a:gd name="adj2" fmla="val 4800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own Arrow 29">
            <a:extLst>
              <a:ext uri="{FF2B5EF4-FFF2-40B4-BE49-F238E27FC236}">
                <a16:creationId xmlns:a16="http://schemas.microsoft.com/office/drawing/2014/main" id="{B3E6C62B-FAED-7B4B-86D2-F3AE258FB20C}"/>
              </a:ext>
            </a:extLst>
          </p:cNvPr>
          <p:cNvSpPr/>
          <p:nvPr/>
        </p:nvSpPr>
        <p:spPr>
          <a:xfrm rot="18861608">
            <a:off x="1657376" y="3511355"/>
            <a:ext cx="661125" cy="1270659"/>
          </a:xfrm>
          <a:prstGeom prst="downArrow">
            <a:avLst>
              <a:gd name="adj1" fmla="val 50000"/>
              <a:gd name="adj2" fmla="val 4800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own Arrow 30">
            <a:extLst>
              <a:ext uri="{FF2B5EF4-FFF2-40B4-BE49-F238E27FC236}">
                <a16:creationId xmlns:a16="http://schemas.microsoft.com/office/drawing/2014/main" id="{3014FB5E-7142-3A44-8A6E-094DBF3A5C97}"/>
              </a:ext>
            </a:extLst>
          </p:cNvPr>
          <p:cNvSpPr/>
          <p:nvPr/>
        </p:nvSpPr>
        <p:spPr>
          <a:xfrm rot="2968730">
            <a:off x="6380878" y="3602199"/>
            <a:ext cx="661125" cy="1238433"/>
          </a:xfrm>
          <a:prstGeom prst="downArrow">
            <a:avLst>
              <a:gd name="adj1" fmla="val 50000"/>
              <a:gd name="adj2" fmla="val 4800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7A0CA73-9BE8-DB43-951F-00EEC4E3EBEE}"/>
              </a:ext>
            </a:extLst>
          </p:cNvPr>
          <p:cNvSpPr txBox="1"/>
          <p:nvPr/>
        </p:nvSpPr>
        <p:spPr>
          <a:xfrm>
            <a:off x="851831" y="3266482"/>
            <a:ext cx="2189616" cy="523220"/>
          </a:xfrm>
          <a:prstGeom prst="rect">
            <a:avLst/>
          </a:prstGeom>
          <a:noFill/>
        </p:spPr>
        <p:txBody>
          <a:bodyPr wrap="square" rtlCol="0" anchor="t">
            <a:spAutoFit/>
          </a:bodyPr>
          <a:lstStyle/>
          <a:p>
            <a:pPr marL="285750" indent="-285750">
              <a:buFont typeface="Arial" panose="020B0604020202020204" pitchFamily="34" charset="0"/>
              <a:buChar char="•"/>
            </a:pPr>
            <a:r>
              <a:rPr lang="en-US" sz="1400">
                <a:solidFill>
                  <a:srgbClr val="323438"/>
                </a:solidFill>
                <a:latin typeface="Open Sans" panose="020B0606030504020204" pitchFamily="34" charset="0"/>
                <a:ea typeface="Open Sans" panose="020B0606030504020204" pitchFamily="34" charset="0"/>
                <a:cs typeface="Open Sans" panose="020B0606030504020204" pitchFamily="34" charset="0"/>
              </a:rPr>
              <a:t>Hi-Res Data</a:t>
            </a:r>
          </a:p>
          <a:p>
            <a:pPr marL="285750" indent="-285750">
              <a:buFont typeface="Arial" panose="020B0604020202020204" pitchFamily="34" charset="0"/>
              <a:buChar char="•"/>
            </a:pPr>
            <a:r>
              <a:rPr lang="en-US" sz="1400">
                <a:solidFill>
                  <a:srgbClr val="323438"/>
                </a:solidFill>
                <a:latin typeface="Open Sans" panose="020B0606030504020204" pitchFamily="34" charset="0"/>
                <a:ea typeface="Open Sans" panose="020B0606030504020204" pitchFamily="34" charset="0"/>
                <a:cs typeface="Open Sans" panose="020B0606030504020204" pitchFamily="34" charset="0"/>
              </a:rPr>
              <a:t>Local Weather</a:t>
            </a:r>
          </a:p>
        </p:txBody>
      </p:sp>
    </p:spTree>
    <p:extLst>
      <p:ext uri="{BB962C8B-B14F-4D97-AF65-F5344CB8AC3E}">
        <p14:creationId xmlns:p14="http://schemas.microsoft.com/office/powerpoint/2010/main" val="17609672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772400" cy="1325563"/>
          </a:xfrm>
        </p:spPr>
        <p:txBody>
          <a:bodyPr/>
          <a:lstStyle/>
          <a:p>
            <a:r>
              <a:rPr lang="en-US" b="1">
                <a:solidFill>
                  <a:srgbClr val="006269"/>
                </a:solidFill>
                <a:latin typeface="Open Sans" panose="020B0606030504020204" pitchFamily="34" charset="0"/>
                <a:ea typeface="Open Sans" panose="020B0606030504020204" pitchFamily="34" charset="0"/>
                <a:cs typeface="Open Sans" panose="020B0606030504020204" pitchFamily="34" charset="0"/>
              </a:rPr>
              <a:t>Wildfire HD Camera</a:t>
            </a:r>
          </a:p>
        </p:txBody>
      </p:sp>
      <p:sp>
        <p:nvSpPr>
          <p:cNvPr id="4" name="Slide Number Placeholder 3"/>
          <p:cNvSpPr>
            <a:spLocks noGrp="1"/>
          </p:cNvSpPr>
          <p:nvPr>
            <p:ph type="sldNum" sz="quarter" idx="12"/>
          </p:nvPr>
        </p:nvSpPr>
        <p:spPr/>
        <p:txBody>
          <a:bodyPr/>
          <a:lstStyle/>
          <a:p>
            <a:fld id="{5E94BA17-8AE8-4651-9FD9-8589E5D42325}" type="slidenum">
              <a:rPr lang="en-US" smtClean="0"/>
              <a:t>8</a:t>
            </a:fld>
            <a:endParaRPr lang="en-US"/>
          </a:p>
        </p:txBody>
      </p:sp>
      <p:pic>
        <p:nvPicPr>
          <p:cNvPr id="7" name="0FAB8C4E-A006-4557-BDC3-09BB581FE5D2" descr="image1.jpeg">
            <a:extLst>
              <a:ext uri="{FF2B5EF4-FFF2-40B4-BE49-F238E27FC236}">
                <a16:creationId xmlns:a16="http://schemas.microsoft.com/office/drawing/2014/main" id="{E2CE3894-6D72-B949-9398-9146AA8C01A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2433" y="1553228"/>
            <a:ext cx="8139134" cy="457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3500119"/>
      </p:ext>
    </p:extLst>
  </p:cSld>
  <p:clrMapOvr>
    <a:masterClrMapping/>
  </p:clrMapOvr>
</p:sld>
</file>

<file path=ppt/theme/theme1.xml><?xml version="1.0" encoding="utf-8"?>
<a:theme xmlns:a="http://schemas.openxmlformats.org/drawingml/2006/main" name="SCE 4x3 Template_White">
  <a:themeElements>
    <a:clrScheme name="Brand Colors">
      <a:dk1>
        <a:srgbClr val="006269"/>
      </a:dk1>
      <a:lt1>
        <a:sysClr val="window" lastClr="FFFFFF"/>
      </a:lt1>
      <a:dk2>
        <a:srgbClr val="FED141"/>
      </a:dk2>
      <a:lt2>
        <a:srgbClr val="B1B3B3"/>
      </a:lt2>
      <a:accent1>
        <a:srgbClr val="00A9E0"/>
      </a:accent1>
      <a:accent2>
        <a:srgbClr val="3CDBC0"/>
      </a:accent2>
      <a:accent3>
        <a:srgbClr val="658D1B"/>
      </a:accent3>
      <a:accent4>
        <a:srgbClr val="722257"/>
      </a:accent4>
      <a:accent5>
        <a:srgbClr val="F0B323"/>
      </a:accent5>
      <a:accent6>
        <a:srgbClr val="D2D755"/>
      </a:accent6>
      <a:hlink>
        <a:srgbClr val="0563C1"/>
      </a:hlink>
      <a:folHlink>
        <a:srgbClr val="FF0000"/>
      </a:folHlink>
    </a:clrScheme>
    <a:fontScheme name="Custom 2">
      <a:majorFont>
        <a:latin typeface="Segoe UI Light"/>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and Guidelines.potx" id="{30045ACF-AAE3-460A-9933-965EF3C49868}" vid="{329C0C72-CDA0-4F4F-BD5A-8598C0C0A67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45da448-bf9c-43e8-8676-7e88d583ded9"/>
    <cf0f9a78bd504807a2e2623e4631b3fa xmlns="e45da448-bf9c-43e8-8676-7e88d583ded9">
      <Terms xmlns="http://schemas.microsoft.com/office/infopath/2007/PartnerControls"/>
    </cf0f9a78bd504807a2e2623e4631b3fa>
    <h19982cb4b68468f87fd990f143edc70 xmlns="e45da448-bf9c-43e8-8676-7e88d583ded9">
      <Terms xmlns="http://schemas.microsoft.com/office/infopath/2007/PartnerControls"/>
    </h19982cb4b68468f87fd990f143edc70>
    <p966c3bd56b4429f8be8750bc2889a10 xmlns="e45da448-bf9c-43e8-8676-7e88d583ded9">
      <Terms xmlns="http://schemas.microsoft.com/office/infopath/2007/PartnerControls"/>
    </p966c3bd56b4429f8be8750bc2889a10>
    <b01666ef1c1d4feda5610ef2152091e3 xmlns="e45da448-bf9c-43e8-8676-7e88d583ded9">
      <Terms xmlns="http://schemas.microsoft.com/office/infopath/2007/PartnerControls"/>
    </b01666ef1c1d4feda5610ef2152091e3>
  </documentManagement>
</p:properties>
</file>

<file path=customXml/item3.xml>
</file>

<file path=customXml/item4.xml><?xml version="1.0" encoding="utf-8"?>
<Application xmlns="http://www.sap.com/cof/powerpoint/application">
  <Version>2</Version>
  <Revision>2.5.201.74495</Revision>
</Application>
</file>

<file path=customXml/item5.xml><?xml version="1.0" encoding="utf-8"?>
<Application xmlns="http://www.sap.com/cof/ao/powerpoint/application">
  <com.sap.ip.bi.pioneer>
    <Version>4</Version>
    <AAO_Revision>2.5.201.74495</AAO_Revision>
    <RefreshOnOpen>False</RefreshOnOpen>
    <PlanningModeSetToChangeMode>True</PlanningModeSetToChangeMode>
    <Cleaned>False</Cleaned>
    <ForcePromptOnInitialRefresh>False</ForcePromptOnInitialRefresh>
    <StorePromptsInDocument>True</StorePromptsInDocument>
    <MergeVariables>False</MergeVariables>
    <WorkingMode>Local</WorkingMode>
    <RefreshPlanningObjectsOnRefreshAll>True</RefreshPlanningObjectsOnRefreshAll>
    <Items/>
  </com.sap.ip.bi.pioneer>
</Application>
</file>

<file path=customXml/item6.xml><?xml version="1.0" encoding="utf-8"?>
<ct:contentTypeSchema xmlns:ct="http://schemas.microsoft.com/office/2006/metadata/contentType" xmlns:ma="http://schemas.microsoft.com/office/2006/metadata/properties/metaAttributes" ct:_="" ma:_="" ma:contentTypeName="Global Set" ma:contentTypeID="0x0101000126D57F6C1098408AE9C97F7ECFC4C700BF161FF39612EC43B5D94A0F41A3214B" ma:contentTypeVersion="3" ma:contentTypeDescription="" ma:contentTypeScope="" ma:versionID="dfe4e53e7b8d41db32f5613f2366620b">
  <xsd:schema xmlns:xsd="http://www.w3.org/2001/XMLSchema" xmlns:xs="http://www.w3.org/2001/XMLSchema" xmlns:p="http://schemas.microsoft.com/office/2006/metadata/properties" xmlns:ns2="e45da448-bf9c-43e8-8676-7e88d583ded9" targetNamespace="http://schemas.microsoft.com/office/2006/metadata/properties" ma:root="true" ma:fieldsID="cc459bee12d8838cce26c0ac9c4ce93b" ns2:_="">
    <xsd:import namespace="e45da448-bf9c-43e8-8676-7e88d583ded9"/>
    <xsd:element name="properties">
      <xsd:complexType>
        <xsd:sequence>
          <xsd:element name="documentManagement">
            <xsd:complexType>
              <xsd:all>
                <xsd:element ref="ns2:TaxCatchAllLabel" minOccurs="0"/>
                <xsd:element ref="ns2:p966c3bd56b4429f8be8750bc2889a10" minOccurs="0"/>
                <xsd:element ref="ns2:h19982cb4b68468f87fd990f143edc70" minOccurs="0"/>
                <xsd:element ref="ns2:cf0f9a78bd504807a2e2623e4631b3fa" minOccurs="0"/>
                <xsd:element ref="ns2:b01666ef1c1d4feda5610ef2152091e3"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5da448-bf9c-43e8-8676-7e88d583ded9" elementFormDefault="qualified">
    <xsd:import namespace="http://schemas.microsoft.com/office/2006/documentManagement/types"/>
    <xsd:import namespace="http://schemas.microsoft.com/office/infopath/2007/PartnerControls"/>
    <xsd:element name="TaxCatchAllLabel" ma:index="6" nillable="true" ma:displayName="Taxonomy Catch All Column1" ma:hidden="true" ma:list="{651f7e8d-08c0-428a-9c92-4242ac24c62d}" ma:internalName="TaxCatchAllLabel" ma:readOnly="true" ma:showField="CatchAllDataLabel" ma:web="f704a4fe-b66a-4b6a-ad66-2d86fca3ed45">
      <xsd:complexType>
        <xsd:complexContent>
          <xsd:extension base="dms:MultiChoiceLookup">
            <xsd:sequence>
              <xsd:element name="Value" type="dms:Lookup" maxOccurs="unbounded" minOccurs="0" nillable="true"/>
            </xsd:sequence>
          </xsd:extension>
        </xsd:complexContent>
      </xsd:complexType>
    </xsd:element>
    <xsd:element name="p966c3bd56b4429f8be8750bc2889a10" ma:index="12" nillable="true" ma:taxonomy="true" ma:internalName="p966c3bd56b4429f8be8750bc2889a10" ma:taxonomyFieldName="SCE_x0020_Handling_x0020_Classifications" ma:displayName="SCE Handling Classifications" ma:readOnly="false" ma:default="" ma:fieldId="{9966c3bd-56b4-429f-8be8-750bc2889a10}" ma:taxonomyMulti="true" ma:sspId="1da7e81d-6ea8-45c5-b51f-f6fb8dd5843f" ma:termSetId="5d17f32d-b94c-400c-8e7d-4f26f0d0cc75" ma:anchorId="00000000-0000-0000-0000-000000000000" ma:open="false" ma:isKeyword="false">
      <xsd:complexType>
        <xsd:sequence>
          <xsd:element ref="pc:Terms" minOccurs="0" maxOccurs="1"/>
        </xsd:sequence>
      </xsd:complexType>
    </xsd:element>
    <xsd:element name="h19982cb4b68468f87fd990f143edc70" ma:index="13" nillable="true" ma:taxonomy="true" ma:internalName="h19982cb4b68468f87fd990f143edc70" ma:taxonomyFieldName="SCEDocumentType" ma:displayName="SCE Document Type" ma:readOnly="false" ma:default="" ma:fieldId="{119982cb-4b68-468f-87fd-990f143edc70}" ma:sspId="1da7e81d-6ea8-45c5-b51f-f6fb8dd5843f" ma:termSetId="1926f50e-84fd-413b-9323-8cb7129deefd" ma:anchorId="a2dcb3dd-4497-4c3b-b4f4-397af68b8279" ma:open="false" ma:isKeyword="false">
      <xsd:complexType>
        <xsd:sequence>
          <xsd:element ref="pc:Terms" minOccurs="0" maxOccurs="1"/>
        </xsd:sequence>
      </xsd:complexType>
    </xsd:element>
    <xsd:element name="cf0f9a78bd504807a2e2623e4631b3fa" ma:index="14" nillable="true" ma:taxonomy="true" ma:internalName="cf0f9a78bd504807a2e2623e4631b3fa" ma:taxonomyFieldName="SCE_x0020_Access_x0020_Classification" ma:displayName="SCE Access Classification" ma:readOnly="false" ma:default="" ma:fieldId="{cf0f9a78-bd50-4807-a2e2-623e4631b3fa}" ma:sspId="1da7e81d-6ea8-45c5-b51f-f6fb8dd5843f" ma:termSetId="0cd2d6f6-43b5-4d7b-8dc6-eb8f0e52307e" ma:anchorId="00000000-0000-0000-0000-000000000000" ma:open="false" ma:isKeyword="false">
      <xsd:complexType>
        <xsd:sequence>
          <xsd:element ref="pc:Terms" minOccurs="0" maxOccurs="1"/>
        </xsd:sequence>
      </xsd:complexType>
    </xsd:element>
    <xsd:element name="b01666ef1c1d4feda5610ef2152091e3" ma:index="16" nillable="true" ma:taxonomy="true" ma:internalName="b01666ef1c1d4feda5610ef2152091e3" ma:taxonomyFieldName="SCE_x0020_Owner" ma:displayName="SCE Owner" ma:readOnly="false" ma:default="" ma:fieldId="{b01666ef-1c1d-4fed-a561-0ef2152091e3}" ma:sspId="1da7e81d-6ea8-45c5-b51f-f6fb8dd5843f" ma:termSetId="b7152481-c1a6-4cbc-91c8-073245628584" ma:anchorId="00000000-0000-0000-0000-000000000000" ma:open="false" ma:isKeyword="false">
      <xsd:complexType>
        <xsd:sequence>
          <xsd:element ref="pc:Terms" minOccurs="0" maxOccurs="1"/>
        </xsd:sequence>
      </xsd:complexType>
    </xsd:element>
    <xsd:element name="TaxCatchAll" ma:index="17" nillable="true" ma:displayName="Taxonomy Catch All Column" ma:hidden="true" ma:list="{651f7e8d-08c0-428a-9c92-4242ac24c62d}" ma:internalName="TaxCatchAll" ma:showField="CatchAllData" ma:web="f704a4fe-b66a-4b6a-ad66-2d86fca3ed4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F503EC-CB07-46D1-92C9-A7FF729FCDBD}">
  <ds:schemaRefs>
    <ds:schemaRef ds:uri="http://schemas.microsoft.com/sharepoint/v3/contenttype/forms"/>
  </ds:schemaRefs>
</ds:datastoreItem>
</file>

<file path=customXml/itemProps2.xml><?xml version="1.0" encoding="utf-8"?>
<ds:datastoreItem xmlns:ds="http://schemas.openxmlformats.org/officeDocument/2006/customXml" ds:itemID="{6B90DF86-936C-4031-AA38-1677E3A14A21}">
  <ds:schemaRefs>
    <ds:schemaRef ds:uri="http://purl.org/dc/dcmitype/"/>
    <ds:schemaRef ds:uri="http://schemas.microsoft.com/office/2006/documentManagement/types"/>
    <ds:schemaRef ds:uri="http://schemas.microsoft.com/office/2006/metadata/properties"/>
    <ds:schemaRef ds:uri="http://www.w3.org/XML/1998/namespace"/>
    <ds:schemaRef ds:uri="e45da448-bf9c-43e8-8676-7e88d583ded9"/>
    <ds:schemaRef ds:uri="http://purl.org/dc/terms/"/>
    <ds:schemaRef ds:uri="http://schemas.microsoft.com/office/infopath/2007/PartnerControls"/>
    <ds:schemaRef ds:uri="http://schemas.openxmlformats.org/package/2006/metadata/core-properties"/>
    <ds:schemaRef ds:uri="http://purl.org/dc/elements/1.1/"/>
  </ds:schemaRefs>
</ds:datastoreItem>
</file>

<file path=customXml/itemProps3.xml><?xml version="1.0" encoding="utf-8"?>
<ds:datastoreItem xmlns:ds="http://schemas.openxmlformats.org/officeDocument/2006/customXml" ds:itemID="{E686026C-9798-41EE-A29C-8AD918933218}"/>
</file>

<file path=customXml/itemProps4.xml><?xml version="1.0" encoding="utf-8"?>
<ds:datastoreItem xmlns:ds="http://schemas.openxmlformats.org/officeDocument/2006/customXml" ds:itemID="{ED194072-1362-4607-A1FC-80B708DD67E3}">
  <ds:schemaRefs>
    <ds:schemaRef ds:uri="http://www.sap.com/cof/powerpoint/application"/>
  </ds:schemaRefs>
</ds:datastoreItem>
</file>

<file path=customXml/itemProps5.xml><?xml version="1.0" encoding="utf-8"?>
<ds:datastoreItem xmlns:ds="http://schemas.openxmlformats.org/officeDocument/2006/customXml" ds:itemID="{E23C842F-B9BE-47C8-9EA5-36E7E5C317F6}">
  <ds:schemaRefs>
    <ds:schemaRef ds:uri="http://www.sap.com/cof/ao/powerpoint/application"/>
  </ds:schemaRefs>
</ds:datastoreItem>
</file>

<file path=customXml/itemProps6.xml><?xml version="1.0" encoding="utf-8"?>
<ds:datastoreItem xmlns:ds="http://schemas.openxmlformats.org/officeDocument/2006/customXml" ds:itemID="{7540A601-BEAA-4578-81F0-02FA6A20B5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45da448-bf9c-43e8-8676-7e88d583de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500</TotalTime>
  <Words>797</Words>
  <Application>Microsoft Office PowerPoint</Application>
  <PresentationFormat>On-screen Show (4:3)</PresentationFormat>
  <Paragraphs>163</Paragraphs>
  <Slides>17</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Segoe UI Light</vt:lpstr>
      <vt:lpstr>Calibri</vt:lpstr>
      <vt:lpstr>Open Sans</vt:lpstr>
      <vt:lpstr>Segoe UI Semibold</vt:lpstr>
      <vt:lpstr>Arial</vt:lpstr>
      <vt:lpstr>Wingdings</vt:lpstr>
      <vt:lpstr>Segoe UI</vt:lpstr>
      <vt:lpstr>SCE 4x3 Template_White</vt:lpstr>
      <vt:lpstr>Wildfire Mitigation Plan</vt:lpstr>
      <vt:lpstr>California’s Wildfire Risk</vt:lpstr>
      <vt:lpstr>Objective of SCE’s Wildfire Mitigation Plan</vt:lpstr>
      <vt:lpstr>Local Community High Fire Risk Area Map</vt:lpstr>
      <vt:lpstr>Scope of SCE’s 2019 SB 901  Wildfire Mitigation Plan</vt:lpstr>
      <vt:lpstr>Infrastructure - System Hardening Elements</vt:lpstr>
      <vt:lpstr>Enhanced Overhead Inspections (EOI) </vt:lpstr>
      <vt:lpstr>Situational Awareness Capabilities</vt:lpstr>
      <vt:lpstr>Wildfire HD Camera</vt:lpstr>
      <vt:lpstr>Wildfire HD Camera</vt:lpstr>
      <vt:lpstr>Weather Stations</vt:lpstr>
      <vt:lpstr>Vegetation Management</vt:lpstr>
      <vt:lpstr>Public Safety Power Shutoff (PSPS)</vt:lpstr>
      <vt:lpstr>PSPS Ideal Timeline</vt:lpstr>
      <vt:lpstr>Community Resilience and Preparedness</vt:lpstr>
      <vt:lpstr>Useful Information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Olivieri, Douglas</dc:creator>
  <cp:lastModifiedBy>LaVonda Pearson</cp:lastModifiedBy>
  <cp:revision>61</cp:revision>
  <cp:lastPrinted>2019-06-11T18:14:38Z</cp:lastPrinted>
  <dcterms:created xsi:type="dcterms:W3CDTF">2017-04-10T17:50:05Z</dcterms:created>
  <dcterms:modified xsi:type="dcterms:W3CDTF">2019-09-25T20:19:05Z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0x0101000126D57F6C1098408AE9C97F7ECFC4C700BF161FF39612EC43B5D94A0F41A3214B</vt:lpwstr>
  </property>
  <property fmtid="{D5CDD505-2E9C-101B-9397-08002B2CF9AE}" pid="3" name="SCEDocumentType">
    <vt:lpwstr/>
  </property>
  <property fmtid="{D5CDD505-2E9C-101B-9397-08002B2CF9AE}" pid="4" name="SCE Handling Classifications">
    <vt:lpwstr/>
  </property>
  <property fmtid="{D5CDD505-2E9C-101B-9397-08002B2CF9AE}" pid="5" name="SCE Access Classification">
    <vt:lpwstr/>
  </property>
  <property fmtid="{D5CDD505-2E9C-101B-9397-08002B2CF9AE}" pid="6" name="SCE Owner">
    <vt:lpwstr/>
  </property>
</Properties>
</file>