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3" r:id="rId2"/>
    <p:sldId id="266" r:id="rId3"/>
    <p:sldId id="304" r:id="rId4"/>
    <p:sldId id="306" r:id="rId5"/>
    <p:sldId id="305" r:id="rId6"/>
    <p:sldId id="307" r:id="rId7"/>
    <p:sldId id="308" r:id="rId8"/>
    <p:sldId id="256" r:id="rId9"/>
    <p:sldId id="257" r:id="rId10"/>
    <p:sldId id="258" r:id="rId11"/>
    <p:sldId id="259" r:id="rId12"/>
    <p:sldId id="260"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0ECA59-BFEA-4B5F-9290-2E1B7F127B1B}">
          <p14:sldIdLst>
            <p14:sldId id="263"/>
            <p14:sldId id="266"/>
            <p14:sldId id="304"/>
            <p14:sldId id="306"/>
            <p14:sldId id="305"/>
            <p14:sldId id="307"/>
            <p14:sldId id="308"/>
          </p14:sldIdLst>
        </p14:section>
        <p14:section name="Default Section" id="{B679D16F-3A95-4C62-B239-FA7B862B936B}">
          <p14:sldIdLst>
            <p14:sldId id="256"/>
            <p14:sldId id="257"/>
            <p14:sldId id="258"/>
            <p14:sldId id="259"/>
            <p14:sldId id="260"/>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62" d="100"/>
          <a:sy n="62" d="100"/>
        </p:scale>
        <p:origin x="96" y="30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Adelanto!$B$7</c:f>
              <c:strCache>
                <c:ptCount val="1"/>
              </c:strCache>
            </c:strRef>
          </c:tx>
          <c:spPr>
            <a:solidFill>
              <a:schemeClr val="accent1"/>
            </a:solidFill>
            <a:ln>
              <a:noFill/>
            </a:ln>
            <a:effectLst/>
          </c:spPr>
          <c:invertIfNegative val="0"/>
          <c:cat>
            <c:strRef>
              <c:f>Adelanto!$A$8:$A$13</c:f>
              <c:strCache>
                <c:ptCount val="6"/>
                <c:pt idx="0">
                  <c:v>18 to 24</c:v>
                </c:pt>
                <c:pt idx="1">
                  <c:v>25 to 39</c:v>
                </c:pt>
                <c:pt idx="2">
                  <c:v>40 to 49</c:v>
                </c:pt>
                <c:pt idx="3">
                  <c:v>50 to 54</c:v>
                </c:pt>
                <c:pt idx="4">
                  <c:v>55 to 61</c:v>
                </c:pt>
                <c:pt idx="5">
                  <c:v>62+</c:v>
                </c:pt>
              </c:strCache>
            </c:strRef>
          </c:cat>
          <c:val>
            <c:numRef>
              <c:f>Adelanto!$B$8:$B$13</c:f>
              <c:numCache>
                <c:formatCode>General</c:formatCode>
                <c:ptCount val="6"/>
                <c:pt idx="0">
                  <c:v>1</c:v>
                </c:pt>
                <c:pt idx="1">
                  <c:v>4</c:v>
                </c:pt>
                <c:pt idx="2">
                  <c:v>1</c:v>
                </c:pt>
                <c:pt idx="3">
                  <c:v>3</c:v>
                </c:pt>
                <c:pt idx="4">
                  <c:v>0</c:v>
                </c:pt>
                <c:pt idx="5">
                  <c:v>1</c:v>
                </c:pt>
              </c:numCache>
            </c:numRef>
          </c:val>
          <c:extLst>
            <c:ext xmlns:c16="http://schemas.microsoft.com/office/drawing/2014/chart" uri="{C3380CC4-5D6E-409C-BE32-E72D297353CC}">
              <c16:uniqueId val="{00000000-4F62-4927-A981-D21059077330}"/>
            </c:ext>
          </c:extLst>
        </c:ser>
        <c:dLbls>
          <c:showLegendKey val="0"/>
          <c:showVal val="0"/>
          <c:showCatName val="0"/>
          <c:showSerName val="0"/>
          <c:showPercent val="0"/>
          <c:showBubbleSize val="0"/>
        </c:dLbls>
        <c:gapWidth val="219"/>
        <c:overlap val="-27"/>
        <c:axId val="1025936032"/>
        <c:axId val="1020781568"/>
      </c:barChart>
      <c:catAx>
        <c:axId val="10259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20781568"/>
        <c:crosses val="autoZero"/>
        <c:auto val="1"/>
        <c:lblAlgn val="ctr"/>
        <c:lblOffset val="100"/>
        <c:noMultiLvlLbl val="0"/>
      </c:catAx>
      <c:valAx>
        <c:axId val="102078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93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Hesperia!$B$7</c:f>
              <c:strCache>
                <c:ptCount val="1"/>
              </c:strCache>
            </c:strRef>
          </c:tx>
          <c:spPr>
            <a:solidFill>
              <a:schemeClr val="accent1"/>
            </a:solidFill>
            <a:ln>
              <a:noFill/>
            </a:ln>
            <a:effectLst/>
          </c:spPr>
          <c:invertIfNegative val="0"/>
          <c:cat>
            <c:strRef>
              <c:f>Hesperia!$A$8:$A$13</c:f>
              <c:strCache>
                <c:ptCount val="6"/>
                <c:pt idx="0">
                  <c:v>18 to 24</c:v>
                </c:pt>
                <c:pt idx="1">
                  <c:v>25 to 39</c:v>
                </c:pt>
                <c:pt idx="2">
                  <c:v>40 to 49</c:v>
                </c:pt>
                <c:pt idx="3">
                  <c:v>50 to 54</c:v>
                </c:pt>
                <c:pt idx="4">
                  <c:v>55 to 61</c:v>
                </c:pt>
                <c:pt idx="5">
                  <c:v>62+</c:v>
                </c:pt>
              </c:strCache>
            </c:strRef>
          </c:cat>
          <c:val>
            <c:numRef>
              <c:f>Hesperia!$B$8:$B$13</c:f>
              <c:numCache>
                <c:formatCode>General</c:formatCode>
                <c:ptCount val="6"/>
                <c:pt idx="0">
                  <c:v>0</c:v>
                </c:pt>
                <c:pt idx="1">
                  <c:v>3</c:v>
                </c:pt>
                <c:pt idx="2">
                  <c:v>1</c:v>
                </c:pt>
                <c:pt idx="3">
                  <c:v>0</c:v>
                </c:pt>
                <c:pt idx="4">
                  <c:v>1</c:v>
                </c:pt>
                <c:pt idx="5">
                  <c:v>0</c:v>
                </c:pt>
              </c:numCache>
            </c:numRef>
          </c:val>
          <c:extLst>
            <c:ext xmlns:c16="http://schemas.microsoft.com/office/drawing/2014/chart" uri="{C3380CC4-5D6E-409C-BE32-E72D297353CC}">
              <c16:uniqueId val="{00000000-55A9-4D13-B1AA-BB4F719C8243}"/>
            </c:ext>
          </c:extLst>
        </c:ser>
        <c:dLbls>
          <c:showLegendKey val="0"/>
          <c:showVal val="0"/>
          <c:showCatName val="0"/>
          <c:showSerName val="0"/>
          <c:showPercent val="0"/>
          <c:showBubbleSize val="0"/>
        </c:dLbls>
        <c:gapWidth val="219"/>
        <c:overlap val="-27"/>
        <c:axId val="1025936032"/>
        <c:axId val="1020781568"/>
      </c:barChart>
      <c:catAx>
        <c:axId val="10259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20781568"/>
        <c:crosses val="autoZero"/>
        <c:auto val="1"/>
        <c:lblAlgn val="ctr"/>
        <c:lblOffset val="100"/>
        <c:noMultiLvlLbl val="0"/>
      </c:catAx>
      <c:valAx>
        <c:axId val="102078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93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Monthly</a:t>
            </a:r>
          </a:p>
          <a:p>
            <a:pPr>
              <a:defRPr/>
            </a:pPr>
            <a:r>
              <a:rPr lang="en-US"/>
              <a:t>Income</a:t>
            </a:r>
          </a:p>
        </c:rich>
      </c:tx>
      <c:layout>
        <c:manualLayout>
          <c:xMode val="edge"/>
          <c:yMode val="edge"/>
          <c:x val="0.68704855643044627"/>
          <c:y val="0.10185185185185185"/>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284-46D5-B445-7F1E65DA331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284-46D5-B445-7F1E65DA331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284-46D5-B445-7F1E65DA331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284-46D5-B445-7F1E65DA331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284-46D5-B445-7F1E65DA331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284-46D5-B445-7F1E65DA331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5284-46D5-B445-7F1E65DA331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5284-46D5-B445-7F1E65DA331E}"/>
                </c:ext>
              </c:extLst>
            </c:dLbl>
            <c:dLbl>
              <c:idx val="1"/>
              <c:layout>
                <c:manualLayout>
                  <c:x val="0.10509239113611354"/>
                  <c:y val="-7.865899315836856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062848331214124"/>
                      <c:h val="0.2360702374093489"/>
                    </c:manualLayout>
                  </c15:layout>
                </c:ext>
                <c:ext xmlns:c16="http://schemas.microsoft.com/office/drawing/2014/chart" uri="{C3380CC4-5D6E-409C-BE32-E72D297353CC}">
                  <c16:uniqueId val="{00000003-5284-46D5-B445-7F1E65DA331E}"/>
                </c:ext>
              </c:extLst>
            </c:dLbl>
            <c:dLbl>
              <c:idx val="2"/>
              <c:layout>
                <c:manualLayout>
                  <c:x val="-6.5464970625288527E-2"/>
                  <c:y val="-6.53060944641514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3666658057072151"/>
                      <c:h val="0.2360702374093489"/>
                    </c:manualLayout>
                  </c15:layout>
                </c:ext>
                <c:ext xmlns:c16="http://schemas.microsoft.com/office/drawing/2014/chart" uri="{C3380CC4-5D6E-409C-BE32-E72D297353CC}">
                  <c16:uniqueId val="{00000005-5284-46D5-B445-7F1E65DA331E}"/>
                </c:ext>
              </c:extLst>
            </c:dLbl>
            <c:dLbl>
              <c:idx val="3"/>
              <c:delete val="1"/>
              <c:extLst>
                <c:ext xmlns:c15="http://schemas.microsoft.com/office/drawing/2012/chart" uri="{CE6537A1-D6FC-4f65-9D91-7224C49458BB}"/>
                <c:ext xmlns:c16="http://schemas.microsoft.com/office/drawing/2014/chart" uri="{C3380CC4-5D6E-409C-BE32-E72D297353CC}">
                  <c16:uniqueId val="{00000007-5284-46D5-B445-7F1E65DA331E}"/>
                </c:ext>
              </c:extLst>
            </c:dLbl>
            <c:dLbl>
              <c:idx val="4"/>
              <c:delete val="1"/>
              <c:extLst>
                <c:ext xmlns:c15="http://schemas.microsoft.com/office/drawing/2012/chart" uri="{CE6537A1-D6FC-4f65-9D91-7224C49458BB}"/>
                <c:ext xmlns:c16="http://schemas.microsoft.com/office/drawing/2014/chart" uri="{C3380CC4-5D6E-409C-BE32-E72D297353CC}">
                  <c16:uniqueId val="{00000009-5284-46D5-B445-7F1E65DA331E}"/>
                </c:ext>
              </c:extLst>
            </c:dLbl>
            <c:dLbl>
              <c:idx val="5"/>
              <c:delete val="1"/>
              <c:extLst>
                <c:ext xmlns:c15="http://schemas.microsoft.com/office/drawing/2012/chart" uri="{CE6537A1-D6FC-4f65-9D91-7224C49458BB}"/>
                <c:ext xmlns:c16="http://schemas.microsoft.com/office/drawing/2014/chart" uri="{C3380CC4-5D6E-409C-BE32-E72D297353CC}">
                  <c16:uniqueId val="{0000000B-5284-46D5-B445-7F1E65DA331E}"/>
                </c:ext>
              </c:extLst>
            </c:dLbl>
            <c:dLbl>
              <c:idx val="6"/>
              <c:delete val="1"/>
              <c:extLst>
                <c:ext xmlns:c15="http://schemas.microsoft.com/office/drawing/2012/chart" uri="{CE6537A1-D6FC-4f65-9D91-7224C49458BB}"/>
                <c:ext xmlns:c16="http://schemas.microsoft.com/office/drawing/2014/chart" uri="{C3380CC4-5D6E-409C-BE32-E72D297353CC}">
                  <c16:uniqueId val="{0000000D-5284-46D5-B445-7F1E65DA331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Hesperia!$A$24:$A$30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Hesperia!$B$24:$B$30</c:f>
              <c:numCache>
                <c:formatCode>General</c:formatCode>
                <c:ptCount val="7"/>
                <c:pt idx="1">
                  <c:v>4</c:v>
                </c:pt>
                <c:pt idx="2">
                  <c:v>1</c:v>
                </c:pt>
                <c:pt idx="3">
                  <c:v>0</c:v>
                </c:pt>
                <c:pt idx="4">
                  <c:v>0</c:v>
                </c:pt>
                <c:pt idx="5">
                  <c:v>0</c:v>
                </c:pt>
                <c:pt idx="6">
                  <c:v>0</c:v>
                </c:pt>
              </c:numCache>
            </c:numRef>
          </c:val>
          <c:extLst>
            <c:ext xmlns:c16="http://schemas.microsoft.com/office/drawing/2014/chart" uri="{C3380CC4-5D6E-409C-BE32-E72D297353CC}">
              <c16:uniqueId val="{0000000E-5284-46D5-B445-7F1E65DA331E}"/>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5284-46D5-B445-7F1E65DA331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5284-46D5-B445-7F1E65DA331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5284-46D5-B445-7F1E65DA331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5284-46D5-B445-7F1E65DA331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5284-46D5-B445-7F1E65DA331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5284-46D5-B445-7F1E65DA331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5284-46D5-B445-7F1E65DA331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0-5284-46D5-B445-7F1E65DA331E}"/>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2-5284-46D5-B445-7F1E65DA331E}"/>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4-5284-46D5-B445-7F1E65DA331E}"/>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6-5284-46D5-B445-7F1E65DA331E}"/>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8-5284-46D5-B445-7F1E65DA331E}"/>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A-5284-46D5-B445-7F1E65DA331E}"/>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C-5284-46D5-B445-7F1E65DA331E}"/>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Hesperia!$A$24:$A$30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Hesperia!$C$24:$C$30</c:f>
              <c:numCache>
                <c:formatCode>0.0%</c:formatCode>
                <c:ptCount val="7"/>
                <c:pt idx="1">
                  <c:v>0.45800000000000002</c:v>
                </c:pt>
                <c:pt idx="2">
                  <c:v>0.25</c:v>
                </c:pt>
                <c:pt idx="3">
                  <c:v>0.20799999999999999</c:v>
                </c:pt>
                <c:pt idx="4">
                  <c:v>4.2000000000000003E-2</c:v>
                </c:pt>
                <c:pt idx="5">
                  <c:v>4.2000000000000003E-2</c:v>
                </c:pt>
                <c:pt idx="6">
                  <c:v>0</c:v>
                </c:pt>
              </c:numCache>
            </c:numRef>
          </c:val>
          <c:extLst>
            <c:ext xmlns:c16="http://schemas.microsoft.com/office/drawing/2014/chart" uri="{C3380CC4-5D6E-409C-BE32-E72D297353CC}">
              <c16:uniqueId val="{0000001D-5284-46D5-B445-7F1E65DA331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53523165071591"/>
          <c:y val="0.18758425089233766"/>
          <c:w val="0.47284329614776432"/>
          <c:h val="0.69508952447551886"/>
        </c:manualLayout>
      </c:layout>
      <c:barChart>
        <c:barDir val="bar"/>
        <c:grouping val="stacked"/>
        <c:varyColors val="0"/>
        <c:ser>
          <c:idx val="0"/>
          <c:order val="0"/>
          <c:tx>
            <c:strRef>
              <c:f>Hesperia!$B$15</c:f>
              <c:strCache>
                <c:ptCount val="1"/>
              </c:strCache>
            </c:strRef>
          </c:tx>
          <c:spPr>
            <a:solidFill>
              <a:schemeClr val="accent1"/>
            </a:solidFill>
            <a:ln>
              <a:noFill/>
            </a:ln>
            <a:effectLst/>
          </c:spPr>
          <c:invertIfNegative val="0"/>
          <c:cat>
            <c:strRef>
              <c:f>Hesperia!$A$16:$A$22</c:f>
              <c:strCache>
                <c:ptCount val="7"/>
                <c:pt idx="0">
                  <c:v>African American or Black</c:v>
                </c:pt>
                <c:pt idx="1">
                  <c:v>American Indian or Alaska Native</c:v>
                </c:pt>
                <c:pt idx="2">
                  <c:v>Asian</c:v>
                </c:pt>
                <c:pt idx="3">
                  <c:v>Native Hawaiin or Pacific Islander</c:v>
                </c:pt>
                <c:pt idx="4">
                  <c:v>White</c:v>
                </c:pt>
                <c:pt idx="5">
                  <c:v>Multiple Races or Other</c:v>
                </c:pt>
                <c:pt idx="6">
                  <c:v>Don't Know/Refused</c:v>
                </c:pt>
              </c:strCache>
            </c:strRef>
          </c:cat>
          <c:val>
            <c:numRef>
              <c:f>Hesperia!$B$16:$B$22</c:f>
              <c:numCache>
                <c:formatCode>General</c:formatCode>
                <c:ptCount val="7"/>
                <c:pt idx="0">
                  <c:v>0</c:v>
                </c:pt>
                <c:pt idx="1">
                  <c:v>0</c:v>
                </c:pt>
                <c:pt idx="2">
                  <c:v>0</c:v>
                </c:pt>
                <c:pt idx="3">
                  <c:v>0</c:v>
                </c:pt>
                <c:pt idx="4">
                  <c:v>4</c:v>
                </c:pt>
                <c:pt idx="5">
                  <c:v>1</c:v>
                </c:pt>
                <c:pt idx="6">
                  <c:v>0</c:v>
                </c:pt>
              </c:numCache>
            </c:numRef>
          </c:val>
          <c:extLst>
            <c:ext xmlns:c16="http://schemas.microsoft.com/office/drawing/2014/chart" uri="{C3380CC4-5D6E-409C-BE32-E72D297353CC}">
              <c16:uniqueId val="{00000000-362C-497D-9FDC-3160FFC9A007}"/>
            </c:ext>
          </c:extLst>
        </c:ser>
        <c:dLbls>
          <c:showLegendKey val="0"/>
          <c:showVal val="0"/>
          <c:showCatName val="0"/>
          <c:showSerName val="0"/>
          <c:showPercent val="0"/>
          <c:showBubbleSize val="0"/>
        </c:dLbls>
        <c:gapWidth val="150"/>
        <c:overlap val="100"/>
        <c:axId val="1083914976"/>
        <c:axId val="1087599440"/>
      </c:barChart>
      <c:catAx>
        <c:axId val="1083914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7599440"/>
        <c:crosses val="autoZero"/>
        <c:auto val="1"/>
        <c:lblAlgn val="ctr"/>
        <c:lblOffset val="100"/>
        <c:noMultiLvlLbl val="0"/>
      </c:catAx>
      <c:valAx>
        <c:axId val="1087599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91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Victorville!$B$7</c:f>
              <c:strCache>
                <c:ptCount val="1"/>
              </c:strCache>
            </c:strRef>
          </c:tx>
          <c:spPr>
            <a:solidFill>
              <a:schemeClr val="accent1"/>
            </a:solidFill>
            <a:ln>
              <a:noFill/>
            </a:ln>
            <a:effectLst/>
          </c:spPr>
          <c:invertIfNegative val="0"/>
          <c:cat>
            <c:strRef>
              <c:f>Victorville!$A$8:$A$13</c:f>
              <c:strCache>
                <c:ptCount val="6"/>
                <c:pt idx="0">
                  <c:v>18 to 24</c:v>
                </c:pt>
                <c:pt idx="1">
                  <c:v>25 to 39</c:v>
                </c:pt>
                <c:pt idx="2">
                  <c:v>40 to 49</c:v>
                </c:pt>
                <c:pt idx="3">
                  <c:v>50 to 54</c:v>
                </c:pt>
                <c:pt idx="4">
                  <c:v>55 to 61</c:v>
                </c:pt>
                <c:pt idx="5">
                  <c:v>62+</c:v>
                </c:pt>
              </c:strCache>
            </c:strRef>
          </c:cat>
          <c:val>
            <c:numRef>
              <c:f>Victorville!$B$8:$B$13</c:f>
              <c:numCache>
                <c:formatCode>General</c:formatCode>
                <c:ptCount val="6"/>
                <c:pt idx="0">
                  <c:v>13</c:v>
                </c:pt>
                <c:pt idx="1">
                  <c:v>70</c:v>
                </c:pt>
                <c:pt idx="2">
                  <c:v>51</c:v>
                </c:pt>
                <c:pt idx="3">
                  <c:v>20</c:v>
                </c:pt>
                <c:pt idx="4">
                  <c:v>26</c:v>
                </c:pt>
                <c:pt idx="5">
                  <c:v>10</c:v>
                </c:pt>
              </c:numCache>
            </c:numRef>
          </c:val>
          <c:extLst>
            <c:ext xmlns:c16="http://schemas.microsoft.com/office/drawing/2014/chart" uri="{C3380CC4-5D6E-409C-BE32-E72D297353CC}">
              <c16:uniqueId val="{00000000-D8A1-4B3B-A787-92A037B260D9}"/>
            </c:ext>
          </c:extLst>
        </c:ser>
        <c:dLbls>
          <c:showLegendKey val="0"/>
          <c:showVal val="0"/>
          <c:showCatName val="0"/>
          <c:showSerName val="0"/>
          <c:showPercent val="0"/>
          <c:showBubbleSize val="0"/>
        </c:dLbls>
        <c:gapWidth val="219"/>
        <c:overlap val="-27"/>
        <c:axId val="1025936032"/>
        <c:axId val="1020781568"/>
      </c:barChart>
      <c:catAx>
        <c:axId val="10259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20781568"/>
        <c:crosses val="autoZero"/>
        <c:auto val="1"/>
        <c:lblAlgn val="ctr"/>
        <c:lblOffset val="100"/>
        <c:noMultiLvlLbl val="0"/>
      </c:catAx>
      <c:valAx>
        <c:axId val="102078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93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Monthly</a:t>
            </a:r>
          </a:p>
          <a:p>
            <a:pPr>
              <a:defRPr/>
            </a:pPr>
            <a:r>
              <a:rPr lang="en-US"/>
              <a:t>Income</a:t>
            </a:r>
          </a:p>
        </c:rich>
      </c:tx>
      <c:layout>
        <c:manualLayout>
          <c:xMode val="edge"/>
          <c:yMode val="edge"/>
          <c:x val="0.75804784382989165"/>
          <c:y val="9.7866597296901212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44B-426D-923A-1F3803ECE3A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44B-426D-923A-1F3803ECE3A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44B-426D-923A-1F3803ECE3A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44B-426D-923A-1F3803ECE3A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44B-426D-923A-1F3803ECE3A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44B-426D-923A-1F3803ECE3A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944B-426D-923A-1F3803ECE3A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1"/>
              <c:showBubbleSize val="0"/>
              <c:extLst>
                <c:ext xmlns:c16="http://schemas.microsoft.com/office/drawing/2014/chart" uri="{C3380CC4-5D6E-409C-BE32-E72D297353CC}">
                  <c16:uniqueId val="{00000001-944B-426D-923A-1F3803ECE3A7}"/>
                </c:ext>
              </c:extLst>
            </c:dLbl>
            <c:dLbl>
              <c:idx val="1"/>
              <c:layout>
                <c:manualLayout>
                  <c:x val="0.12449241994663683"/>
                  <c:y val="-0.1587195206087007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44B-426D-923A-1F3803ECE3A7}"/>
                </c:ext>
              </c:extLst>
            </c:dLbl>
            <c:dLbl>
              <c:idx val="2"/>
              <c:layout>
                <c:manualLayout>
                  <c:x val="-7.7053606649582676E-2"/>
                  <c:y val="0.108932622451069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44B-426D-923A-1F3803ECE3A7}"/>
                </c:ext>
              </c:extLst>
            </c:dLbl>
            <c:dLbl>
              <c:idx val="3"/>
              <c:layout>
                <c:manualLayout>
                  <c:x val="-0.12219429711220654"/>
                  <c:y val="2.042743781565683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44B-426D-923A-1F3803ECE3A7}"/>
                </c:ext>
              </c:extLst>
            </c:dLbl>
            <c:dLbl>
              <c:idx val="4"/>
              <c:layout>
                <c:manualLayout>
                  <c:x val="-0.14386654668221818"/>
                  <c:y val="-0.10323548451779174"/>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3253440809980749"/>
                      <c:h val="0.21627708409755653"/>
                    </c:manualLayout>
                  </c15:layout>
                </c:ext>
                <c:ext xmlns:c16="http://schemas.microsoft.com/office/drawing/2014/chart" uri="{C3380CC4-5D6E-409C-BE32-E72D297353CC}">
                  <c16:uniqueId val="{00000009-944B-426D-923A-1F3803ECE3A7}"/>
                </c:ext>
              </c:extLst>
            </c:dLbl>
            <c:dLbl>
              <c:idx val="5"/>
              <c:layout>
                <c:manualLayout>
                  <c:x val="4.8557922467659449E-2"/>
                  <c:y val="-7.645647481303269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2306783637217117"/>
                      <c:h val="0.21627708409755653"/>
                    </c:manualLayout>
                  </c15:layout>
                </c:ext>
                <c:ext xmlns:c16="http://schemas.microsoft.com/office/drawing/2014/chart" uri="{C3380CC4-5D6E-409C-BE32-E72D297353CC}">
                  <c16:uniqueId val="{0000000B-944B-426D-923A-1F3803ECE3A7}"/>
                </c:ext>
              </c:extLst>
            </c:dLbl>
            <c:dLbl>
              <c:idx val="6"/>
              <c:layout>
                <c:manualLayout>
                  <c:x val="0.18304622724505432"/>
                  <c:y val="-5.206858820498514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1260727461313308"/>
                      <c:h val="0.21627708409755653"/>
                    </c:manualLayout>
                  </c15:layout>
                </c:ext>
                <c:ext xmlns:c16="http://schemas.microsoft.com/office/drawing/2014/chart" uri="{C3380CC4-5D6E-409C-BE32-E72D297353CC}">
                  <c16:uniqueId val="{0000000D-944B-426D-923A-1F3803ECE3A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Victorville!$A$24:$A$30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Victorville!$B$24:$B$30</c:f>
              <c:numCache>
                <c:formatCode>General</c:formatCode>
                <c:ptCount val="7"/>
                <c:pt idx="1">
                  <c:v>130</c:v>
                </c:pt>
                <c:pt idx="2">
                  <c:v>21</c:v>
                </c:pt>
                <c:pt idx="3">
                  <c:v>11</c:v>
                </c:pt>
                <c:pt idx="4">
                  <c:v>15</c:v>
                </c:pt>
                <c:pt idx="5">
                  <c:v>5</c:v>
                </c:pt>
                <c:pt idx="6">
                  <c:v>8</c:v>
                </c:pt>
              </c:numCache>
            </c:numRef>
          </c:val>
          <c:extLst>
            <c:ext xmlns:c16="http://schemas.microsoft.com/office/drawing/2014/chart" uri="{C3380CC4-5D6E-409C-BE32-E72D297353CC}">
              <c16:uniqueId val="{0000000E-944B-426D-923A-1F3803ECE3A7}"/>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944B-426D-923A-1F3803ECE3A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944B-426D-923A-1F3803ECE3A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944B-426D-923A-1F3803ECE3A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944B-426D-923A-1F3803ECE3A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944B-426D-923A-1F3803ECE3A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944B-426D-923A-1F3803ECE3A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944B-426D-923A-1F3803ECE3A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0-944B-426D-923A-1F3803ECE3A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944B-426D-923A-1F3803ECE3A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944B-426D-923A-1F3803ECE3A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944B-426D-923A-1F3803ECE3A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944B-426D-923A-1F3803ECE3A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A-944B-426D-923A-1F3803ECE3A7}"/>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C-944B-426D-923A-1F3803ECE3A7}"/>
                </c:ext>
              </c:extLst>
            </c:dLbl>
            <c:spPr>
              <a:noFill/>
              <a:ln>
                <a:noFill/>
              </a:ln>
              <a:effectLst/>
            </c:sp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Victorville!$A$24:$A$30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Victorville!$C$24:$C$30</c:f>
              <c:numCache>
                <c:formatCode>0.0%</c:formatCode>
                <c:ptCount val="7"/>
                <c:pt idx="1">
                  <c:v>0.45800000000000002</c:v>
                </c:pt>
                <c:pt idx="2">
                  <c:v>0.25</c:v>
                </c:pt>
                <c:pt idx="3">
                  <c:v>0.20799999999999999</c:v>
                </c:pt>
                <c:pt idx="4">
                  <c:v>4.2000000000000003E-2</c:v>
                </c:pt>
                <c:pt idx="5">
                  <c:v>4.2000000000000003E-2</c:v>
                </c:pt>
                <c:pt idx="6">
                  <c:v>0</c:v>
                </c:pt>
              </c:numCache>
            </c:numRef>
          </c:val>
          <c:extLst>
            <c:ext xmlns:c16="http://schemas.microsoft.com/office/drawing/2014/chart" uri="{C3380CC4-5D6E-409C-BE32-E72D297353CC}">
              <c16:uniqueId val="{0000001D-944B-426D-923A-1F3803ECE3A7}"/>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718821544289862"/>
          <c:y val="0.19718102914915153"/>
          <c:w val="0.49401532282838412"/>
          <c:h val="0.6794903565929894"/>
        </c:manualLayout>
      </c:layout>
      <c:barChart>
        <c:barDir val="bar"/>
        <c:grouping val="stacked"/>
        <c:varyColors val="0"/>
        <c:ser>
          <c:idx val="0"/>
          <c:order val="0"/>
          <c:tx>
            <c:strRef>
              <c:f>Victorville!$B$15</c:f>
              <c:strCache>
                <c:ptCount val="1"/>
              </c:strCache>
            </c:strRef>
          </c:tx>
          <c:spPr>
            <a:solidFill>
              <a:schemeClr val="accent1"/>
            </a:solidFill>
            <a:ln>
              <a:noFill/>
            </a:ln>
            <a:effectLst/>
          </c:spPr>
          <c:invertIfNegative val="0"/>
          <c:cat>
            <c:strRef>
              <c:f>Victorville!$A$16:$A$22</c:f>
              <c:strCache>
                <c:ptCount val="7"/>
                <c:pt idx="0">
                  <c:v>African American or Black</c:v>
                </c:pt>
                <c:pt idx="1">
                  <c:v>American Indian or Alaska Native</c:v>
                </c:pt>
                <c:pt idx="2">
                  <c:v>Asian</c:v>
                </c:pt>
                <c:pt idx="3">
                  <c:v>Native Hawaiin or Pacific Islander</c:v>
                </c:pt>
                <c:pt idx="4">
                  <c:v>White</c:v>
                </c:pt>
                <c:pt idx="5">
                  <c:v>Multiple Races or Other</c:v>
                </c:pt>
                <c:pt idx="6">
                  <c:v>Don't Know/Refused</c:v>
                </c:pt>
              </c:strCache>
            </c:strRef>
          </c:cat>
          <c:val>
            <c:numRef>
              <c:f>Victorville!$B$16:$B$22</c:f>
              <c:numCache>
                <c:formatCode>General</c:formatCode>
                <c:ptCount val="7"/>
                <c:pt idx="0">
                  <c:v>43</c:v>
                </c:pt>
                <c:pt idx="1">
                  <c:v>5</c:v>
                </c:pt>
                <c:pt idx="2">
                  <c:v>1</c:v>
                </c:pt>
                <c:pt idx="3">
                  <c:v>2</c:v>
                </c:pt>
                <c:pt idx="4">
                  <c:v>102</c:v>
                </c:pt>
                <c:pt idx="5">
                  <c:v>31</c:v>
                </c:pt>
                <c:pt idx="6">
                  <c:v>6</c:v>
                </c:pt>
              </c:numCache>
            </c:numRef>
          </c:val>
          <c:extLst>
            <c:ext xmlns:c16="http://schemas.microsoft.com/office/drawing/2014/chart" uri="{C3380CC4-5D6E-409C-BE32-E72D297353CC}">
              <c16:uniqueId val="{00000000-8D7F-49A0-904D-9A349BE3BDAE}"/>
            </c:ext>
          </c:extLst>
        </c:ser>
        <c:dLbls>
          <c:showLegendKey val="0"/>
          <c:showVal val="0"/>
          <c:showCatName val="0"/>
          <c:showSerName val="0"/>
          <c:showPercent val="0"/>
          <c:showBubbleSize val="0"/>
        </c:dLbls>
        <c:gapWidth val="150"/>
        <c:overlap val="100"/>
        <c:axId val="1083914976"/>
        <c:axId val="1087599440"/>
      </c:barChart>
      <c:catAx>
        <c:axId val="1083914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7599440"/>
        <c:crosses val="autoZero"/>
        <c:auto val="1"/>
        <c:lblAlgn val="ctr"/>
        <c:lblOffset val="100"/>
        <c:noMultiLvlLbl val="0"/>
      </c:catAx>
      <c:valAx>
        <c:axId val="1087599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91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Desert!$B$7</c:f>
              <c:strCache>
                <c:ptCount val="1"/>
              </c:strCache>
            </c:strRef>
          </c:tx>
          <c:spPr>
            <a:solidFill>
              <a:schemeClr val="accent1"/>
            </a:solidFill>
            <a:ln>
              <a:noFill/>
            </a:ln>
            <a:effectLst/>
          </c:spPr>
          <c:invertIfNegative val="0"/>
          <c:cat>
            <c:strRef>
              <c:f>Desert!$A$8:$A$13</c:f>
              <c:strCache>
                <c:ptCount val="6"/>
                <c:pt idx="0">
                  <c:v>18 to 24</c:v>
                </c:pt>
                <c:pt idx="1">
                  <c:v>25 to 39</c:v>
                </c:pt>
                <c:pt idx="2">
                  <c:v>40 to 49</c:v>
                </c:pt>
                <c:pt idx="3">
                  <c:v>50 to 54</c:v>
                </c:pt>
                <c:pt idx="4">
                  <c:v>55 to 61</c:v>
                </c:pt>
                <c:pt idx="5">
                  <c:v>62+</c:v>
                </c:pt>
              </c:strCache>
            </c:strRef>
          </c:cat>
          <c:val>
            <c:numRef>
              <c:f>Desert!$B$8:$B$13</c:f>
              <c:numCache>
                <c:formatCode>General</c:formatCode>
                <c:ptCount val="6"/>
                <c:pt idx="0">
                  <c:v>20</c:v>
                </c:pt>
                <c:pt idx="1">
                  <c:v>105</c:v>
                </c:pt>
                <c:pt idx="2">
                  <c:v>64</c:v>
                </c:pt>
                <c:pt idx="3">
                  <c:v>27</c:v>
                </c:pt>
                <c:pt idx="4">
                  <c:v>35</c:v>
                </c:pt>
                <c:pt idx="5">
                  <c:v>19</c:v>
                </c:pt>
              </c:numCache>
            </c:numRef>
          </c:val>
          <c:extLst>
            <c:ext xmlns:c16="http://schemas.microsoft.com/office/drawing/2014/chart" uri="{C3380CC4-5D6E-409C-BE32-E72D297353CC}">
              <c16:uniqueId val="{00000000-3EE5-4D63-99E3-AB9EAC60E0A9}"/>
            </c:ext>
          </c:extLst>
        </c:ser>
        <c:dLbls>
          <c:showLegendKey val="0"/>
          <c:showVal val="0"/>
          <c:showCatName val="0"/>
          <c:showSerName val="0"/>
          <c:showPercent val="0"/>
          <c:showBubbleSize val="0"/>
        </c:dLbls>
        <c:gapWidth val="219"/>
        <c:overlap val="-27"/>
        <c:axId val="1025936032"/>
        <c:axId val="1020781568"/>
      </c:barChart>
      <c:catAx>
        <c:axId val="10259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20781568"/>
        <c:crosses val="autoZero"/>
        <c:auto val="1"/>
        <c:lblAlgn val="ctr"/>
        <c:lblOffset val="100"/>
        <c:noMultiLvlLbl val="0"/>
      </c:catAx>
      <c:valAx>
        <c:axId val="102078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93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Monthly</a:t>
            </a:r>
          </a:p>
          <a:p>
            <a:pPr>
              <a:defRPr/>
            </a:pPr>
            <a:r>
              <a:rPr lang="en-US"/>
              <a:t>Income</a:t>
            </a:r>
          </a:p>
        </c:rich>
      </c:tx>
      <c:layout>
        <c:manualLayout>
          <c:xMode val="edge"/>
          <c:yMode val="edge"/>
          <c:x val="0.76636877729140751"/>
          <c:y val="0.10185171407374971"/>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884-469E-A181-CC54315DA91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884-469E-A181-CC54315DA91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884-469E-A181-CC54315DA91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884-469E-A181-CC54315DA91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884-469E-A181-CC54315DA91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884-469E-A181-CC54315DA91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884-469E-A181-CC54315DA919}"/>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1-D884-469E-A181-CC54315DA919}"/>
                </c:ext>
              </c:extLst>
            </c:dLbl>
            <c:dLbl>
              <c:idx val="1"/>
              <c:layout>
                <c:manualLayout>
                  <c:x val="0.11986771881505028"/>
                  <c:y val="-0.22895699653672011"/>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884-469E-A181-CC54315DA919}"/>
                </c:ext>
              </c:extLst>
            </c:dLbl>
            <c:dLbl>
              <c:idx val="2"/>
              <c:layout>
                <c:manualLayout>
                  <c:x val="-5.9333885155129329E-2"/>
                  <c:y val="0.1181251837269553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884-469E-A181-CC54315DA919}"/>
                </c:ext>
              </c:extLst>
            </c:dLbl>
            <c:dLbl>
              <c:idx val="3"/>
              <c:layout>
                <c:manualLayout>
                  <c:x val="-0.14199310322196157"/>
                  <c:y val="4.007025975884739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884-469E-A181-CC54315DA919}"/>
                </c:ext>
              </c:extLst>
            </c:dLbl>
            <c:dLbl>
              <c:idx val="4"/>
              <c:layout>
                <c:manualLayout>
                  <c:x val="-0.12882319662462219"/>
                  <c:y val="-0.1334502615243402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475562102508662"/>
                      <c:h val="0.20930105438713537"/>
                    </c:manualLayout>
                  </c15:layout>
                </c:ext>
                <c:ext xmlns:c16="http://schemas.microsoft.com/office/drawing/2014/chart" uri="{C3380CC4-5D6E-409C-BE32-E72D297353CC}">
                  <c16:uniqueId val="{00000009-D884-469E-A181-CC54315DA919}"/>
                </c:ext>
              </c:extLst>
            </c:dLbl>
            <c:dLbl>
              <c:idx val="5"/>
              <c:layout>
                <c:manualLayout>
                  <c:x val="5.5779605411597544E-2"/>
                  <c:y val="-0.12455423448316055"/>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3121912385792293"/>
                      <c:h val="0.20930105438713537"/>
                    </c:manualLayout>
                  </c15:layout>
                </c:ext>
                <c:ext xmlns:c16="http://schemas.microsoft.com/office/drawing/2014/chart" uri="{C3380CC4-5D6E-409C-BE32-E72D297353CC}">
                  <c16:uniqueId val="{0000000B-D884-469E-A181-CC54315DA919}"/>
                </c:ext>
              </c:extLst>
            </c:dLbl>
            <c:dLbl>
              <c:idx val="6"/>
              <c:layout>
                <c:manualLayout>
                  <c:x val="0.19080504488079741"/>
                  <c:y val="-0.1217654523849507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698617204439817"/>
                      <c:h val="0.14339069839899934"/>
                    </c:manualLayout>
                  </c15:layout>
                </c:ext>
                <c:ext xmlns:c16="http://schemas.microsoft.com/office/drawing/2014/chart" uri="{C3380CC4-5D6E-409C-BE32-E72D297353CC}">
                  <c16:uniqueId val="{0000000D-D884-469E-A181-CC54315DA9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Desert!$A$24:$A$30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Desert!$B$24:$B$30</c:f>
              <c:numCache>
                <c:formatCode>General</c:formatCode>
                <c:ptCount val="7"/>
                <c:pt idx="1">
                  <c:v>186</c:v>
                </c:pt>
                <c:pt idx="2">
                  <c:v>30</c:v>
                </c:pt>
                <c:pt idx="3">
                  <c:v>12</c:v>
                </c:pt>
                <c:pt idx="4">
                  <c:v>22</c:v>
                </c:pt>
                <c:pt idx="5">
                  <c:v>12</c:v>
                </c:pt>
                <c:pt idx="6">
                  <c:v>8</c:v>
                </c:pt>
              </c:numCache>
            </c:numRef>
          </c:val>
          <c:extLst>
            <c:ext xmlns:c16="http://schemas.microsoft.com/office/drawing/2014/chart" uri="{C3380CC4-5D6E-409C-BE32-E72D297353CC}">
              <c16:uniqueId val="{0000000E-D884-469E-A181-CC54315DA919}"/>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D884-469E-A181-CC54315DA91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D884-469E-A181-CC54315DA91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D884-469E-A181-CC54315DA91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D884-469E-A181-CC54315DA91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D884-469E-A181-CC54315DA91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D884-469E-A181-CC54315DA91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D884-469E-A181-CC54315DA91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0-D884-469E-A181-CC54315DA91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2-D884-469E-A181-CC54315DA919}"/>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4-D884-469E-A181-CC54315DA919}"/>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6-D884-469E-A181-CC54315DA919}"/>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8-D884-469E-A181-CC54315DA919}"/>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A-D884-469E-A181-CC54315DA919}"/>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C-D884-469E-A181-CC54315DA919}"/>
                </c:ext>
              </c:extLst>
            </c:dLbl>
            <c:spPr>
              <a:noFill/>
              <a:ln>
                <a:noFill/>
              </a:ln>
              <a:effectLst/>
            </c:sp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Desert!$A$24:$A$30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Desert!$C$24:$C$30</c:f>
              <c:numCache>
                <c:formatCode>0.0%</c:formatCode>
                <c:ptCount val="7"/>
                <c:pt idx="1">
                  <c:v>0.68888888888888888</c:v>
                </c:pt>
                <c:pt idx="2">
                  <c:v>0.1111111111111111</c:v>
                </c:pt>
                <c:pt idx="3">
                  <c:v>4.4444444444444446E-2</c:v>
                </c:pt>
                <c:pt idx="4">
                  <c:v>8.1481481481481488E-2</c:v>
                </c:pt>
                <c:pt idx="5">
                  <c:v>4.4444444444444446E-2</c:v>
                </c:pt>
                <c:pt idx="6">
                  <c:v>2.9629629629629631E-2</c:v>
                </c:pt>
              </c:numCache>
            </c:numRef>
          </c:val>
          <c:extLst>
            <c:ext xmlns:c16="http://schemas.microsoft.com/office/drawing/2014/chart" uri="{C3380CC4-5D6E-409C-BE32-E72D297353CC}">
              <c16:uniqueId val="{0000001D-D884-469E-A181-CC54315DA91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315454204146104"/>
          <c:y val="0.17922878539635625"/>
          <c:w val="0.45744641817188719"/>
          <c:h val="0.70867098957980579"/>
        </c:manualLayout>
      </c:layout>
      <c:barChart>
        <c:barDir val="bar"/>
        <c:grouping val="stacked"/>
        <c:varyColors val="0"/>
        <c:ser>
          <c:idx val="0"/>
          <c:order val="0"/>
          <c:tx>
            <c:strRef>
              <c:f>Desert!$B$15</c:f>
              <c:strCache>
                <c:ptCount val="1"/>
              </c:strCache>
            </c:strRef>
          </c:tx>
          <c:spPr>
            <a:solidFill>
              <a:schemeClr val="accent1"/>
            </a:solidFill>
            <a:ln>
              <a:noFill/>
            </a:ln>
            <a:effectLst/>
          </c:spPr>
          <c:invertIfNegative val="0"/>
          <c:cat>
            <c:strRef>
              <c:f>Desert!$A$16:$A$22</c:f>
              <c:strCache>
                <c:ptCount val="7"/>
                <c:pt idx="0">
                  <c:v>African American or Black</c:v>
                </c:pt>
                <c:pt idx="1">
                  <c:v>American Indian or Alaska Native</c:v>
                </c:pt>
                <c:pt idx="2">
                  <c:v>Asian</c:v>
                </c:pt>
                <c:pt idx="3">
                  <c:v>Native Hawaiin or Pacific Islander</c:v>
                </c:pt>
                <c:pt idx="4">
                  <c:v>White</c:v>
                </c:pt>
                <c:pt idx="5">
                  <c:v>Multiple Races or Other</c:v>
                </c:pt>
                <c:pt idx="6">
                  <c:v>Don't Know/Refused</c:v>
                </c:pt>
              </c:strCache>
            </c:strRef>
          </c:cat>
          <c:val>
            <c:numRef>
              <c:f>Desert!$B$16:$B$22</c:f>
              <c:numCache>
                <c:formatCode>General</c:formatCode>
                <c:ptCount val="7"/>
                <c:pt idx="0">
                  <c:v>56</c:v>
                </c:pt>
                <c:pt idx="1">
                  <c:v>7</c:v>
                </c:pt>
                <c:pt idx="2">
                  <c:v>1</c:v>
                </c:pt>
                <c:pt idx="3">
                  <c:v>2</c:v>
                </c:pt>
                <c:pt idx="4">
                  <c:v>153</c:v>
                </c:pt>
                <c:pt idx="5">
                  <c:v>41</c:v>
                </c:pt>
                <c:pt idx="6">
                  <c:v>10</c:v>
                </c:pt>
              </c:numCache>
            </c:numRef>
          </c:val>
          <c:extLst>
            <c:ext xmlns:c16="http://schemas.microsoft.com/office/drawing/2014/chart" uri="{C3380CC4-5D6E-409C-BE32-E72D297353CC}">
              <c16:uniqueId val="{00000000-52DB-468F-AD7D-AEEA32FF91ED}"/>
            </c:ext>
          </c:extLst>
        </c:ser>
        <c:dLbls>
          <c:showLegendKey val="0"/>
          <c:showVal val="0"/>
          <c:showCatName val="0"/>
          <c:showSerName val="0"/>
          <c:showPercent val="0"/>
          <c:showBubbleSize val="0"/>
        </c:dLbls>
        <c:gapWidth val="150"/>
        <c:overlap val="100"/>
        <c:axId val="1083914976"/>
        <c:axId val="1087599440"/>
      </c:barChart>
      <c:catAx>
        <c:axId val="1083914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7599440"/>
        <c:crosses val="autoZero"/>
        <c:auto val="1"/>
        <c:lblAlgn val="ctr"/>
        <c:lblOffset val="100"/>
        <c:noMultiLvlLbl val="0"/>
      </c:catAx>
      <c:valAx>
        <c:axId val="1087599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91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Monthly</a:t>
            </a:r>
          </a:p>
          <a:p>
            <a:pPr>
              <a:defRPr/>
            </a:pPr>
            <a:r>
              <a:rPr lang="en-US"/>
              <a:t>Income</a:t>
            </a:r>
          </a:p>
        </c:rich>
      </c:tx>
      <c:layout>
        <c:manualLayout>
          <c:xMode val="edge"/>
          <c:yMode val="edge"/>
          <c:x val="0.68704855643044627"/>
          <c:y val="0.10185185185185185"/>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356-4DC7-8F04-11F7BC7D187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356-4DC7-8F04-11F7BC7D187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356-4DC7-8F04-11F7BC7D187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356-4DC7-8F04-11F7BC7D187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356-4DC7-8F04-11F7BC7D187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356-4DC7-8F04-11F7BC7D187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356-4DC7-8F04-11F7BC7D1871}"/>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1356-4DC7-8F04-11F7BC7D1871}"/>
                </c:ext>
              </c:extLst>
            </c:dLbl>
            <c:dLbl>
              <c:idx val="1"/>
              <c:layout>
                <c:manualLayout>
                  <c:x val="3.8888888888888994E-2"/>
                  <c:y val="-2.777777777777777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356-4DC7-8F04-11F7BC7D1871}"/>
                </c:ext>
              </c:extLst>
            </c:dLbl>
            <c:dLbl>
              <c:idx val="2"/>
              <c:layout>
                <c:manualLayout>
                  <c:x val="-2.3407594888503126E-2"/>
                  <c:y val="4.7489402914241433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3212739278227784"/>
                      <c:h val="0.24373936045734415"/>
                    </c:manualLayout>
                  </c15:layout>
                </c:ext>
                <c:ext xmlns:c16="http://schemas.microsoft.com/office/drawing/2014/chart" uri="{C3380CC4-5D6E-409C-BE32-E72D297353CC}">
                  <c16:uniqueId val="{00000005-1356-4DC7-8F04-11F7BC7D1871}"/>
                </c:ext>
              </c:extLst>
            </c:dLbl>
            <c:dLbl>
              <c:idx val="3"/>
              <c:layout>
                <c:manualLayout>
                  <c:x val="-9.5051629296502418E-2"/>
                  <c:y val="1.6080982985276989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416106893927274"/>
                      <c:h val="0.24373936045734415"/>
                    </c:manualLayout>
                  </c15:layout>
                </c:ext>
                <c:ext xmlns:c16="http://schemas.microsoft.com/office/drawing/2014/chart" uri="{C3380CC4-5D6E-409C-BE32-E72D297353CC}">
                  <c16:uniqueId val="{00000007-1356-4DC7-8F04-11F7BC7D1871}"/>
                </c:ext>
              </c:extLst>
            </c:dLbl>
            <c:dLbl>
              <c:idx val="4"/>
              <c:delete val="1"/>
              <c:extLst>
                <c:ext xmlns:c15="http://schemas.microsoft.com/office/drawing/2012/chart" uri="{CE6537A1-D6FC-4f65-9D91-7224C49458BB}"/>
                <c:ext xmlns:c16="http://schemas.microsoft.com/office/drawing/2014/chart" uri="{C3380CC4-5D6E-409C-BE32-E72D297353CC}">
                  <c16:uniqueId val="{00000009-1356-4DC7-8F04-11F7BC7D1871}"/>
                </c:ext>
              </c:extLst>
            </c:dLbl>
            <c:dLbl>
              <c:idx val="5"/>
              <c:layout>
                <c:manualLayout>
                  <c:x val="8.4713006239664851E-2"/>
                  <c:y val="-6.4814814814814811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8696455543220217"/>
                      <c:h val="0.24373936045734415"/>
                    </c:manualLayout>
                  </c15:layout>
                </c:ext>
                <c:ext xmlns:c16="http://schemas.microsoft.com/office/drawing/2014/chart" uri="{C3380CC4-5D6E-409C-BE32-E72D297353CC}">
                  <c16:uniqueId val="{0000000B-1356-4DC7-8F04-11F7BC7D1871}"/>
                </c:ext>
              </c:extLst>
            </c:dLbl>
            <c:dLbl>
              <c:idx val="6"/>
              <c:delete val="1"/>
              <c:extLst>
                <c:ext xmlns:c15="http://schemas.microsoft.com/office/drawing/2012/chart" uri="{CE6537A1-D6FC-4f65-9D91-7224C49458BB}"/>
                <c:ext xmlns:c16="http://schemas.microsoft.com/office/drawing/2014/chart" uri="{C3380CC4-5D6E-409C-BE32-E72D297353CC}">
                  <c16:uniqueId val="{0000000D-1356-4DC7-8F04-11F7BC7D187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Adelanto!$A$24:$A$30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Adelanto!$B$24:$B$30</c:f>
              <c:numCache>
                <c:formatCode>General</c:formatCode>
                <c:ptCount val="7"/>
                <c:pt idx="1">
                  <c:v>6</c:v>
                </c:pt>
                <c:pt idx="2">
                  <c:v>2</c:v>
                </c:pt>
                <c:pt idx="3">
                  <c:v>1</c:v>
                </c:pt>
                <c:pt idx="4">
                  <c:v>0</c:v>
                </c:pt>
                <c:pt idx="5">
                  <c:v>1</c:v>
                </c:pt>
                <c:pt idx="6">
                  <c:v>0</c:v>
                </c:pt>
              </c:numCache>
            </c:numRef>
          </c:val>
          <c:extLst>
            <c:ext xmlns:c16="http://schemas.microsoft.com/office/drawing/2014/chart" uri="{C3380CC4-5D6E-409C-BE32-E72D297353CC}">
              <c16:uniqueId val="{0000000E-1356-4DC7-8F04-11F7BC7D1871}"/>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1356-4DC7-8F04-11F7BC7D1871}"/>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1356-4DC7-8F04-11F7BC7D1871}"/>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1356-4DC7-8F04-11F7BC7D1871}"/>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1356-4DC7-8F04-11F7BC7D1871}"/>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1356-4DC7-8F04-11F7BC7D1871}"/>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1356-4DC7-8F04-11F7BC7D1871}"/>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1356-4DC7-8F04-11F7BC7D187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0-1356-4DC7-8F04-11F7BC7D1871}"/>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2-1356-4DC7-8F04-11F7BC7D1871}"/>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4-1356-4DC7-8F04-11F7BC7D1871}"/>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6-1356-4DC7-8F04-11F7BC7D1871}"/>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8-1356-4DC7-8F04-11F7BC7D1871}"/>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A-1356-4DC7-8F04-11F7BC7D1871}"/>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C-1356-4DC7-8F04-11F7BC7D1871}"/>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Adelanto!$A$24:$A$30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Adelanto!$C$24:$C$30</c:f>
              <c:numCache>
                <c:formatCode>0.0%</c:formatCode>
                <c:ptCount val="7"/>
                <c:pt idx="1">
                  <c:v>0.6</c:v>
                </c:pt>
                <c:pt idx="2">
                  <c:v>0.2</c:v>
                </c:pt>
                <c:pt idx="3">
                  <c:v>0.1</c:v>
                </c:pt>
                <c:pt idx="4">
                  <c:v>0</c:v>
                </c:pt>
                <c:pt idx="5">
                  <c:v>0.1</c:v>
                </c:pt>
                <c:pt idx="6">
                  <c:v>0</c:v>
                </c:pt>
              </c:numCache>
            </c:numRef>
          </c:val>
          <c:extLst>
            <c:ext xmlns:c16="http://schemas.microsoft.com/office/drawing/2014/chart" uri="{C3380CC4-5D6E-409C-BE32-E72D297353CC}">
              <c16:uniqueId val="{0000001D-1356-4DC7-8F04-11F7BC7D1871}"/>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02980298388074"/>
          <c:y val="0.20980263427479054"/>
          <c:w val="0.50123688662016996"/>
          <c:h val="0.65897445719080761"/>
        </c:manualLayout>
      </c:layout>
      <c:barChart>
        <c:barDir val="bar"/>
        <c:grouping val="stacked"/>
        <c:varyColors val="0"/>
        <c:ser>
          <c:idx val="0"/>
          <c:order val="0"/>
          <c:tx>
            <c:strRef>
              <c:f>Adelanto!$B$15</c:f>
              <c:strCache>
                <c:ptCount val="1"/>
              </c:strCache>
            </c:strRef>
          </c:tx>
          <c:spPr>
            <a:solidFill>
              <a:schemeClr val="accent1"/>
            </a:solidFill>
            <a:ln>
              <a:noFill/>
            </a:ln>
            <a:effectLst/>
          </c:spPr>
          <c:invertIfNegative val="0"/>
          <c:cat>
            <c:strRef>
              <c:f>Adelanto!$A$16:$A$22</c:f>
              <c:strCache>
                <c:ptCount val="7"/>
                <c:pt idx="0">
                  <c:v>African American or Black</c:v>
                </c:pt>
                <c:pt idx="1">
                  <c:v>American Indian or Alaska Native</c:v>
                </c:pt>
                <c:pt idx="2">
                  <c:v>Asian</c:v>
                </c:pt>
                <c:pt idx="3">
                  <c:v>Native Hawaiin or Pacific Islander</c:v>
                </c:pt>
                <c:pt idx="4">
                  <c:v>White</c:v>
                </c:pt>
                <c:pt idx="5">
                  <c:v>Multiple Races or Other</c:v>
                </c:pt>
                <c:pt idx="6">
                  <c:v>Don't Know/Refused</c:v>
                </c:pt>
              </c:strCache>
            </c:strRef>
          </c:cat>
          <c:val>
            <c:numRef>
              <c:f>Adelanto!$B$16:$B$22</c:f>
              <c:numCache>
                <c:formatCode>General</c:formatCode>
                <c:ptCount val="7"/>
                <c:pt idx="0">
                  <c:v>4</c:v>
                </c:pt>
                <c:pt idx="1">
                  <c:v>0</c:v>
                </c:pt>
                <c:pt idx="2">
                  <c:v>0</c:v>
                </c:pt>
                <c:pt idx="3">
                  <c:v>0</c:v>
                </c:pt>
                <c:pt idx="4">
                  <c:v>4</c:v>
                </c:pt>
                <c:pt idx="5">
                  <c:v>1</c:v>
                </c:pt>
                <c:pt idx="6">
                  <c:v>1</c:v>
                </c:pt>
              </c:numCache>
            </c:numRef>
          </c:val>
          <c:extLst>
            <c:ext xmlns:c16="http://schemas.microsoft.com/office/drawing/2014/chart" uri="{C3380CC4-5D6E-409C-BE32-E72D297353CC}">
              <c16:uniqueId val="{00000000-A8BB-433A-9514-30C7481D4A4E}"/>
            </c:ext>
          </c:extLst>
        </c:ser>
        <c:dLbls>
          <c:showLegendKey val="0"/>
          <c:showVal val="0"/>
          <c:showCatName val="0"/>
          <c:showSerName val="0"/>
          <c:showPercent val="0"/>
          <c:showBubbleSize val="0"/>
        </c:dLbls>
        <c:gapWidth val="150"/>
        <c:overlap val="100"/>
        <c:axId val="1083914976"/>
        <c:axId val="1087599440"/>
      </c:barChart>
      <c:catAx>
        <c:axId val="1083914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087599440"/>
        <c:crosses val="autoZero"/>
        <c:auto val="1"/>
        <c:lblAlgn val="ctr"/>
        <c:lblOffset val="100"/>
        <c:noMultiLvlLbl val="0"/>
      </c:catAx>
      <c:valAx>
        <c:axId val="1087599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91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'Apple Valley'!$B$7</c:f>
              <c:strCache>
                <c:ptCount val="1"/>
              </c:strCache>
            </c:strRef>
          </c:tx>
          <c:spPr>
            <a:solidFill>
              <a:schemeClr val="accent1"/>
            </a:solidFill>
            <a:ln>
              <a:noFill/>
            </a:ln>
            <a:effectLst/>
          </c:spPr>
          <c:invertIfNegative val="0"/>
          <c:cat>
            <c:strRef>
              <c:f>'Apple Valley'!$A$8:$A$13</c:f>
              <c:strCache>
                <c:ptCount val="6"/>
                <c:pt idx="0">
                  <c:v>18 to 24</c:v>
                </c:pt>
                <c:pt idx="1">
                  <c:v>25 to 39</c:v>
                </c:pt>
                <c:pt idx="2">
                  <c:v>40 to 49</c:v>
                </c:pt>
                <c:pt idx="3">
                  <c:v>50 to 54</c:v>
                </c:pt>
                <c:pt idx="4">
                  <c:v>55 to 61</c:v>
                </c:pt>
                <c:pt idx="5">
                  <c:v>62+</c:v>
                </c:pt>
              </c:strCache>
            </c:strRef>
          </c:cat>
          <c:val>
            <c:numRef>
              <c:f>'Apple Valley'!$B$8:$B$13</c:f>
              <c:numCache>
                <c:formatCode>General</c:formatCode>
                <c:ptCount val="6"/>
                <c:pt idx="0">
                  <c:v>4</c:v>
                </c:pt>
                <c:pt idx="1">
                  <c:v>9</c:v>
                </c:pt>
                <c:pt idx="2">
                  <c:v>4</c:v>
                </c:pt>
                <c:pt idx="3">
                  <c:v>0</c:v>
                </c:pt>
                <c:pt idx="4">
                  <c:v>2</c:v>
                </c:pt>
                <c:pt idx="5">
                  <c:v>1</c:v>
                </c:pt>
              </c:numCache>
            </c:numRef>
          </c:val>
          <c:extLst>
            <c:ext xmlns:c16="http://schemas.microsoft.com/office/drawing/2014/chart" uri="{C3380CC4-5D6E-409C-BE32-E72D297353CC}">
              <c16:uniqueId val="{00000000-F5F4-4CB6-99C8-19C44372F904}"/>
            </c:ext>
          </c:extLst>
        </c:ser>
        <c:dLbls>
          <c:showLegendKey val="0"/>
          <c:showVal val="0"/>
          <c:showCatName val="0"/>
          <c:showSerName val="0"/>
          <c:showPercent val="0"/>
          <c:showBubbleSize val="0"/>
        </c:dLbls>
        <c:gapWidth val="219"/>
        <c:overlap val="-27"/>
        <c:axId val="1025936032"/>
        <c:axId val="1020781568"/>
      </c:barChart>
      <c:catAx>
        <c:axId val="10259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20781568"/>
        <c:crosses val="autoZero"/>
        <c:auto val="1"/>
        <c:lblAlgn val="ctr"/>
        <c:lblOffset val="100"/>
        <c:noMultiLvlLbl val="0"/>
      </c:catAx>
      <c:valAx>
        <c:axId val="102078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93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Monthly</a:t>
            </a:r>
          </a:p>
          <a:p>
            <a:pPr>
              <a:defRPr/>
            </a:pPr>
            <a:r>
              <a:rPr lang="en-US"/>
              <a:t>Income</a:t>
            </a:r>
          </a:p>
        </c:rich>
      </c:tx>
      <c:layout>
        <c:manualLayout>
          <c:xMode val="edge"/>
          <c:yMode val="edge"/>
          <c:x val="0.68704855643044627"/>
          <c:y val="0.10185185185185185"/>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7BC-45FA-B9F4-F20DA59FDDC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7BC-45FA-B9F4-F20DA59FDDC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7BC-45FA-B9F4-F20DA59FDDC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7BC-45FA-B9F4-F20DA59FDDC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7BC-45FA-B9F4-F20DA59FDDC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7BC-45FA-B9F4-F20DA59FDDC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7BC-45FA-B9F4-F20DA59FDDC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67BC-45FA-B9F4-F20DA59FDDC0}"/>
                </c:ext>
              </c:extLst>
            </c:dLbl>
            <c:dLbl>
              <c:idx val="1"/>
              <c:layout>
                <c:manualLayout>
                  <c:x val="3.8888888888888994E-2"/>
                  <c:y val="-2.777777777777777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7BC-45FA-B9F4-F20DA59FDDC0}"/>
                </c:ext>
              </c:extLst>
            </c:dLbl>
            <c:dLbl>
              <c:idx val="2"/>
              <c:layout>
                <c:manualLayout>
                  <c:x val="-8.2838462943149879E-2"/>
                  <c:y val="0.14247092210613388"/>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234031449323707"/>
                      <c:h val="0.21337018137869351"/>
                    </c:manualLayout>
                  </c15:layout>
                </c:ext>
                <c:ext xmlns:c16="http://schemas.microsoft.com/office/drawing/2014/chart" uri="{C3380CC4-5D6E-409C-BE32-E72D297353CC}">
                  <c16:uniqueId val="{00000005-67BC-45FA-B9F4-F20DA59FDDC0}"/>
                </c:ext>
              </c:extLst>
            </c:dLbl>
            <c:dLbl>
              <c:idx val="3"/>
              <c:delete val="1"/>
              <c:extLst>
                <c:ext xmlns:c15="http://schemas.microsoft.com/office/drawing/2012/chart" uri="{CE6537A1-D6FC-4f65-9D91-7224C49458BB}"/>
                <c:ext xmlns:c16="http://schemas.microsoft.com/office/drawing/2014/chart" uri="{C3380CC4-5D6E-409C-BE32-E72D297353CC}">
                  <c16:uniqueId val="{00000007-67BC-45FA-B9F4-F20DA59FDDC0}"/>
                </c:ext>
              </c:extLst>
            </c:dLbl>
            <c:dLbl>
              <c:idx val="4"/>
              <c:layout>
                <c:manualLayout>
                  <c:x val="-8.2949217019077287E-2"/>
                  <c:y val="-7.074826900283080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5096145170804735"/>
                      <c:h val="0.21337018137869351"/>
                    </c:manualLayout>
                  </c15:layout>
                </c:ext>
                <c:ext xmlns:c16="http://schemas.microsoft.com/office/drawing/2014/chart" uri="{C3380CC4-5D6E-409C-BE32-E72D297353CC}">
                  <c16:uniqueId val="{00000009-67BC-45FA-B9F4-F20DA59FDDC0}"/>
                </c:ext>
              </c:extLst>
            </c:dLbl>
            <c:dLbl>
              <c:idx val="5"/>
              <c:layout>
                <c:manualLayout>
                  <c:x val="6.2323139788466098E-2"/>
                  <c:y val="-6.481481481481482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4596868434093211"/>
                      <c:h val="0.21337018137869351"/>
                    </c:manualLayout>
                  </c15:layout>
                </c:ext>
                <c:ext xmlns:c16="http://schemas.microsoft.com/office/drawing/2014/chart" uri="{C3380CC4-5D6E-409C-BE32-E72D297353CC}">
                  <c16:uniqueId val="{0000000B-67BC-45FA-B9F4-F20DA59FDDC0}"/>
                </c:ext>
              </c:extLst>
            </c:dLbl>
            <c:dLbl>
              <c:idx val="6"/>
              <c:delete val="1"/>
              <c:extLst>
                <c:ext xmlns:c15="http://schemas.microsoft.com/office/drawing/2012/chart" uri="{CE6537A1-D6FC-4f65-9D91-7224C49458BB}"/>
                <c:ext xmlns:c16="http://schemas.microsoft.com/office/drawing/2014/chart" uri="{C3380CC4-5D6E-409C-BE32-E72D297353CC}">
                  <c16:uniqueId val="{0000000D-67BC-45FA-B9F4-F20DA59FDDC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'Apple Valley'!$A$24:$A$30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'Apple Valley'!$B$24:$B$30</c:f>
              <c:numCache>
                <c:formatCode>General</c:formatCode>
                <c:ptCount val="7"/>
                <c:pt idx="1">
                  <c:v>12</c:v>
                </c:pt>
                <c:pt idx="2">
                  <c:v>5</c:v>
                </c:pt>
                <c:pt idx="3">
                  <c:v>0</c:v>
                </c:pt>
                <c:pt idx="4">
                  <c:v>2</c:v>
                </c:pt>
                <c:pt idx="5">
                  <c:v>1</c:v>
                </c:pt>
                <c:pt idx="6">
                  <c:v>0</c:v>
                </c:pt>
              </c:numCache>
            </c:numRef>
          </c:val>
          <c:extLst>
            <c:ext xmlns:c16="http://schemas.microsoft.com/office/drawing/2014/chart" uri="{C3380CC4-5D6E-409C-BE32-E72D297353CC}">
              <c16:uniqueId val="{0000000E-67BC-45FA-B9F4-F20DA59FDDC0}"/>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67BC-45FA-B9F4-F20DA59FDDC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67BC-45FA-B9F4-F20DA59FDDC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67BC-45FA-B9F4-F20DA59FDDC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67BC-45FA-B9F4-F20DA59FDDC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67BC-45FA-B9F4-F20DA59FDDC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67BC-45FA-B9F4-F20DA59FDDC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67BC-45FA-B9F4-F20DA59FDDC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0-67BC-45FA-B9F4-F20DA59FDDC0}"/>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2-67BC-45FA-B9F4-F20DA59FDDC0}"/>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4-67BC-45FA-B9F4-F20DA59FDDC0}"/>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6-67BC-45FA-B9F4-F20DA59FDDC0}"/>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8-67BC-45FA-B9F4-F20DA59FDDC0}"/>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A-67BC-45FA-B9F4-F20DA59FDDC0}"/>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C-67BC-45FA-B9F4-F20DA59FDDC0}"/>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'Apple Valley'!$A$24:$A$30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'Apple Valley'!$C$24:$C$30</c:f>
              <c:numCache>
                <c:formatCode>0.0%</c:formatCode>
                <c:ptCount val="7"/>
                <c:pt idx="1">
                  <c:v>0.6</c:v>
                </c:pt>
                <c:pt idx="2">
                  <c:v>0.25</c:v>
                </c:pt>
                <c:pt idx="3">
                  <c:v>0</c:v>
                </c:pt>
                <c:pt idx="4">
                  <c:v>0.1</c:v>
                </c:pt>
                <c:pt idx="5">
                  <c:v>0.05</c:v>
                </c:pt>
                <c:pt idx="6">
                  <c:v>0</c:v>
                </c:pt>
              </c:numCache>
            </c:numRef>
          </c:val>
          <c:extLst>
            <c:ext xmlns:c16="http://schemas.microsoft.com/office/drawing/2014/chart" uri="{C3380CC4-5D6E-409C-BE32-E72D297353CC}">
              <c16:uniqueId val="{0000001D-67BC-45FA-B9F4-F20DA59FDDC0}"/>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641343573355053"/>
          <c:y val="0.19252648530229213"/>
          <c:w val="0.50474283415029286"/>
          <c:h val="0.68705612595232646"/>
        </c:manualLayout>
      </c:layout>
      <c:barChart>
        <c:barDir val="bar"/>
        <c:grouping val="stacked"/>
        <c:varyColors val="0"/>
        <c:ser>
          <c:idx val="0"/>
          <c:order val="0"/>
          <c:tx>
            <c:strRef>
              <c:f>'Apple Valley'!$B$15</c:f>
              <c:strCache>
                <c:ptCount val="1"/>
              </c:strCache>
            </c:strRef>
          </c:tx>
          <c:spPr>
            <a:solidFill>
              <a:schemeClr val="accent1"/>
            </a:solidFill>
            <a:ln>
              <a:noFill/>
            </a:ln>
            <a:effectLst/>
          </c:spPr>
          <c:invertIfNegative val="0"/>
          <c:cat>
            <c:strRef>
              <c:f>'Apple Valley'!$A$16:$A$22</c:f>
              <c:strCache>
                <c:ptCount val="7"/>
                <c:pt idx="0">
                  <c:v>African American or Black</c:v>
                </c:pt>
                <c:pt idx="1">
                  <c:v>American Indian or Alaska Native</c:v>
                </c:pt>
                <c:pt idx="2">
                  <c:v>Asian</c:v>
                </c:pt>
                <c:pt idx="3">
                  <c:v>Native Hawaiin or Pacific Islander</c:v>
                </c:pt>
                <c:pt idx="4">
                  <c:v>White</c:v>
                </c:pt>
                <c:pt idx="5">
                  <c:v>Multiple Races or Other</c:v>
                </c:pt>
                <c:pt idx="6">
                  <c:v>Don't Know/Refused</c:v>
                </c:pt>
              </c:strCache>
            </c:strRef>
          </c:cat>
          <c:val>
            <c:numRef>
              <c:f>'Apple Valley'!$B$16:$B$22</c:f>
              <c:numCache>
                <c:formatCode>General</c:formatCode>
                <c:ptCount val="7"/>
                <c:pt idx="0">
                  <c:v>4</c:v>
                </c:pt>
                <c:pt idx="1">
                  <c:v>2</c:v>
                </c:pt>
                <c:pt idx="2">
                  <c:v>0</c:v>
                </c:pt>
                <c:pt idx="3">
                  <c:v>0</c:v>
                </c:pt>
                <c:pt idx="4">
                  <c:v>12</c:v>
                </c:pt>
                <c:pt idx="5">
                  <c:v>2</c:v>
                </c:pt>
                <c:pt idx="6">
                  <c:v>0</c:v>
                </c:pt>
              </c:numCache>
            </c:numRef>
          </c:val>
          <c:extLst>
            <c:ext xmlns:c16="http://schemas.microsoft.com/office/drawing/2014/chart" uri="{C3380CC4-5D6E-409C-BE32-E72D297353CC}">
              <c16:uniqueId val="{00000000-B995-4673-AD76-0AB61F19405D}"/>
            </c:ext>
          </c:extLst>
        </c:ser>
        <c:dLbls>
          <c:showLegendKey val="0"/>
          <c:showVal val="0"/>
          <c:showCatName val="0"/>
          <c:showSerName val="0"/>
          <c:showPercent val="0"/>
          <c:showBubbleSize val="0"/>
        </c:dLbls>
        <c:gapWidth val="150"/>
        <c:overlap val="100"/>
        <c:axId val="1083914976"/>
        <c:axId val="1087599440"/>
      </c:barChart>
      <c:catAx>
        <c:axId val="1083914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lumMod val="65000"/>
                    <a:lumOff val="35000"/>
                  </a:schemeClr>
                </a:solidFill>
                <a:latin typeface="+mn-lt"/>
                <a:ea typeface="+mn-ea"/>
                <a:cs typeface="+mn-cs"/>
              </a:defRPr>
            </a:pPr>
            <a:endParaRPr lang="en-US"/>
          </a:p>
        </c:txPr>
        <c:crossAx val="1087599440"/>
        <c:crosses val="autoZero"/>
        <c:auto val="1"/>
        <c:lblAlgn val="ctr"/>
        <c:lblOffset val="100"/>
        <c:noMultiLvlLbl val="0"/>
      </c:catAx>
      <c:valAx>
        <c:axId val="1087599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91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Breakdown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Barstow!$B$7</c:f>
              <c:strCache>
                <c:ptCount val="1"/>
              </c:strCache>
            </c:strRef>
          </c:tx>
          <c:spPr>
            <a:solidFill>
              <a:schemeClr val="accent1"/>
            </a:solidFill>
            <a:ln>
              <a:noFill/>
            </a:ln>
            <a:effectLst/>
          </c:spPr>
          <c:invertIfNegative val="0"/>
          <c:cat>
            <c:strRef>
              <c:f>Barstow!$A$8:$A$13</c:f>
              <c:strCache>
                <c:ptCount val="6"/>
                <c:pt idx="0">
                  <c:v>18 to 24</c:v>
                </c:pt>
                <c:pt idx="1">
                  <c:v>25 to 39</c:v>
                </c:pt>
                <c:pt idx="2">
                  <c:v>40 to 49</c:v>
                </c:pt>
                <c:pt idx="3">
                  <c:v>50 to 54</c:v>
                </c:pt>
                <c:pt idx="4">
                  <c:v>55 to 61</c:v>
                </c:pt>
                <c:pt idx="5">
                  <c:v>62+</c:v>
                </c:pt>
              </c:strCache>
            </c:strRef>
          </c:cat>
          <c:val>
            <c:numRef>
              <c:f>Barstow!$B$8:$B$13</c:f>
              <c:numCache>
                <c:formatCode>General</c:formatCode>
                <c:ptCount val="6"/>
                <c:pt idx="0">
                  <c:v>2</c:v>
                </c:pt>
                <c:pt idx="1">
                  <c:v>19</c:v>
                </c:pt>
                <c:pt idx="2">
                  <c:v>7</c:v>
                </c:pt>
                <c:pt idx="3">
                  <c:v>4</c:v>
                </c:pt>
                <c:pt idx="4">
                  <c:v>6</c:v>
                </c:pt>
                <c:pt idx="5">
                  <c:v>7</c:v>
                </c:pt>
              </c:numCache>
            </c:numRef>
          </c:val>
          <c:extLst>
            <c:ext xmlns:c16="http://schemas.microsoft.com/office/drawing/2014/chart" uri="{C3380CC4-5D6E-409C-BE32-E72D297353CC}">
              <c16:uniqueId val="{00000000-28A8-49DD-ADE1-D9BEB7B609CE}"/>
            </c:ext>
          </c:extLst>
        </c:ser>
        <c:dLbls>
          <c:showLegendKey val="0"/>
          <c:showVal val="0"/>
          <c:showCatName val="0"/>
          <c:showSerName val="0"/>
          <c:showPercent val="0"/>
          <c:showBubbleSize val="0"/>
        </c:dLbls>
        <c:gapWidth val="219"/>
        <c:overlap val="-27"/>
        <c:axId val="1025936032"/>
        <c:axId val="1020781568"/>
      </c:barChart>
      <c:catAx>
        <c:axId val="1025936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20781568"/>
        <c:crosses val="autoZero"/>
        <c:auto val="1"/>
        <c:lblAlgn val="ctr"/>
        <c:lblOffset val="100"/>
        <c:noMultiLvlLbl val="0"/>
      </c:catAx>
      <c:valAx>
        <c:axId val="1020781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593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Monthly</a:t>
            </a:r>
          </a:p>
          <a:p>
            <a:pPr>
              <a:defRPr/>
            </a:pPr>
            <a:r>
              <a:rPr lang="en-US"/>
              <a:t>Income</a:t>
            </a:r>
          </a:p>
        </c:rich>
      </c:tx>
      <c:layout>
        <c:manualLayout>
          <c:xMode val="edge"/>
          <c:yMode val="edge"/>
          <c:x val="0.68704855643044627"/>
          <c:y val="0.10185185185185185"/>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64D-4061-9324-EC4166082B0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64D-4061-9324-EC4166082B0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64D-4061-9324-EC4166082B0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F64D-4061-9324-EC4166082B0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F64D-4061-9324-EC4166082B0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F64D-4061-9324-EC4166082B0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F64D-4061-9324-EC4166082B0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01-F64D-4061-9324-EC4166082B07}"/>
                </c:ext>
              </c:extLst>
            </c:dLbl>
            <c:dLbl>
              <c:idx val="1"/>
              <c:layout>
                <c:manualLayout>
                  <c:x val="0.11466312289065267"/>
                  <c:y val="-0.20192738682205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64D-4061-9324-EC4166082B07}"/>
                </c:ext>
              </c:extLst>
            </c:dLbl>
            <c:dLbl>
              <c:idx val="2"/>
              <c:layout>
                <c:manualLayout>
                  <c:x val="-7.7016227471092977E-2"/>
                  <c:y val="8.555613570719310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1920805583073233"/>
                      <c:h val="0.20801826572219317"/>
                    </c:manualLayout>
                  </c15:layout>
                </c:ext>
                <c:ext xmlns:c16="http://schemas.microsoft.com/office/drawing/2014/chart" uri="{C3380CC4-5D6E-409C-BE32-E72D297353CC}">
                  <c16:uniqueId val="{00000005-F64D-4061-9324-EC4166082B07}"/>
                </c:ext>
              </c:extLst>
            </c:dLbl>
            <c:dLbl>
              <c:idx val="3"/>
              <c:delete val="1"/>
              <c:extLst>
                <c:ext xmlns:c15="http://schemas.microsoft.com/office/drawing/2012/chart" uri="{CE6537A1-D6FC-4f65-9D91-7224C49458BB}"/>
                <c:ext xmlns:c16="http://schemas.microsoft.com/office/drawing/2014/chart" uri="{C3380CC4-5D6E-409C-BE32-E72D297353CC}">
                  <c16:uniqueId val="{00000007-F64D-4061-9324-EC4166082B07}"/>
                </c:ext>
              </c:extLst>
            </c:dLbl>
            <c:dLbl>
              <c:idx val="4"/>
              <c:layout>
                <c:manualLayout>
                  <c:x val="-5.8714876291509378E-2"/>
                  <c:y val="-0.14325025427744459"/>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4734253219568195"/>
                      <c:h val="0.20801826572219317"/>
                    </c:manualLayout>
                  </c15:layout>
                </c:ext>
                <c:ext xmlns:c16="http://schemas.microsoft.com/office/drawing/2014/chart" uri="{C3380CC4-5D6E-409C-BE32-E72D297353CC}">
                  <c16:uniqueId val="{00000009-F64D-4061-9324-EC4166082B07}"/>
                </c:ext>
              </c:extLst>
            </c:dLbl>
            <c:dLbl>
              <c:idx val="5"/>
              <c:layout>
                <c:manualLayout>
                  <c:x val="6.9421511178902107E-2"/>
                  <c:y val="-6.481481481481482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6527890146295402"/>
                      <c:h val="0.20801826572219317"/>
                    </c:manualLayout>
                  </c15:layout>
                </c:ext>
                <c:ext xmlns:c16="http://schemas.microsoft.com/office/drawing/2014/chart" uri="{C3380CC4-5D6E-409C-BE32-E72D297353CC}">
                  <c16:uniqueId val="{0000000B-F64D-4061-9324-EC4166082B07}"/>
                </c:ext>
              </c:extLst>
            </c:dLbl>
            <c:dLbl>
              <c:idx val="6"/>
              <c:delete val="1"/>
              <c:extLst>
                <c:ext xmlns:c15="http://schemas.microsoft.com/office/drawing/2012/chart" uri="{CE6537A1-D6FC-4f65-9D91-7224C49458BB}"/>
                <c:ext xmlns:c16="http://schemas.microsoft.com/office/drawing/2014/chart" uri="{C3380CC4-5D6E-409C-BE32-E72D297353CC}">
                  <c16:uniqueId val="{0000000D-F64D-4061-9324-EC4166082B0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Barstow!$A$24:$A$30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Barstow!$B$24:$B$30</c:f>
              <c:numCache>
                <c:formatCode>General</c:formatCode>
                <c:ptCount val="7"/>
                <c:pt idx="1">
                  <c:v>34</c:v>
                </c:pt>
                <c:pt idx="2">
                  <c:v>1</c:v>
                </c:pt>
                <c:pt idx="3">
                  <c:v>0</c:v>
                </c:pt>
                <c:pt idx="4">
                  <c:v>5</c:v>
                </c:pt>
                <c:pt idx="5">
                  <c:v>5</c:v>
                </c:pt>
                <c:pt idx="6">
                  <c:v>0</c:v>
                </c:pt>
              </c:numCache>
            </c:numRef>
          </c:val>
          <c:extLst>
            <c:ext xmlns:c16="http://schemas.microsoft.com/office/drawing/2014/chart" uri="{C3380CC4-5D6E-409C-BE32-E72D297353CC}">
              <c16:uniqueId val="{0000000E-F64D-4061-9324-EC4166082B07}"/>
            </c:ext>
          </c:extLst>
        </c:ser>
        <c:ser>
          <c:idx val="1"/>
          <c:order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F64D-4061-9324-EC4166082B07}"/>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F64D-4061-9324-EC4166082B0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F64D-4061-9324-EC4166082B07}"/>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F64D-4061-9324-EC4166082B07}"/>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F64D-4061-9324-EC4166082B07}"/>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F64D-4061-9324-EC4166082B07}"/>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F64D-4061-9324-EC4166082B0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0-F64D-4061-9324-EC4166082B07}"/>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2-F64D-4061-9324-EC4166082B07}"/>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4-F64D-4061-9324-EC4166082B07}"/>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6-F64D-4061-9324-EC4166082B07}"/>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8-F64D-4061-9324-EC4166082B07}"/>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A-F64D-4061-9324-EC4166082B07}"/>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1"/>
              <c:showCatName val="1"/>
              <c:showSerName val="0"/>
              <c:showPercent val="1"/>
              <c:showBubbleSize val="0"/>
              <c:extLst>
                <c:ext xmlns:c16="http://schemas.microsoft.com/office/drawing/2014/chart" uri="{C3380CC4-5D6E-409C-BE32-E72D297353CC}">
                  <c16:uniqueId val="{0000001C-F64D-4061-9324-EC4166082B07}"/>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Barstow!$A$24:$A$30</c:f>
              <c:strCache>
                <c:ptCount val="7"/>
                <c:pt idx="0">
                  <c:v>Monthly Income</c:v>
                </c:pt>
                <c:pt idx="1">
                  <c:v>No Income</c:v>
                </c:pt>
                <c:pt idx="2">
                  <c:v>$1 to $250/month</c:v>
                </c:pt>
                <c:pt idx="3">
                  <c:v>$251 to $500/month</c:v>
                </c:pt>
                <c:pt idx="4">
                  <c:v>$501 to $1,000/month</c:v>
                </c:pt>
                <c:pt idx="5">
                  <c:v>More than $1,000/month</c:v>
                </c:pt>
                <c:pt idx="6">
                  <c:v>No Recorded Answer</c:v>
                </c:pt>
              </c:strCache>
            </c:strRef>
          </c:cat>
          <c:val>
            <c:numRef>
              <c:f>Barstow!$C$24:$C$30</c:f>
              <c:numCache>
                <c:formatCode>0.0%</c:formatCode>
                <c:ptCount val="7"/>
                <c:pt idx="1">
                  <c:v>0.45800000000000002</c:v>
                </c:pt>
                <c:pt idx="2">
                  <c:v>0.25</c:v>
                </c:pt>
                <c:pt idx="3">
                  <c:v>0.20799999999999999</c:v>
                </c:pt>
                <c:pt idx="4">
                  <c:v>4.2000000000000003E-2</c:v>
                </c:pt>
                <c:pt idx="5">
                  <c:v>4.2000000000000003E-2</c:v>
                </c:pt>
                <c:pt idx="6">
                  <c:v>0</c:v>
                </c:pt>
              </c:numCache>
            </c:numRef>
          </c:val>
          <c:extLst>
            <c:ext xmlns:c16="http://schemas.microsoft.com/office/drawing/2014/chart" uri="{C3380CC4-5D6E-409C-BE32-E72D297353CC}">
              <c16:uniqueId val="{0000001D-F64D-4061-9324-EC4166082B07}"/>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094944833738021"/>
          <c:y val="0.18372536851905519"/>
          <c:w val="0.44738844414759876"/>
          <c:h val="0.70136197887312135"/>
        </c:manualLayout>
      </c:layout>
      <c:barChart>
        <c:barDir val="bar"/>
        <c:grouping val="stacked"/>
        <c:varyColors val="0"/>
        <c:ser>
          <c:idx val="0"/>
          <c:order val="0"/>
          <c:tx>
            <c:strRef>
              <c:f>Barstow!$B$15</c:f>
              <c:strCache>
                <c:ptCount val="1"/>
              </c:strCache>
            </c:strRef>
          </c:tx>
          <c:spPr>
            <a:solidFill>
              <a:schemeClr val="accent1"/>
            </a:solidFill>
            <a:ln>
              <a:noFill/>
            </a:ln>
            <a:effectLst/>
          </c:spPr>
          <c:invertIfNegative val="0"/>
          <c:cat>
            <c:strRef>
              <c:f>Barstow!$A$16:$A$22</c:f>
              <c:strCache>
                <c:ptCount val="7"/>
                <c:pt idx="0">
                  <c:v>African American or Black</c:v>
                </c:pt>
                <c:pt idx="1">
                  <c:v>American Indian or Alaska Native</c:v>
                </c:pt>
                <c:pt idx="2">
                  <c:v>Asian</c:v>
                </c:pt>
                <c:pt idx="3">
                  <c:v>Native Hawaiin or Pacific Islander</c:v>
                </c:pt>
                <c:pt idx="4">
                  <c:v>White</c:v>
                </c:pt>
                <c:pt idx="5">
                  <c:v>Multiple Races or Other</c:v>
                </c:pt>
                <c:pt idx="6">
                  <c:v>Don't Know/Refused</c:v>
                </c:pt>
              </c:strCache>
            </c:strRef>
          </c:cat>
          <c:val>
            <c:numRef>
              <c:f>Barstow!$B$16:$B$22</c:f>
              <c:numCache>
                <c:formatCode>General</c:formatCode>
                <c:ptCount val="7"/>
                <c:pt idx="0">
                  <c:v>5</c:v>
                </c:pt>
                <c:pt idx="1">
                  <c:v>0</c:v>
                </c:pt>
                <c:pt idx="2">
                  <c:v>0</c:v>
                </c:pt>
                <c:pt idx="3">
                  <c:v>0</c:v>
                </c:pt>
                <c:pt idx="4">
                  <c:v>31</c:v>
                </c:pt>
                <c:pt idx="5">
                  <c:v>6</c:v>
                </c:pt>
                <c:pt idx="6">
                  <c:v>3</c:v>
                </c:pt>
              </c:numCache>
            </c:numRef>
          </c:val>
          <c:extLst>
            <c:ext xmlns:c16="http://schemas.microsoft.com/office/drawing/2014/chart" uri="{C3380CC4-5D6E-409C-BE32-E72D297353CC}">
              <c16:uniqueId val="{00000000-35B9-4BD8-AF37-F5E4E23446FE}"/>
            </c:ext>
          </c:extLst>
        </c:ser>
        <c:dLbls>
          <c:showLegendKey val="0"/>
          <c:showVal val="0"/>
          <c:showCatName val="0"/>
          <c:showSerName val="0"/>
          <c:showPercent val="0"/>
          <c:showBubbleSize val="0"/>
        </c:dLbls>
        <c:gapWidth val="150"/>
        <c:overlap val="100"/>
        <c:axId val="1083914976"/>
        <c:axId val="1087599440"/>
      </c:barChart>
      <c:catAx>
        <c:axId val="1083914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087599440"/>
        <c:crosses val="autoZero"/>
        <c:auto val="1"/>
        <c:lblAlgn val="ctr"/>
        <c:lblOffset val="100"/>
        <c:noMultiLvlLbl val="0"/>
      </c:catAx>
      <c:valAx>
        <c:axId val="10875994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3914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EED38D-8952-48DE-B3AB-B21FBF7342E7}"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0F60A-328A-4EEF-91C7-36F79D039824}" type="slidenum">
              <a:rPr lang="en-US" smtClean="0"/>
              <a:t>‹#›</a:t>
            </a:fld>
            <a:endParaRPr lang="en-US"/>
          </a:p>
        </p:txBody>
      </p:sp>
    </p:spTree>
    <p:extLst>
      <p:ext uri="{BB962C8B-B14F-4D97-AF65-F5344CB8AC3E}">
        <p14:creationId xmlns:p14="http://schemas.microsoft.com/office/powerpoint/2010/main" val="51054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PowerPoint Template incorporates Master</a:t>
            </a:r>
            <a:r>
              <a:rPr lang="en-US" baseline="0" dirty="0"/>
              <a:t> Slides—meaning that a master layout controls the look of the entire presentation.  There are 4 master slide layouts—a title layout (shown here), a one column layout (slide 2), a two column layout (slide 3), and a 2 column layout with titles above (slide 4). When you insert a new slide, you are given these 4 “master layout” choices. </a:t>
            </a:r>
            <a:r>
              <a:rPr lang="en-US" b="1" dirty="0"/>
              <a:t>To</a:t>
            </a:r>
            <a:r>
              <a:rPr lang="en-US" b="1" baseline="0" dirty="0"/>
              <a:t> change the Department and Division titles, please see the instructions on slide 2.  </a:t>
            </a:r>
            <a:endParaRPr lang="en-US" b="1" dirty="0"/>
          </a:p>
        </p:txBody>
      </p:sp>
      <p:sp>
        <p:nvSpPr>
          <p:cNvPr id="4" name="Slide Number Placeholder 3"/>
          <p:cNvSpPr>
            <a:spLocks noGrp="1"/>
          </p:cNvSpPr>
          <p:nvPr>
            <p:ph type="sldNum" sz="quarter" idx="10"/>
          </p:nvPr>
        </p:nvSpPr>
        <p:spPr/>
        <p:txBody>
          <a:bodyPr/>
          <a:lstStyle/>
          <a:p>
            <a:fld id="{4752DD30-D45E-4C22-B9A3-714A1F31BF34}" type="slidenum">
              <a:rPr lang="en-US" smtClean="0"/>
              <a:t>1</a:t>
            </a:fld>
            <a:endParaRPr lang="en-US"/>
          </a:p>
        </p:txBody>
      </p:sp>
    </p:spTree>
    <p:extLst>
      <p:ext uri="{BB962C8B-B14F-4D97-AF65-F5344CB8AC3E}">
        <p14:creationId xmlns:p14="http://schemas.microsoft.com/office/powerpoint/2010/main" val="1584430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FB15-5488-4A01-8D1D-A72172017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5AE154-FE57-46DF-BFC6-3A6B3406F0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4EA02E4-C457-46A1-975B-77F926C61299}"/>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5" name="Footer Placeholder 4">
            <a:extLst>
              <a:ext uri="{FF2B5EF4-FFF2-40B4-BE49-F238E27FC236}">
                <a16:creationId xmlns:a16="http://schemas.microsoft.com/office/drawing/2014/main" id="{99EC1204-0AA1-4F83-A99A-963409943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EA66B-6DCC-4777-9779-C22FB26FEFAA}"/>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231463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5FC49-E8BD-4206-B313-29A289D174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7DA75-3195-47EB-AF33-32DECB130C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FCA44-9110-4483-83A8-D83BBA95179F}"/>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5" name="Footer Placeholder 4">
            <a:extLst>
              <a:ext uri="{FF2B5EF4-FFF2-40B4-BE49-F238E27FC236}">
                <a16:creationId xmlns:a16="http://schemas.microsoft.com/office/drawing/2014/main" id="{59F5394E-5866-4E01-B42C-ABB202152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66651-43C9-43F3-841E-6DA13E882292}"/>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70766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C8CC4-3D59-4810-B8C3-2A0E66A362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818F66-84AC-42BE-97C9-E1E95A26BDB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C7EBB-1097-4CBF-A7CF-6367B81F37DC}"/>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5" name="Footer Placeholder 4">
            <a:extLst>
              <a:ext uri="{FF2B5EF4-FFF2-40B4-BE49-F238E27FC236}">
                <a16:creationId xmlns:a16="http://schemas.microsoft.com/office/drawing/2014/main" id="{2E0B0619-598D-4E37-8E28-935C96907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80A3DE-200C-4443-8A2C-426D1831619B}"/>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105671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5" name="Group 14"/>
          <p:cNvGrpSpPr/>
          <p:nvPr userDrawn="1"/>
        </p:nvGrpSpPr>
        <p:grpSpPr>
          <a:xfrm>
            <a:off x="-12701" y="657225"/>
            <a:ext cx="12204701" cy="6203094"/>
            <a:chOff x="-9526" y="657225"/>
            <a:chExt cx="9153526" cy="6203094"/>
          </a:xfrm>
        </p:grpSpPr>
        <p:grpSp>
          <p:nvGrpSpPr>
            <p:cNvPr id="16" name="Group 15"/>
            <p:cNvGrpSpPr/>
            <p:nvPr/>
          </p:nvGrpSpPr>
          <p:grpSpPr>
            <a:xfrm>
              <a:off x="-9526" y="2110561"/>
              <a:ext cx="9153526" cy="4749758"/>
              <a:chOff x="-9526" y="2110561"/>
              <a:chExt cx="9153526" cy="4749758"/>
            </a:xfrm>
          </p:grpSpPr>
          <p:grpSp>
            <p:nvGrpSpPr>
              <p:cNvPr id="18" name="Group 17"/>
              <p:cNvGrpSpPr/>
              <p:nvPr/>
            </p:nvGrpSpPr>
            <p:grpSpPr>
              <a:xfrm>
                <a:off x="-9525" y="6041834"/>
                <a:ext cx="9153525" cy="518766"/>
                <a:chOff x="-9525" y="6041834"/>
                <a:chExt cx="9153525" cy="518766"/>
              </a:xfrm>
            </p:grpSpPr>
            <p:grpSp>
              <p:nvGrpSpPr>
                <p:cNvPr id="21" name="Group 20"/>
                <p:cNvGrpSpPr/>
                <p:nvPr/>
              </p:nvGrpSpPr>
              <p:grpSpPr>
                <a:xfrm>
                  <a:off x="-9525" y="6041834"/>
                  <a:ext cx="7381874" cy="514352"/>
                  <a:chOff x="-9525" y="5400671"/>
                  <a:chExt cx="7381874" cy="514352"/>
                </a:xfrm>
                <a:solidFill>
                  <a:srgbClr val="CCA20A"/>
                </a:solidFill>
              </p:grpSpPr>
              <p:sp>
                <p:nvSpPr>
                  <p:cNvPr id="25" name="Rectangle 24"/>
                  <p:cNvSpPr/>
                  <p:nvPr/>
                </p:nvSpPr>
                <p:spPr>
                  <a:xfrm flipV="1">
                    <a:off x="-9525" y="5400671"/>
                    <a:ext cx="6867525" cy="5143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26" name="Right Triangle 25"/>
                  <p:cNvSpPr/>
                  <p:nvPr/>
                </p:nvSpPr>
                <p:spPr>
                  <a:xfrm rot="5400000">
                    <a:off x="6858000" y="5400674"/>
                    <a:ext cx="514349" cy="51434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grpSp>
              <p:nvGrpSpPr>
                <p:cNvPr id="22" name="Group 21"/>
                <p:cNvGrpSpPr/>
                <p:nvPr/>
              </p:nvGrpSpPr>
              <p:grpSpPr>
                <a:xfrm>
                  <a:off x="6926885" y="6046248"/>
                  <a:ext cx="2217115" cy="514352"/>
                  <a:chOff x="6926885" y="6046248"/>
                  <a:chExt cx="2217115" cy="514352"/>
                </a:xfrm>
              </p:grpSpPr>
              <p:sp>
                <p:nvSpPr>
                  <p:cNvPr id="23" name="Rectangle 22"/>
                  <p:cNvSpPr/>
                  <p:nvPr/>
                </p:nvSpPr>
                <p:spPr>
                  <a:xfrm rot="10800000" flipV="1">
                    <a:off x="7441234" y="6046251"/>
                    <a:ext cx="1702766" cy="51434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sp>
                <p:nvSpPr>
                  <p:cNvPr id="24" name="Right Triangle 23"/>
                  <p:cNvSpPr/>
                  <p:nvPr/>
                </p:nvSpPr>
                <p:spPr>
                  <a:xfrm rot="16200000">
                    <a:off x="6926885" y="6046248"/>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0000"/>
                      </a:solidFill>
                    </a:endParaRPr>
                  </a:p>
                </p:txBody>
              </p:sp>
            </p:grpSp>
          </p:grpSp>
          <p:sp>
            <p:nvSpPr>
              <p:cNvPr id="19" name="Rectangle 18"/>
              <p:cNvSpPr/>
              <p:nvPr/>
            </p:nvSpPr>
            <p:spPr>
              <a:xfrm flipV="1">
                <a:off x="0" y="2110561"/>
                <a:ext cx="9144000" cy="38862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Rectangle 19"/>
              <p:cNvSpPr/>
              <p:nvPr/>
            </p:nvSpPr>
            <p:spPr>
              <a:xfrm flipV="1">
                <a:off x="-9526" y="6594260"/>
                <a:ext cx="9153525" cy="266059"/>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cxnSp>
          <p:nvCxnSpPr>
            <p:cNvPr id="17" name="Straight Connector 16"/>
            <p:cNvCxnSpPr/>
            <p:nvPr/>
          </p:nvCxnSpPr>
          <p:spPr>
            <a:xfrm>
              <a:off x="3086100" y="657225"/>
              <a:ext cx="0" cy="990600"/>
            </a:xfrm>
            <a:prstGeom prst="line">
              <a:avLst/>
            </a:prstGeom>
            <a:ln>
              <a:solidFill>
                <a:srgbClr val="1F1B77"/>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userDrawn="1"/>
        </p:nvSpPr>
        <p:spPr>
          <a:xfrm>
            <a:off x="9578745" y="6172201"/>
            <a:ext cx="2613255" cy="492443"/>
          </a:xfrm>
          <a:prstGeom prst="rect">
            <a:avLst/>
          </a:prstGeom>
          <a:noFill/>
        </p:spPr>
        <p:txBody>
          <a:bodyPr wrap="square" rtlCol="0">
            <a:spAutoFit/>
          </a:bodyPr>
          <a:lstStyle/>
          <a:p>
            <a:pPr algn="ctr"/>
            <a:r>
              <a:rPr lang="en-US" sz="1300" b="1" i="1" dirty="0">
                <a:solidFill>
                  <a:schemeClr val="bg1"/>
                </a:solidFill>
                <a:latin typeface="Arial Narrow" panose="020B0606020202030204" pitchFamily="34" charset="0"/>
              </a:rPr>
              <a:t>www.SBCounty.gov</a:t>
            </a:r>
          </a:p>
          <a:p>
            <a:endParaRPr lang="en-US" sz="1300" b="1" i="1" dirty="0">
              <a:solidFill>
                <a:schemeClr val="bg1"/>
              </a:solidFill>
              <a:latin typeface="Myriad Pro Cond" pitchFamily="34" charset="0"/>
            </a:endParaRPr>
          </a:p>
        </p:txBody>
      </p:sp>
      <p:pic>
        <p:nvPicPr>
          <p:cNvPr id="10"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2752" y="533401"/>
            <a:ext cx="3044049" cy="1178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1117600" y="2514600"/>
            <a:ext cx="8461145" cy="838200"/>
          </a:xfrm>
        </p:spPr>
        <p:txBody>
          <a:bodyPr>
            <a:noAutofit/>
          </a:bodyPr>
          <a:lstStyle>
            <a:lvl1pPr marL="0" indent="0">
              <a:spcBef>
                <a:spcPts val="0"/>
              </a:spcBef>
              <a:buNone/>
              <a:defRPr sz="2400" b="1">
                <a:solidFill>
                  <a:schemeClr val="bg1"/>
                </a:solidFill>
                <a:latin typeface="Arial" panose="020B0604020202020204" pitchFamily="34" charset="0"/>
                <a:cs typeface="Arial" panose="020B0604020202020204" pitchFamily="34" charset="0"/>
              </a:defRPr>
            </a:lvl1pPr>
            <a:lvl2pPr>
              <a:defRPr sz="1800" b="1">
                <a:solidFill>
                  <a:schemeClr val="bg1"/>
                </a:solidFill>
                <a:latin typeface="Arial" panose="020B0604020202020204" pitchFamily="34" charset="0"/>
                <a:cs typeface="Arial" panose="020B0604020202020204" pitchFamily="34" charset="0"/>
              </a:defRPr>
            </a:lvl2pPr>
            <a:lvl3pPr>
              <a:defRPr sz="1800" b="1">
                <a:solidFill>
                  <a:schemeClr val="bg1"/>
                </a:solidFill>
                <a:latin typeface="Arial" panose="020B0604020202020204" pitchFamily="34" charset="0"/>
                <a:cs typeface="Arial" panose="020B0604020202020204" pitchFamily="34" charset="0"/>
              </a:defRPr>
            </a:lvl3pPr>
            <a:lvl4pPr>
              <a:defRPr sz="1800" b="1">
                <a:solidFill>
                  <a:schemeClr val="bg1"/>
                </a:solidFill>
                <a:latin typeface="Arial" panose="020B0604020202020204" pitchFamily="34" charset="0"/>
                <a:cs typeface="Arial" panose="020B0604020202020204" pitchFamily="34" charset="0"/>
              </a:defRPr>
            </a:lvl4pPr>
            <a:lvl5pPr>
              <a:defRPr sz="1800" b="1">
                <a:solidFill>
                  <a:schemeClr val="bg1"/>
                </a:solidFill>
                <a:latin typeface="Arial" panose="020B0604020202020204" pitchFamily="34" charset="0"/>
                <a:cs typeface="Arial" panose="020B0604020202020204" pitchFamily="34" charset="0"/>
              </a:defRPr>
            </a:lvl5pPr>
          </a:lstStyle>
          <a:p>
            <a:pPr lvl="0"/>
            <a:r>
              <a:rPr lang="en-US" dirty="0"/>
              <a:t>Title Slide Heading Set in Arial Bold 24pt.</a:t>
            </a:r>
          </a:p>
        </p:txBody>
      </p:sp>
      <p:sp>
        <p:nvSpPr>
          <p:cNvPr id="9" name="Text Placeholder 8"/>
          <p:cNvSpPr>
            <a:spLocks noGrp="1"/>
          </p:cNvSpPr>
          <p:nvPr>
            <p:ph type="body" sz="quarter" idx="11" hasCustomPrompt="1"/>
          </p:nvPr>
        </p:nvSpPr>
        <p:spPr>
          <a:xfrm>
            <a:off x="1117600" y="3429000"/>
            <a:ext cx="5588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Secondary level of information</a:t>
            </a:r>
          </a:p>
        </p:txBody>
      </p:sp>
      <p:sp>
        <p:nvSpPr>
          <p:cNvPr id="11" name="Text Placeholder 8"/>
          <p:cNvSpPr>
            <a:spLocks noGrp="1"/>
          </p:cNvSpPr>
          <p:nvPr>
            <p:ph type="body" sz="quarter" idx="12" hasCustomPrompt="1"/>
          </p:nvPr>
        </p:nvSpPr>
        <p:spPr>
          <a:xfrm>
            <a:off x="1117600" y="3810000"/>
            <a:ext cx="5588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Third level of information</a:t>
            </a:r>
          </a:p>
        </p:txBody>
      </p:sp>
      <p:sp>
        <p:nvSpPr>
          <p:cNvPr id="12" name="Text Placeholder 8"/>
          <p:cNvSpPr>
            <a:spLocks noGrp="1"/>
          </p:cNvSpPr>
          <p:nvPr>
            <p:ph type="body" sz="quarter" idx="13" hasCustomPrompt="1"/>
          </p:nvPr>
        </p:nvSpPr>
        <p:spPr>
          <a:xfrm>
            <a:off x="1117600" y="4800600"/>
            <a:ext cx="5588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Presenter’s Name</a:t>
            </a:r>
          </a:p>
        </p:txBody>
      </p:sp>
      <p:sp>
        <p:nvSpPr>
          <p:cNvPr id="13" name="Text Placeholder 8"/>
          <p:cNvSpPr>
            <a:spLocks noGrp="1"/>
          </p:cNvSpPr>
          <p:nvPr>
            <p:ph type="body" sz="quarter" idx="14" hasCustomPrompt="1"/>
          </p:nvPr>
        </p:nvSpPr>
        <p:spPr>
          <a:xfrm>
            <a:off x="1117600" y="5105400"/>
            <a:ext cx="5588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Presenter’s Title</a:t>
            </a:r>
          </a:p>
        </p:txBody>
      </p:sp>
      <p:sp>
        <p:nvSpPr>
          <p:cNvPr id="14" name="Text Placeholder 8"/>
          <p:cNvSpPr>
            <a:spLocks noGrp="1"/>
          </p:cNvSpPr>
          <p:nvPr>
            <p:ph type="body" sz="quarter" idx="15" hasCustomPrompt="1"/>
          </p:nvPr>
        </p:nvSpPr>
        <p:spPr>
          <a:xfrm>
            <a:off x="1117600" y="5410200"/>
            <a:ext cx="5588000" cy="381000"/>
          </a:xfrm>
        </p:spPr>
        <p:txBody>
          <a:bodyPr/>
          <a:lstStyle>
            <a:lvl1pPr marL="0" indent="0">
              <a:buNone/>
              <a:defRPr sz="1800">
                <a:solidFill>
                  <a:schemeClr val="bg1"/>
                </a:solidFill>
                <a:latin typeface="Arial" panose="020B0604020202020204" pitchFamily="34" charset="0"/>
                <a:cs typeface="Arial" panose="020B0604020202020204" pitchFamily="34" charset="0"/>
              </a:defRPr>
            </a:lvl1pPr>
          </a:lstStyle>
          <a:p>
            <a:pPr lvl="0"/>
            <a:r>
              <a:rPr lang="en-US" dirty="0"/>
              <a:t>DATE</a:t>
            </a:r>
          </a:p>
        </p:txBody>
      </p:sp>
      <p:sp>
        <p:nvSpPr>
          <p:cNvPr id="2" name="TextBox 1"/>
          <p:cNvSpPr txBox="1"/>
          <p:nvPr userDrawn="1"/>
        </p:nvSpPr>
        <p:spPr>
          <a:xfrm>
            <a:off x="4642920" y="830324"/>
            <a:ext cx="6242451" cy="584775"/>
          </a:xfrm>
          <a:prstGeom prst="rect">
            <a:avLst/>
          </a:prstGeom>
          <a:noFill/>
        </p:spPr>
        <p:txBody>
          <a:bodyPr wrap="square" rtlCol="0">
            <a:spAutoFit/>
          </a:bodyPr>
          <a:lstStyle/>
          <a:p>
            <a:r>
              <a:rPr lang="en-US" sz="1800" dirty="0">
                <a:solidFill>
                  <a:srgbClr val="1F1B77"/>
                </a:solidFill>
                <a:latin typeface="Times New Roman MT Extra Bold" panose="02020A06060301020303" pitchFamily="18" charset="0"/>
              </a:rPr>
              <a:t>Community Development and Housing Agency</a:t>
            </a:r>
          </a:p>
          <a:p>
            <a:r>
              <a:rPr lang="en-US" sz="1400" dirty="0">
                <a:solidFill>
                  <a:srgbClr val="1F1B77"/>
                </a:solidFill>
                <a:latin typeface="Times New Roman MT Extra Bold" panose="02020A06060301020303" pitchFamily="18" charset="0"/>
              </a:rPr>
              <a:t>Office of Homeless Services</a:t>
            </a:r>
          </a:p>
        </p:txBody>
      </p:sp>
    </p:spTree>
    <p:extLst>
      <p:ext uri="{BB962C8B-B14F-4D97-AF65-F5344CB8AC3E}">
        <p14:creationId xmlns:p14="http://schemas.microsoft.com/office/powerpoint/2010/main" val="3110119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Slide">
    <p:spTree>
      <p:nvGrpSpPr>
        <p:cNvPr id="1" name=""/>
        <p:cNvGrpSpPr/>
        <p:nvPr/>
      </p:nvGrpSpPr>
      <p:grpSpPr>
        <a:xfrm>
          <a:off x="0" y="0"/>
          <a:ext cx="0" cy="0"/>
          <a:chOff x="0" y="0"/>
          <a:chExt cx="0" cy="0"/>
        </a:xfrm>
      </p:grpSpPr>
      <p:grpSp>
        <p:nvGrpSpPr>
          <p:cNvPr id="7" name="Group 6"/>
          <p:cNvGrpSpPr/>
          <p:nvPr userDrawn="1"/>
        </p:nvGrpSpPr>
        <p:grpSpPr>
          <a:xfrm>
            <a:off x="-1" y="0"/>
            <a:ext cx="12204701" cy="874394"/>
            <a:chOff x="-1" y="0"/>
            <a:chExt cx="9153526" cy="874394"/>
          </a:xfrm>
        </p:grpSpPr>
        <p:sp>
          <p:nvSpPr>
            <p:cNvPr id="8" name="Rectangle 7"/>
            <p:cNvSpPr/>
            <p:nvPr/>
          </p:nvSpPr>
          <p:spPr>
            <a:xfrm>
              <a:off x="0" y="723900"/>
              <a:ext cx="9153525" cy="150494"/>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flipV="1">
              <a:off x="-1" y="0"/>
              <a:ext cx="9153525" cy="762000"/>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3" name="Group 12"/>
          <p:cNvGrpSpPr/>
          <p:nvPr userDrawn="1"/>
        </p:nvGrpSpPr>
        <p:grpSpPr>
          <a:xfrm>
            <a:off x="-12702" y="6019803"/>
            <a:ext cx="12204703" cy="838197"/>
            <a:chOff x="-5511" y="6041840"/>
            <a:chExt cx="9153527" cy="838215"/>
          </a:xfrm>
        </p:grpSpPr>
        <p:grpSp>
          <p:nvGrpSpPr>
            <p:cNvPr id="14" name="Group 13"/>
            <p:cNvGrpSpPr/>
            <p:nvPr userDrawn="1"/>
          </p:nvGrpSpPr>
          <p:grpSpPr>
            <a:xfrm>
              <a:off x="-5511" y="6041840"/>
              <a:ext cx="9153527" cy="838215"/>
              <a:chOff x="-9527" y="5410189"/>
              <a:chExt cx="9153527" cy="518775"/>
            </a:xfrm>
          </p:grpSpPr>
          <p:sp>
            <p:nvSpPr>
              <p:cNvPr id="20" name="Rectangle 19"/>
              <p:cNvSpPr/>
              <p:nvPr userDrawn="1"/>
            </p:nvSpPr>
            <p:spPr>
              <a:xfrm rot="10800000" flipV="1">
                <a:off x="7229474" y="5414615"/>
                <a:ext cx="1914526" cy="514349"/>
              </a:xfrm>
              <a:prstGeom prst="rect">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ight Triangle 20"/>
              <p:cNvSpPr/>
              <p:nvPr/>
            </p:nvSpPr>
            <p:spPr>
              <a:xfrm rot="16200000">
                <a:off x="6715127" y="5414614"/>
                <a:ext cx="514349" cy="514349"/>
              </a:xfrm>
              <a:prstGeom prst="rtTriangle">
                <a:avLst/>
              </a:prstGeom>
              <a:solidFill>
                <a:srgbClr val="CCA2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flipV="1">
                <a:off x="-9527" y="5410189"/>
                <a:ext cx="6655769" cy="514348"/>
              </a:xfrm>
              <a:prstGeom prst="rect">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ight Triangle 22"/>
              <p:cNvSpPr/>
              <p:nvPr userDrawn="1"/>
            </p:nvSpPr>
            <p:spPr>
              <a:xfrm rot="5400000">
                <a:off x="6646242" y="5410203"/>
                <a:ext cx="514349" cy="514349"/>
              </a:xfrm>
              <a:prstGeom prst="rtTriangle">
                <a:avLst/>
              </a:prstGeom>
              <a:solidFill>
                <a:srgbClr val="1F1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5" name="Group 14"/>
            <p:cNvGrpSpPr/>
            <p:nvPr/>
          </p:nvGrpSpPr>
          <p:grpSpPr>
            <a:xfrm>
              <a:off x="342900" y="6186775"/>
              <a:ext cx="1333500" cy="561974"/>
              <a:chOff x="342900" y="6031212"/>
              <a:chExt cx="1333500" cy="561974"/>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6031212"/>
                <a:ext cx="1090537" cy="561974"/>
              </a:xfrm>
              <a:prstGeom prst="rect">
                <a:avLst/>
              </a:prstGeom>
            </p:spPr>
          </p:pic>
          <p:cxnSp>
            <p:nvCxnSpPr>
              <p:cNvPr id="18" name="Straight Connector 17"/>
              <p:cNvCxnSpPr/>
              <p:nvPr/>
            </p:nvCxnSpPr>
            <p:spPr>
              <a:xfrm>
                <a:off x="1676400" y="6116196"/>
                <a:ext cx="0" cy="38100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084765" y="6341008"/>
              <a:ext cx="2057399" cy="292388"/>
            </a:xfrm>
            <a:prstGeom prst="rect">
              <a:avLst/>
            </a:prstGeom>
            <a:noFill/>
          </p:spPr>
          <p:txBody>
            <a:bodyPr wrap="square" rtlCol="0">
              <a:spAutoFit/>
            </a:bodyPr>
            <a:lstStyle/>
            <a:p>
              <a:pPr algn="ctr"/>
              <a:r>
                <a:rPr lang="en-US" sz="1300" b="1" i="1" dirty="0">
                  <a:solidFill>
                    <a:schemeClr val="bg1"/>
                  </a:solidFill>
                  <a:latin typeface="Arial Narrow" panose="020B0606020202030204" pitchFamily="34" charset="0"/>
                </a:rPr>
                <a:t>www.SBCounty.gov</a:t>
              </a:r>
            </a:p>
          </p:txBody>
        </p:sp>
      </p:grpSp>
      <p:sp>
        <p:nvSpPr>
          <p:cNvPr id="24" name="Slide Number Placeholder 1"/>
          <p:cNvSpPr txBox="1">
            <a:spLocks/>
          </p:cNvSpPr>
          <p:nvPr userDrawn="1"/>
        </p:nvSpPr>
        <p:spPr>
          <a:xfrm>
            <a:off x="10566400" y="400050"/>
            <a:ext cx="1422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Page </a:t>
            </a:r>
            <a:fld id="{7D2A9A1A-67AD-4575-BECD-A721609EF19D}" type="slidenum">
              <a:rPr lang="en-US" sz="1200" smtClean="0"/>
              <a:pPr/>
              <a:t>‹#›</a:t>
            </a:fld>
            <a:endParaRPr lang="en-US" sz="1200" dirty="0"/>
          </a:p>
        </p:txBody>
      </p:sp>
      <p:sp>
        <p:nvSpPr>
          <p:cNvPr id="25" name="Text Placeholder 24"/>
          <p:cNvSpPr>
            <a:spLocks noGrp="1"/>
          </p:cNvSpPr>
          <p:nvPr>
            <p:ph type="body" sz="quarter" idx="13"/>
          </p:nvPr>
        </p:nvSpPr>
        <p:spPr>
          <a:xfrm>
            <a:off x="609600" y="1143000"/>
            <a:ext cx="11074400" cy="4648200"/>
          </a:xfrm>
        </p:spPr>
        <p:txBody>
          <a:bodyPr>
            <a:normAutofit/>
          </a:bodyPr>
          <a:lstStyle>
            <a:lvl1pPr>
              <a:defRPr sz="2400" baseline="0">
                <a:latin typeface="Times New Roman" panose="02020603050405020304" pitchFamily="18" charset="0"/>
                <a:cs typeface="Times New Roman" panose="02020603050405020304" pitchFamily="18" charset="0"/>
              </a:defRPr>
            </a:lvl1pPr>
            <a:lvl2pPr>
              <a:defRPr sz="2000" baseline="0">
                <a:latin typeface="Times New Roman" panose="02020603050405020304" pitchFamily="18" charset="0"/>
                <a:cs typeface="Times New Roman" panose="02020603050405020304" pitchFamily="18" charset="0"/>
              </a:defRPr>
            </a:lvl2pPr>
            <a:lvl3pPr>
              <a:defRPr sz="1800" baseline="0">
                <a:latin typeface="Times New Roman" panose="02020603050405020304" pitchFamily="18" charset="0"/>
                <a:cs typeface="Times New Roman" panose="02020603050405020304" pitchFamily="18" charset="0"/>
              </a:defRPr>
            </a:lvl3pPr>
            <a:lvl4pPr>
              <a:defRPr sz="1600" baseline="0">
                <a:latin typeface="Times New Roman" panose="02020603050405020304" pitchFamily="18" charset="0"/>
                <a:cs typeface="Times New Roman" panose="02020603050405020304" pitchFamily="18" charset="0"/>
              </a:defRPr>
            </a:lvl4pPr>
            <a:lvl5pPr>
              <a:defRPr sz="1400" baseline="0">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itle 25"/>
          <p:cNvSpPr>
            <a:spLocks noGrp="1"/>
          </p:cNvSpPr>
          <p:nvPr>
            <p:ph type="title" hasCustomPrompt="1"/>
          </p:nvPr>
        </p:nvSpPr>
        <p:spPr>
          <a:xfrm>
            <a:off x="609600" y="-152400"/>
            <a:ext cx="10972800" cy="1143000"/>
          </a:xfrm>
        </p:spPr>
        <p:txBody>
          <a:bodyPr>
            <a:normAutofit/>
          </a:bodyPr>
          <a:lstStyle>
            <a:lvl1pPr>
              <a:defRPr sz="2400" baseline="0">
                <a:solidFill>
                  <a:schemeClr val="bg1"/>
                </a:solidFill>
                <a:latin typeface="Arial Black" panose="020B0A04020102020204" pitchFamily="34" charset="0"/>
              </a:defRPr>
            </a:lvl1pPr>
          </a:lstStyle>
          <a:p>
            <a:r>
              <a:rPr lang="en-US" dirty="0"/>
              <a:t>Text Slide Heading Set in Arial Black</a:t>
            </a:r>
          </a:p>
        </p:txBody>
      </p:sp>
      <p:sp>
        <p:nvSpPr>
          <p:cNvPr id="2" name="TextBox 1"/>
          <p:cNvSpPr txBox="1"/>
          <p:nvPr userDrawn="1"/>
        </p:nvSpPr>
        <p:spPr>
          <a:xfrm>
            <a:off x="2591691" y="6290102"/>
            <a:ext cx="4825109" cy="415498"/>
          </a:xfrm>
          <a:prstGeom prst="rect">
            <a:avLst/>
          </a:prstGeom>
          <a:noFill/>
        </p:spPr>
        <p:txBody>
          <a:bodyPr wrap="square" rtlCol="0">
            <a:spAutoFit/>
          </a:bodyPr>
          <a:lstStyle/>
          <a:p>
            <a:r>
              <a:rPr lang="en-US" sz="1200" dirty="0">
                <a:solidFill>
                  <a:schemeClr val="bg1"/>
                </a:solidFill>
                <a:latin typeface="Times New Roman MT Extra Bold" panose="02020A06060301020303" pitchFamily="18" charset="0"/>
              </a:rPr>
              <a:t>Community Development and Housing Agency</a:t>
            </a:r>
          </a:p>
          <a:p>
            <a:endParaRPr lang="en-US" sz="900" dirty="0">
              <a:solidFill>
                <a:schemeClr val="bg1"/>
              </a:solidFill>
              <a:latin typeface="Times New Roman MT Extra Bold" panose="02020A06060301020303" pitchFamily="18" charset="0"/>
            </a:endParaRPr>
          </a:p>
        </p:txBody>
      </p:sp>
    </p:spTree>
    <p:extLst>
      <p:ext uri="{BB962C8B-B14F-4D97-AF65-F5344CB8AC3E}">
        <p14:creationId xmlns:p14="http://schemas.microsoft.com/office/powerpoint/2010/main" val="2557589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C7E1-2CF1-4538-827C-93132315F4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AF3767-D9A0-407D-BE47-ADA55CD506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0C3D6-931B-4E88-9A96-512F07C262BE}"/>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5" name="Footer Placeholder 4">
            <a:extLst>
              <a:ext uri="{FF2B5EF4-FFF2-40B4-BE49-F238E27FC236}">
                <a16:creationId xmlns:a16="http://schemas.microsoft.com/office/drawing/2014/main" id="{BD3FA475-7C16-45FC-B2C1-1F78C1AF0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14DBB-35DB-40B2-922B-4AC830E458F0}"/>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3050297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0A9F9-105C-4F30-A614-A87A27CF5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CE10EF-2239-4361-9EFC-296F6EF8CF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786E6A-FF7F-4CED-B265-BB06BAD81D23}"/>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5" name="Footer Placeholder 4">
            <a:extLst>
              <a:ext uri="{FF2B5EF4-FFF2-40B4-BE49-F238E27FC236}">
                <a16:creationId xmlns:a16="http://schemas.microsoft.com/office/drawing/2014/main" id="{718B5745-4617-4FD0-BB84-96ED456DA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1291EF-2751-4266-8790-2371A820B478}"/>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365618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50E4D-5668-454B-BFF8-44D0E896F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86454-7A1A-4FF1-B3A1-1CD55CB4F7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A3DE9E-C555-4114-9C4C-89DA428D3EA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19C37B-533F-49D4-A917-936F8AE74E9E}"/>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6" name="Footer Placeholder 5">
            <a:extLst>
              <a:ext uri="{FF2B5EF4-FFF2-40B4-BE49-F238E27FC236}">
                <a16:creationId xmlns:a16="http://schemas.microsoft.com/office/drawing/2014/main" id="{12183870-0FCD-4DB6-917D-9315FF2A2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ED89B-392D-495A-A030-743AB9BB9FC9}"/>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416231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DCA0-CD90-4458-AE06-B327351DFF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783285-2158-49F3-B43D-463FC0285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7604CD-BAF9-48A4-9600-EBB5C938CF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260CEF-5C9F-467D-8F26-6F8B8B5A92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8D8CD2-36ED-49BA-92A3-FA406AA66CD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C283F4-AF16-4AA8-B104-22C1C913B127}"/>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8" name="Footer Placeholder 7">
            <a:extLst>
              <a:ext uri="{FF2B5EF4-FFF2-40B4-BE49-F238E27FC236}">
                <a16:creationId xmlns:a16="http://schemas.microsoft.com/office/drawing/2014/main" id="{BD928169-F90F-43D8-9F45-8D28A72166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DDB0D7-8D0C-4FF2-A3B0-0E1E88BC1C55}"/>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3246231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F3F2-B4E1-465A-8487-BB7DEFCDE2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1987F8-FE16-428A-B366-8542E1E7721E}"/>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4" name="Footer Placeholder 3">
            <a:extLst>
              <a:ext uri="{FF2B5EF4-FFF2-40B4-BE49-F238E27FC236}">
                <a16:creationId xmlns:a16="http://schemas.microsoft.com/office/drawing/2014/main" id="{E8E8CC61-3CE0-4D0E-80AF-27B2F49291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7504AF-D0A4-4849-A294-717BD4F3E2FD}"/>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131765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FB1E12-8812-45B8-8C00-EE849CA4C3D6}"/>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3" name="Footer Placeholder 2">
            <a:extLst>
              <a:ext uri="{FF2B5EF4-FFF2-40B4-BE49-F238E27FC236}">
                <a16:creationId xmlns:a16="http://schemas.microsoft.com/office/drawing/2014/main" id="{B5844A19-C222-4980-96E7-B9E3C2593C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D04C29-D52E-4725-8B6B-2219FCD56A6D}"/>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180446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C868D-E4FD-4BEC-AF1A-2D8A6C84E4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0094E4-8A91-483C-88D0-0A9E5A4AF4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F2ADDF-1FF0-42E4-96D4-6551047B8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65AA41-D7EF-405C-8CA4-35143AC9F892}"/>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6" name="Footer Placeholder 5">
            <a:extLst>
              <a:ext uri="{FF2B5EF4-FFF2-40B4-BE49-F238E27FC236}">
                <a16:creationId xmlns:a16="http://schemas.microsoft.com/office/drawing/2014/main" id="{12AA6048-F285-42BD-8D92-46253FBEB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89F61-F68F-4E72-A3B8-D08F7867575E}"/>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331472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BDEBE-383D-4E1B-8739-399DFF07D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565D26-CF79-40A8-8A1C-79226CCCE6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ACFE76-4DB4-46F5-89B6-6F2E15D49D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07B7A2-662C-488B-BA36-1D33139C1D6D}"/>
              </a:ext>
            </a:extLst>
          </p:cNvPr>
          <p:cNvSpPr>
            <a:spLocks noGrp="1"/>
          </p:cNvSpPr>
          <p:nvPr>
            <p:ph type="dt" sz="half" idx="10"/>
          </p:nvPr>
        </p:nvSpPr>
        <p:spPr/>
        <p:txBody>
          <a:bodyPr/>
          <a:lstStyle/>
          <a:p>
            <a:fld id="{8CE01A0A-A13F-446C-AD69-4D04549DAED3}" type="datetimeFigureOut">
              <a:rPr lang="en-US" smtClean="0"/>
              <a:t>7/14/2020</a:t>
            </a:fld>
            <a:endParaRPr lang="en-US"/>
          </a:p>
        </p:txBody>
      </p:sp>
      <p:sp>
        <p:nvSpPr>
          <p:cNvPr id="6" name="Footer Placeholder 5">
            <a:extLst>
              <a:ext uri="{FF2B5EF4-FFF2-40B4-BE49-F238E27FC236}">
                <a16:creationId xmlns:a16="http://schemas.microsoft.com/office/drawing/2014/main" id="{6DCFA2F0-909B-4CF0-B91F-D8FCC64E0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69117A-1A61-4B1D-84E3-0B81C6C27859}"/>
              </a:ext>
            </a:extLst>
          </p:cNvPr>
          <p:cNvSpPr>
            <a:spLocks noGrp="1"/>
          </p:cNvSpPr>
          <p:nvPr>
            <p:ph type="sldNum" sz="quarter" idx="12"/>
          </p:nvPr>
        </p:nvSpPr>
        <p:spPr/>
        <p:txBody>
          <a:bodyPr/>
          <a:lstStyle/>
          <a:p>
            <a:fld id="{181F4BD1-0274-45AD-9B88-39C90D5F8F88}" type="slidenum">
              <a:rPr lang="en-US" smtClean="0"/>
              <a:t>‹#›</a:t>
            </a:fld>
            <a:endParaRPr lang="en-US"/>
          </a:p>
        </p:txBody>
      </p:sp>
    </p:spTree>
    <p:extLst>
      <p:ext uri="{BB962C8B-B14F-4D97-AF65-F5344CB8AC3E}">
        <p14:creationId xmlns:p14="http://schemas.microsoft.com/office/powerpoint/2010/main" val="194895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D2B806-ED2B-4698-A5B2-03BCDF971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E72774-4F67-46BE-94E9-3F6CF83CA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D90DA-5E7E-4185-8995-A200F2B456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E01A0A-A13F-446C-AD69-4D04549DAED3}" type="datetimeFigureOut">
              <a:rPr lang="en-US" smtClean="0"/>
              <a:t>7/14/2020</a:t>
            </a:fld>
            <a:endParaRPr lang="en-US"/>
          </a:p>
        </p:txBody>
      </p:sp>
      <p:sp>
        <p:nvSpPr>
          <p:cNvPr id="5" name="Footer Placeholder 4">
            <a:extLst>
              <a:ext uri="{FF2B5EF4-FFF2-40B4-BE49-F238E27FC236}">
                <a16:creationId xmlns:a16="http://schemas.microsoft.com/office/drawing/2014/main" id="{48DE3498-06C8-4145-9C78-EA5F1564B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BE8EED-D291-4041-88F5-AD132B15F0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F4BD1-0274-45AD-9B88-39C90D5F8F88}" type="slidenum">
              <a:rPr lang="en-US" smtClean="0"/>
              <a:t>‹#›</a:t>
            </a:fld>
            <a:endParaRPr lang="en-US"/>
          </a:p>
        </p:txBody>
      </p:sp>
    </p:spTree>
    <p:extLst>
      <p:ext uri="{BB962C8B-B14F-4D97-AF65-F5344CB8AC3E}">
        <p14:creationId xmlns:p14="http://schemas.microsoft.com/office/powerpoint/2010/main" val="569611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2200" y="2514600"/>
            <a:ext cx="7315201" cy="838200"/>
          </a:xfrm>
        </p:spPr>
        <p:txBody>
          <a:bodyPr/>
          <a:lstStyle/>
          <a:p>
            <a:r>
              <a:rPr lang="en-US" sz="3500" dirty="0"/>
              <a:t>Desert Region Workshop</a:t>
            </a:r>
          </a:p>
        </p:txBody>
      </p:sp>
      <p:sp>
        <p:nvSpPr>
          <p:cNvPr id="3" name="Text Placeholder 2"/>
          <p:cNvSpPr>
            <a:spLocks noGrp="1"/>
          </p:cNvSpPr>
          <p:nvPr>
            <p:ph type="body" sz="quarter" idx="11"/>
          </p:nvPr>
        </p:nvSpPr>
        <p:spPr>
          <a:xfrm>
            <a:off x="2362200" y="3810000"/>
            <a:ext cx="7162800" cy="381000"/>
          </a:xfrm>
        </p:spPr>
        <p:txBody>
          <a:bodyPr>
            <a:noAutofit/>
          </a:bodyPr>
          <a:lstStyle/>
          <a:p>
            <a:r>
              <a:rPr lang="en-US" sz="2500" b="1" dirty="0"/>
              <a:t>PITC, HIC, PIT, Cost Study &amp; More</a:t>
            </a:r>
          </a:p>
        </p:txBody>
      </p:sp>
      <p:sp>
        <p:nvSpPr>
          <p:cNvPr id="9" name="Text Placeholder 4"/>
          <p:cNvSpPr>
            <a:spLocks noGrp="1"/>
          </p:cNvSpPr>
          <p:nvPr>
            <p:ph type="body" sz="quarter" idx="13"/>
          </p:nvPr>
        </p:nvSpPr>
        <p:spPr>
          <a:xfrm>
            <a:off x="2367023" y="5029200"/>
            <a:ext cx="5405377" cy="381000"/>
          </a:xfrm>
        </p:spPr>
        <p:txBody>
          <a:bodyPr>
            <a:normAutofit/>
          </a:bodyPr>
          <a:lstStyle/>
          <a:p>
            <a:r>
              <a:rPr lang="en-US" dirty="0"/>
              <a:t>Tom Hernandez, Chief of Homeless Services</a:t>
            </a:r>
          </a:p>
        </p:txBody>
      </p:sp>
      <p:sp>
        <p:nvSpPr>
          <p:cNvPr id="10" name="Text Placeholder 6"/>
          <p:cNvSpPr>
            <a:spLocks noGrp="1"/>
          </p:cNvSpPr>
          <p:nvPr>
            <p:ph type="body" sz="quarter" idx="15"/>
          </p:nvPr>
        </p:nvSpPr>
        <p:spPr>
          <a:xfrm>
            <a:off x="2362200" y="5410200"/>
            <a:ext cx="4191000" cy="381000"/>
          </a:xfrm>
        </p:spPr>
        <p:txBody>
          <a:bodyPr/>
          <a:lstStyle/>
          <a:p>
            <a:r>
              <a:rPr lang="en-US" dirty="0"/>
              <a:t>July 14, 2020</a:t>
            </a:r>
          </a:p>
        </p:txBody>
      </p:sp>
      <p:sp>
        <p:nvSpPr>
          <p:cNvPr id="6" name="Text Placeholder 4"/>
          <p:cNvSpPr>
            <a:spLocks noGrp="1"/>
          </p:cNvSpPr>
          <p:nvPr>
            <p:ph type="body" sz="quarter" idx="13"/>
          </p:nvPr>
        </p:nvSpPr>
        <p:spPr>
          <a:xfrm>
            <a:off x="2362201" y="4648200"/>
            <a:ext cx="5405377" cy="381000"/>
          </a:xfrm>
        </p:spPr>
        <p:txBody>
          <a:bodyPr>
            <a:normAutofit/>
          </a:bodyPr>
          <a:lstStyle/>
          <a:p>
            <a:r>
              <a:rPr lang="en-US" dirty="0"/>
              <a:t>Kent Paxton, Fifth District Homeless Policy Advisor</a:t>
            </a:r>
          </a:p>
        </p:txBody>
      </p:sp>
    </p:spTree>
    <p:extLst>
      <p:ext uri="{BB962C8B-B14F-4D97-AF65-F5344CB8AC3E}">
        <p14:creationId xmlns:p14="http://schemas.microsoft.com/office/powerpoint/2010/main" val="240732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3B9D0-928B-4A2B-9020-BAE94EF15E5B}"/>
              </a:ext>
            </a:extLst>
          </p:cNvPr>
          <p:cNvSpPr/>
          <p:nvPr/>
        </p:nvSpPr>
        <p:spPr>
          <a:xfrm>
            <a:off x="574155" y="-113046"/>
            <a:ext cx="4552593"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6">
                    <a:lumMod val="50000"/>
                  </a:schemeClr>
                </a:solidFill>
              </a:rPr>
              <a:t>City of Barstow</a:t>
            </a:r>
          </a:p>
        </p:txBody>
      </p:sp>
      <p:graphicFrame>
        <p:nvGraphicFramePr>
          <p:cNvPr id="5" name="Table 4">
            <a:extLst>
              <a:ext uri="{FF2B5EF4-FFF2-40B4-BE49-F238E27FC236}">
                <a16:creationId xmlns:a16="http://schemas.microsoft.com/office/drawing/2014/main" id="{03BC9046-C929-4B8D-A2B9-01ADD6F5017D}"/>
              </a:ext>
            </a:extLst>
          </p:cNvPr>
          <p:cNvGraphicFramePr>
            <a:graphicFrameLocks noGrp="1"/>
          </p:cNvGraphicFramePr>
          <p:nvPr>
            <p:extLst>
              <p:ext uri="{D42A27DB-BD31-4B8C-83A1-F6EECF244321}">
                <p14:modId xmlns:p14="http://schemas.microsoft.com/office/powerpoint/2010/main" val="3642001398"/>
              </p:ext>
            </p:extLst>
          </p:nvPr>
        </p:nvGraphicFramePr>
        <p:xfrm>
          <a:off x="7032842" y="137073"/>
          <a:ext cx="4158373" cy="960975"/>
        </p:xfrm>
        <a:graphic>
          <a:graphicData uri="http://schemas.openxmlformats.org/drawingml/2006/table">
            <a:tbl>
              <a:tblPr>
                <a:tableStyleId>{5C22544A-7EE6-4342-B048-85BDC9FD1C3A}</a:tableStyleId>
              </a:tblPr>
              <a:tblGrid>
                <a:gridCol w="1432109">
                  <a:extLst>
                    <a:ext uri="{9D8B030D-6E8A-4147-A177-3AD203B41FA5}">
                      <a16:colId xmlns:a16="http://schemas.microsoft.com/office/drawing/2014/main" val="1827385264"/>
                    </a:ext>
                  </a:extLst>
                </a:gridCol>
                <a:gridCol w="1257082">
                  <a:extLst>
                    <a:ext uri="{9D8B030D-6E8A-4147-A177-3AD203B41FA5}">
                      <a16:colId xmlns:a16="http://schemas.microsoft.com/office/drawing/2014/main" val="647456948"/>
                    </a:ext>
                  </a:extLst>
                </a:gridCol>
                <a:gridCol w="1469182">
                  <a:extLst>
                    <a:ext uri="{9D8B030D-6E8A-4147-A177-3AD203B41FA5}">
                      <a16:colId xmlns:a16="http://schemas.microsoft.com/office/drawing/2014/main" val="1767613230"/>
                    </a:ext>
                  </a:extLst>
                </a:gridCol>
              </a:tblGrid>
              <a:tr h="320325">
                <a:tc>
                  <a:txBody>
                    <a:bodyPr/>
                    <a:lstStyle/>
                    <a:p>
                      <a:pPr algn="ctr" fontAlgn="b"/>
                      <a:r>
                        <a:rPr lang="en-US" sz="2000" b="1" u="none" strike="noStrike" dirty="0">
                          <a:solidFill>
                            <a:schemeClr val="accent6">
                              <a:lumMod val="50000"/>
                            </a:schemeClr>
                          </a:solidFill>
                          <a:effectLst/>
                        </a:rPr>
                        <a:t>Gender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Number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Percent</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62404349"/>
                  </a:ext>
                </a:extLst>
              </a:tr>
              <a:tr h="320325">
                <a:tc>
                  <a:txBody>
                    <a:bodyPr/>
                    <a:lstStyle/>
                    <a:p>
                      <a:pPr algn="ctr" fontAlgn="b"/>
                      <a:r>
                        <a:rPr lang="en-US" sz="2000" u="none" strike="noStrike" dirty="0">
                          <a:solidFill>
                            <a:schemeClr val="accent6">
                              <a:lumMod val="50000"/>
                            </a:schemeClr>
                          </a:solidFill>
                          <a:effectLst/>
                        </a:rPr>
                        <a:t>Male</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solidFill>
                            <a:schemeClr val="accent6">
                              <a:lumMod val="50000"/>
                            </a:schemeClr>
                          </a:solidFill>
                          <a:effectLst/>
                        </a:rPr>
                        <a:t>30</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solidFill>
                            <a:schemeClr val="accent6">
                              <a:lumMod val="50000"/>
                            </a:schemeClr>
                          </a:solidFill>
                          <a:effectLst/>
                        </a:rPr>
                        <a:t>66.7%</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776894259"/>
                  </a:ext>
                </a:extLst>
              </a:tr>
              <a:tr h="320325">
                <a:tc>
                  <a:txBody>
                    <a:bodyPr/>
                    <a:lstStyle/>
                    <a:p>
                      <a:pPr algn="ctr" fontAlgn="b"/>
                      <a:r>
                        <a:rPr lang="en-US" sz="2000" u="none" strike="noStrike">
                          <a:solidFill>
                            <a:schemeClr val="accent6">
                              <a:lumMod val="50000"/>
                            </a:schemeClr>
                          </a:solidFill>
                          <a:effectLst/>
                        </a:rPr>
                        <a:t>Female</a:t>
                      </a:r>
                      <a:endParaRPr lang="en-US" sz="2000" b="0" i="0" u="none" strike="noStrike">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accent6">
                              <a:lumMod val="50000"/>
                            </a:schemeClr>
                          </a:solidFill>
                          <a:effectLst/>
                          <a:latin typeface="Calibri" panose="020F0502020204030204" pitchFamily="34" charset="0"/>
                        </a:rPr>
                        <a:t>15</a:t>
                      </a:r>
                    </a:p>
                  </a:txBody>
                  <a:tcPr marL="9525" marR="9525" marT="9525" marB="0" anchor="b">
                    <a:noFill/>
                  </a:tcPr>
                </a:tc>
                <a:tc>
                  <a:txBody>
                    <a:bodyPr/>
                    <a:lstStyle/>
                    <a:p>
                      <a:pPr algn="ctr" fontAlgn="b"/>
                      <a:r>
                        <a:rPr lang="en-US" sz="2000" u="none" strike="noStrike" dirty="0">
                          <a:solidFill>
                            <a:schemeClr val="accent6">
                              <a:lumMod val="50000"/>
                            </a:schemeClr>
                          </a:solidFill>
                          <a:effectLst/>
                        </a:rPr>
                        <a:t>33.3%</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77441411"/>
                  </a:ext>
                </a:extLst>
              </a:tr>
            </a:tbl>
          </a:graphicData>
        </a:graphic>
      </p:graphicFrame>
      <p:sp>
        <p:nvSpPr>
          <p:cNvPr id="6" name="TextBox 5">
            <a:extLst>
              <a:ext uri="{FF2B5EF4-FFF2-40B4-BE49-F238E27FC236}">
                <a16:creationId xmlns:a16="http://schemas.microsoft.com/office/drawing/2014/main" id="{7F4EA2BD-2F04-430A-B308-FBFD61D2431E}"/>
              </a:ext>
            </a:extLst>
          </p:cNvPr>
          <p:cNvSpPr txBox="1"/>
          <p:nvPr/>
        </p:nvSpPr>
        <p:spPr>
          <a:xfrm>
            <a:off x="618670" y="675974"/>
            <a:ext cx="5266506" cy="369332"/>
          </a:xfrm>
          <a:prstGeom prst="rect">
            <a:avLst/>
          </a:prstGeom>
          <a:noFill/>
        </p:spPr>
        <p:txBody>
          <a:bodyPr wrap="none" rtlCol="0">
            <a:spAutoFit/>
          </a:bodyPr>
          <a:lstStyle/>
          <a:p>
            <a:r>
              <a:rPr lang="en-US" dirty="0"/>
              <a:t>Barstow Details: 78 Counted; 45 Surveys Administered</a:t>
            </a:r>
          </a:p>
        </p:txBody>
      </p:sp>
      <p:sp>
        <p:nvSpPr>
          <p:cNvPr id="10" name="TextBox 9">
            <a:extLst>
              <a:ext uri="{FF2B5EF4-FFF2-40B4-BE49-F238E27FC236}">
                <a16:creationId xmlns:a16="http://schemas.microsoft.com/office/drawing/2014/main" id="{F773417F-52E5-4C39-BFE6-B6254E9B1F7E}"/>
              </a:ext>
            </a:extLst>
          </p:cNvPr>
          <p:cNvSpPr txBox="1"/>
          <p:nvPr/>
        </p:nvSpPr>
        <p:spPr>
          <a:xfrm>
            <a:off x="6265506" y="3746156"/>
            <a:ext cx="5401340" cy="2031325"/>
          </a:xfrm>
          <a:prstGeom prst="rect">
            <a:avLst/>
          </a:prstGeom>
          <a:noFill/>
        </p:spPr>
        <p:txBody>
          <a:bodyPr wrap="square" rtlCol="0">
            <a:spAutoFit/>
          </a:bodyPr>
          <a:lstStyle/>
          <a:p>
            <a:r>
              <a:rPr lang="en-US" u="sng" dirty="0"/>
              <a:t>Total Chronically Homeless:		19 (42.2%)</a:t>
            </a:r>
          </a:p>
          <a:p>
            <a:endParaRPr lang="en-US" dirty="0"/>
          </a:p>
          <a:p>
            <a:r>
              <a:rPr lang="en-US" dirty="0"/>
              <a:t>Average Cost to Leave on Street:	$605,580.73</a:t>
            </a:r>
          </a:p>
          <a:p>
            <a:endParaRPr lang="en-US" dirty="0"/>
          </a:p>
          <a:p>
            <a:r>
              <a:rPr lang="en-US" dirty="0"/>
              <a:t>Average Cost to Permanently House:	$335,388.00</a:t>
            </a:r>
          </a:p>
          <a:p>
            <a:endParaRPr lang="en-US" dirty="0"/>
          </a:p>
          <a:p>
            <a:r>
              <a:rPr lang="en-US" dirty="0"/>
              <a:t>Cost Savings Per Year:		</a:t>
            </a:r>
            <a:r>
              <a:rPr lang="en-US" b="1" dirty="0"/>
              <a:t>$270,192.73</a:t>
            </a:r>
          </a:p>
        </p:txBody>
      </p:sp>
      <p:graphicFrame>
        <p:nvGraphicFramePr>
          <p:cNvPr id="9" name="Chart 8">
            <a:extLst>
              <a:ext uri="{FF2B5EF4-FFF2-40B4-BE49-F238E27FC236}">
                <a16:creationId xmlns:a16="http://schemas.microsoft.com/office/drawing/2014/main" id="{E897AA8B-78E1-4D4D-B257-8370FFF4B354}"/>
              </a:ext>
            </a:extLst>
          </p:cNvPr>
          <p:cNvGraphicFramePr>
            <a:graphicFrameLocks/>
          </p:cNvGraphicFramePr>
          <p:nvPr>
            <p:extLst>
              <p:ext uri="{D42A27DB-BD31-4B8C-83A1-F6EECF244321}">
                <p14:modId xmlns:p14="http://schemas.microsoft.com/office/powerpoint/2010/main" val="4161886143"/>
              </p:ext>
            </p:extLst>
          </p:nvPr>
        </p:nvGraphicFramePr>
        <p:xfrm>
          <a:off x="618670" y="1045306"/>
          <a:ext cx="4743208" cy="23246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C8ED5B90-419D-4013-975D-A74290C6E7B4}"/>
              </a:ext>
            </a:extLst>
          </p:cNvPr>
          <p:cNvGraphicFramePr>
            <a:graphicFrameLocks/>
          </p:cNvGraphicFramePr>
          <p:nvPr>
            <p:extLst>
              <p:ext uri="{D42A27DB-BD31-4B8C-83A1-F6EECF244321}">
                <p14:modId xmlns:p14="http://schemas.microsoft.com/office/powerpoint/2010/main" val="1816609637"/>
              </p:ext>
            </p:extLst>
          </p:nvPr>
        </p:nvGraphicFramePr>
        <p:xfrm>
          <a:off x="676035" y="3544690"/>
          <a:ext cx="4956410" cy="3313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79CF04E-5802-447B-AB70-10BC239864D2}"/>
              </a:ext>
            </a:extLst>
          </p:cNvPr>
          <p:cNvGraphicFramePr>
            <a:graphicFrameLocks/>
          </p:cNvGraphicFramePr>
          <p:nvPr>
            <p:extLst>
              <p:ext uri="{D42A27DB-BD31-4B8C-83A1-F6EECF244321}">
                <p14:modId xmlns:p14="http://schemas.microsoft.com/office/powerpoint/2010/main" val="2736902711"/>
              </p:ext>
            </p:extLst>
          </p:nvPr>
        </p:nvGraphicFramePr>
        <p:xfrm>
          <a:off x="6070168" y="881664"/>
          <a:ext cx="5503161" cy="25638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423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3B9D0-928B-4A2B-9020-BAE94EF15E5B}"/>
              </a:ext>
            </a:extLst>
          </p:cNvPr>
          <p:cNvSpPr/>
          <p:nvPr/>
        </p:nvSpPr>
        <p:spPr>
          <a:xfrm>
            <a:off x="574155" y="-113046"/>
            <a:ext cx="473559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6">
                    <a:lumMod val="50000"/>
                  </a:schemeClr>
                </a:solidFill>
              </a:rPr>
              <a:t>City of Hesperia</a:t>
            </a:r>
          </a:p>
        </p:txBody>
      </p:sp>
      <p:graphicFrame>
        <p:nvGraphicFramePr>
          <p:cNvPr id="5" name="Table 4">
            <a:extLst>
              <a:ext uri="{FF2B5EF4-FFF2-40B4-BE49-F238E27FC236}">
                <a16:creationId xmlns:a16="http://schemas.microsoft.com/office/drawing/2014/main" id="{03BC9046-C929-4B8D-A2B9-01ADD6F5017D}"/>
              </a:ext>
            </a:extLst>
          </p:cNvPr>
          <p:cNvGraphicFramePr>
            <a:graphicFrameLocks noGrp="1"/>
          </p:cNvGraphicFramePr>
          <p:nvPr>
            <p:extLst>
              <p:ext uri="{D42A27DB-BD31-4B8C-83A1-F6EECF244321}">
                <p14:modId xmlns:p14="http://schemas.microsoft.com/office/powerpoint/2010/main" val="2838073826"/>
              </p:ext>
            </p:extLst>
          </p:nvPr>
        </p:nvGraphicFramePr>
        <p:xfrm>
          <a:off x="7032842" y="137073"/>
          <a:ext cx="4158373" cy="960975"/>
        </p:xfrm>
        <a:graphic>
          <a:graphicData uri="http://schemas.openxmlformats.org/drawingml/2006/table">
            <a:tbl>
              <a:tblPr>
                <a:tableStyleId>{5C22544A-7EE6-4342-B048-85BDC9FD1C3A}</a:tableStyleId>
              </a:tblPr>
              <a:tblGrid>
                <a:gridCol w="1432109">
                  <a:extLst>
                    <a:ext uri="{9D8B030D-6E8A-4147-A177-3AD203B41FA5}">
                      <a16:colId xmlns:a16="http://schemas.microsoft.com/office/drawing/2014/main" val="1827385264"/>
                    </a:ext>
                  </a:extLst>
                </a:gridCol>
                <a:gridCol w="1257082">
                  <a:extLst>
                    <a:ext uri="{9D8B030D-6E8A-4147-A177-3AD203B41FA5}">
                      <a16:colId xmlns:a16="http://schemas.microsoft.com/office/drawing/2014/main" val="647456948"/>
                    </a:ext>
                  </a:extLst>
                </a:gridCol>
                <a:gridCol w="1469182">
                  <a:extLst>
                    <a:ext uri="{9D8B030D-6E8A-4147-A177-3AD203B41FA5}">
                      <a16:colId xmlns:a16="http://schemas.microsoft.com/office/drawing/2014/main" val="1767613230"/>
                    </a:ext>
                  </a:extLst>
                </a:gridCol>
              </a:tblGrid>
              <a:tr h="320325">
                <a:tc>
                  <a:txBody>
                    <a:bodyPr/>
                    <a:lstStyle/>
                    <a:p>
                      <a:pPr algn="ctr" fontAlgn="b"/>
                      <a:r>
                        <a:rPr lang="en-US" sz="2000" b="1" u="none" strike="noStrike" dirty="0">
                          <a:solidFill>
                            <a:schemeClr val="accent6">
                              <a:lumMod val="50000"/>
                            </a:schemeClr>
                          </a:solidFill>
                          <a:effectLst/>
                        </a:rPr>
                        <a:t>Gender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Number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Percent</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62404349"/>
                  </a:ext>
                </a:extLst>
              </a:tr>
              <a:tr h="320325">
                <a:tc>
                  <a:txBody>
                    <a:bodyPr/>
                    <a:lstStyle/>
                    <a:p>
                      <a:pPr algn="ctr" fontAlgn="b"/>
                      <a:r>
                        <a:rPr lang="en-US" sz="2000" u="none" strike="noStrike" dirty="0">
                          <a:solidFill>
                            <a:schemeClr val="accent6">
                              <a:lumMod val="50000"/>
                            </a:schemeClr>
                          </a:solidFill>
                          <a:effectLst/>
                        </a:rPr>
                        <a:t>Male</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accent6">
                              <a:lumMod val="50000"/>
                            </a:schemeClr>
                          </a:solidFill>
                          <a:effectLst/>
                          <a:latin typeface="Calibri" panose="020F0502020204030204" pitchFamily="34" charset="0"/>
                        </a:rPr>
                        <a:t>4</a:t>
                      </a:r>
                    </a:p>
                  </a:txBody>
                  <a:tcPr marL="9525" marR="9525" marT="9525" marB="0" anchor="b">
                    <a:noFill/>
                  </a:tcPr>
                </a:tc>
                <a:tc>
                  <a:txBody>
                    <a:bodyPr/>
                    <a:lstStyle/>
                    <a:p>
                      <a:pPr algn="ctr" fontAlgn="b"/>
                      <a:r>
                        <a:rPr lang="en-US" sz="2000" u="none" strike="noStrike" dirty="0">
                          <a:solidFill>
                            <a:schemeClr val="accent6">
                              <a:lumMod val="50000"/>
                            </a:schemeClr>
                          </a:solidFill>
                          <a:effectLst/>
                        </a:rPr>
                        <a:t>80.0%</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776894259"/>
                  </a:ext>
                </a:extLst>
              </a:tr>
              <a:tr h="320325">
                <a:tc>
                  <a:txBody>
                    <a:bodyPr/>
                    <a:lstStyle/>
                    <a:p>
                      <a:pPr algn="ctr" fontAlgn="b"/>
                      <a:r>
                        <a:rPr lang="en-US" sz="2000" u="none" strike="noStrike">
                          <a:solidFill>
                            <a:schemeClr val="accent6">
                              <a:lumMod val="50000"/>
                            </a:schemeClr>
                          </a:solidFill>
                          <a:effectLst/>
                        </a:rPr>
                        <a:t>Female</a:t>
                      </a:r>
                      <a:endParaRPr lang="en-US" sz="2000" b="0" i="0" u="none" strike="noStrike">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accent6">
                              <a:lumMod val="50000"/>
                            </a:schemeClr>
                          </a:solidFill>
                          <a:effectLst/>
                          <a:latin typeface="Calibri" panose="020F0502020204030204" pitchFamily="34" charset="0"/>
                        </a:rPr>
                        <a:t>1</a:t>
                      </a:r>
                    </a:p>
                  </a:txBody>
                  <a:tcPr marL="9525" marR="9525" marT="9525" marB="0" anchor="b">
                    <a:noFill/>
                  </a:tcPr>
                </a:tc>
                <a:tc>
                  <a:txBody>
                    <a:bodyPr/>
                    <a:lstStyle/>
                    <a:p>
                      <a:pPr algn="ctr" fontAlgn="b"/>
                      <a:r>
                        <a:rPr lang="en-US" sz="2000" u="none" strike="noStrike" dirty="0">
                          <a:solidFill>
                            <a:schemeClr val="accent6">
                              <a:lumMod val="50000"/>
                            </a:schemeClr>
                          </a:solidFill>
                          <a:effectLst/>
                        </a:rPr>
                        <a:t>20.0%</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77441411"/>
                  </a:ext>
                </a:extLst>
              </a:tr>
            </a:tbl>
          </a:graphicData>
        </a:graphic>
      </p:graphicFrame>
      <p:sp>
        <p:nvSpPr>
          <p:cNvPr id="6" name="TextBox 5">
            <a:extLst>
              <a:ext uri="{FF2B5EF4-FFF2-40B4-BE49-F238E27FC236}">
                <a16:creationId xmlns:a16="http://schemas.microsoft.com/office/drawing/2014/main" id="{7F4EA2BD-2F04-430A-B308-FBFD61D2431E}"/>
              </a:ext>
            </a:extLst>
          </p:cNvPr>
          <p:cNvSpPr txBox="1"/>
          <p:nvPr/>
        </p:nvSpPr>
        <p:spPr>
          <a:xfrm>
            <a:off x="618670" y="675974"/>
            <a:ext cx="5337102" cy="369332"/>
          </a:xfrm>
          <a:prstGeom prst="rect">
            <a:avLst/>
          </a:prstGeom>
          <a:noFill/>
        </p:spPr>
        <p:txBody>
          <a:bodyPr wrap="none" rtlCol="0">
            <a:spAutoFit/>
          </a:bodyPr>
          <a:lstStyle/>
          <a:p>
            <a:r>
              <a:rPr lang="en-US" dirty="0"/>
              <a:t>Hesperia Details: 19 Counted; 5 Surveys Administered</a:t>
            </a:r>
          </a:p>
        </p:txBody>
      </p:sp>
      <p:sp>
        <p:nvSpPr>
          <p:cNvPr id="10" name="TextBox 9">
            <a:extLst>
              <a:ext uri="{FF2B5EF4-FFF2-40B4-BE49-F238E27FC236}">
                <a16:creationId xmlns:a16="http://schemas.microsoft.com/office/drawing/2014/main" id="{F773417F-52E5-4C39-BFE6-B6254E9B1F7E}"/>
              </a:ext>
            </a:extLst>
          </p:cNvPr>
          <p:cNvSpPr txBox="1"/>
          <p:nvPr/>
        </p:nvSpPr>
        <p:spPr>
          <a:xfrm>
            <a:off x="6464592" y="3763926"/>
            <a:ext cx="5401340" cy="2031325"/>
          </a:xfrm>
          <a:prstGeom prst="rect">
            <a:avLst/>
          </a:prstGeom>
          <a:noFill/>
        </p:spPr>
        <p:txBody>
          <a:bodyPr wrap="square" rtlCol="0">
            <a:spAutoFit/>
          </a:bodyPr>
          <a:lstStyle/>
          <a:p>
            <a:r>
              <a:rPr lang="en-US" u="sng" dirty="0"/>
              <a:t>Total Chronically Homeless:		1 (20.0%)</a:t>
            </a:r>
          </a:p>
          <a:p>
            <a:endParaRPr lang="en-US" dirty="0"/>
          </a:p>
          <a:p>
            <a:r>
              <a:rPr lang="en-US" dirty="0"/>
              <a:t>Average Cost to Leave on Street:	$31,872.67</a:t>
            </a:r>
          </a:p>
          <a:p>
            <a:endParaRPr lang="en-US" dirty="0"/>
          </a:p>
          <a:p>
            <a:r>
              <a:rPr lang="en-US" dirty="0"/>
              <a:t>Average Cost to Permanently House:	$17,652.00</a:t>
            </a:r>
          </a:p>
          <a:p>
            <a:endParaRPr lang="en-US" dirty="0"/>
          </a:p>
          <a:p>
            <a:r>
              <a:rPr lang="en-US" dirty="0"/>
              <a:t>Cost Savings Per Year:		</a:t>
            </a:r>
            <a:r>
              <a:rPr lang="en-US" b="1" dirty="0"/>
              <a:t>$14,220.67</a:t>
            </a:r>
          </a:p>
        </p:txBody>
      </p:sp>
      <p:graphicFrame>
        <p:nvGraphicFramePr>
          <p:cNvPr id="9" name="Chart 8">
            <a:extLst>
              <a:ext uri="{FF2B5EF4-FFF2-40B4-BE49-F238E27FC236}">
                <a16:creationId xmlns:a16="http://schemas.microsoft.com/office/drawing/2014/main" id="{BF40359D-C683-49C8-A0FA-29D8F71AC10D}"/>
              </a:ext>
            </a:extLst>
          </p:cNvPr>
          <p:cNvGraphicFramePr>
            <a:graphicFrameLocks/>
          </p:cNvGraphicFramePr>
          <p:nvPr>
            <p:extLst>
              <p:ext uri="{D42A27DB-BD31-4B8C-83A1-F6EECF244321}">
                <p14:modId xmlns:p14="http://schemas.microsoft.com/office/powerpoint/2010/main" val="3213438975"/>
              </p:ext>
            </p:extLst>
          </p:nvPr>
        </p:nvGraphicFramePr>
        <p:xfrm>
          <a:off x="672111" y="944594"/>
          <a:ext cx="4913690" cy="25304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B3579878-EB76-47B1-B0EA-DA2416CDE946}"/>
              </a:ext>
            </a:extLst>
          </p:cNvPr>
          <p:cNvGraphicFramePr>
            <a:graphicFrameLocks/>
          </p:cNvGraphicFramePr>
          <p:nvPr>
            <p:extLst>
              <p:ext uri="{D42A27DB-BD31-4B8C-83A1-F6EECF244321}">
                <p14:modId xmlns:p14="http://schemas.microsoft.com/office/powerpoint/2010/main" val="2276081415"/>
              </p:ext>
            </p:extLst>
          </p:nvPr>
        </p:nvGraphicFramePr>
        <p:xfrm>
          <a:off x="751290" y="3475003"/>
          <a:ext cx="5071861" cy="33133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F00CCEE1-9747-4BF6-8FD5-287B35DE62E5}"/>
              </a:ext>
            </a:extLst>
          </p:cNvPr>
          <p:cNvGraphicFramePr>
            <a:graphicFrameLocks/>
          </p:cNvGraphicFramePr>
          <p:nvPr>
            <p:extLst>
              <p:ext uri="{D42A27DB-BD31-4B8C-83A1-F6EECF244321}">
                <p14:modId xmlns:p14="http://schemas.microsoft.com/office/powerpoint/2010/main" val="3390399581"/>
              </p:ext>
            </p:extLst>
          </p:nvPr>
        </p:nvGraphicFramePr>
        <p:xfrm>
          <a:off x="6096000" y="917899"/>
          <a:ext cx="5514450" cy="25111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413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3B9D0-928B-4A2B-9020-BAE94EF15E5B}"/>
              </a:ext>
            </a:extLst>
          </p:cNvPr>
          <p:cNvSpPr/>
          <p:nvPr/>
        </p:nvSpPr>
        <p:spPr>
          <a:xfrm>
            <a:off x="589653" y="-82050"/>
            <a:ext cx="5108450"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6">
                    <a:lumMod val="50000"/>
                  </a:schemeClr>
                </a:solidFill>
              </a:rPr>
              <a:t>City of Victorville</a:t>
            </a:r>
          </a:p>
        </p:txBody>
      </p:sp>
      <p:graphicFrame>
        <p:nvGraphicFramePr>
          <p:cNvPr id="5" name="Table 4">
            <a:extLst>
              <a:ext uri="{FF2B5EF4-FFF2-40B4-BE49-F238E27FC236}">
                <a16:creationId xmlns:a16="http://schemas.microsoft.com/office/drawing/2014/main" id="{03BC9046-C929-4B8D-A2B9-01ADD6F5017D}"/>
              </a:ext>
            </a:extLst>
          </p:cNvPr>
          <p:cNvGraphicFramePr>
            <a:graphicFrameLocks noGrp="1"/>
          </p:cNvGraphicFramePr>
          <p:nvPr>
            <p:extLst>
              <p:ext uri="{D42A27DB-BD31-4B8C-83A1-F6EECF244321}">
                <p14:modId xmlns:p14="http://schemas.microsoft.com/office/powerpoint/2010/main" val="3262446026"/>
              </p:ext>
            </p:extLst>
          </p:nvPr>
        </p:nvGraphicFramePr>
        <p:xfrm>
          <a:off x="7032842" y="137073"/>
          <a:ext cx="4158373" cy="954975"/>
        </p:xfrm>
        <a:graphic>
          <a:graphicData uri="http://schemas.openxmlformats.org/drawingml/2006/table">
            <a:tbl>
              <a:tblPr>
                <a:tableStyleId>{5C22544A-7EE6-4342-B048-85BDC9FD1C3A}</a:tableStyleId>
              </a:tblPr>
              <a:tblGrid>
                <a:gridCol w="1432109">
                  <a:extLst>
                    <a:ext uri="{9D8B030D-6E8A-4147-A177-3AD203B41FA5}">
                      <a16:colId xmlns:a16="http://schemas.microsoft.com/office/drawing/2014/main" val="1827385264"/>
                    </a:ext>
                  </a:extLst>
                </a:gridCol>
                <a:gridCol w="1257082">
                  <a:extLst>
                    <a:ext uri="{9D8B030D-6E8A-4147-A177-3AD203B41FA5}">
                      <a16:colId xmlns:a16="http://schemas.microsoft.com/office/drawing/2014/main" val="647456948"/>
                    </a:ext>
                  </a:extLst>
                </a:gridCol>
                <a:gridCol w="1469182">
                  <a:extLst>
                    <a:ext uri="{9D8B030D-6E8A-4147-A177-3AD203B41FA5}">
                      <a16:colId xmlns:a16="http://schemas.microsoft.com/office/drawing/2014/main" val="1767613230"/>
                    </a:ext>
                  </a:extLst>
                </a:gridCol>
              </a:tblGrid>
              <a:tr h="320325">
                <a:tc>
                  <a:txBody>
                    <a:bodyPr/>
                    <a:lstStyle/>
                    <a:p>
                      <a:pPr algn="ctr" fontAlgn="b"/>
                      <a:r>
                        <a:rPr lang="en-US" sz="2000" b="1" u="none" strike="noStrike" dirty="0">
                          <a:solidFill>
                            <a:schemeClr val="accent6">
                              <a:lumMod val="50000"/>
                            </a:schemeClr>
                          </a:solidFill>
                          <a:effectLst/>
                        </a:rPr>
                        <a:t>Gender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Number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Percent</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62404349"/>
                  </a:ext>
                </a:extLst>
              </a:tr>
              <a:tr h="320325">
                <a:tc>
                  <a:txBody>
                    <a:bodyPr/>
                    <a:lstStyle/>
                    <a:p>
                      <a:pPr algn="ctr" fontAlgn="b"/>
                      <a:r>
                        <a:rPr lang="en-US" sz="2000" u="none" strike="noStrike" dirty="0">
                          <a:solidFill>
                            <a:schemeClr val="accent6">
                              <a:lumMod val="50000"/>
                            </a:schemeClr>
                          </a:solidFill>
                          <a:effectLst/>
                        </a:rPr>
                        <a:t>Male</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accent6">
                              <a:lumMod val="50000"/>
                            </a:schemeClr>
                          </a:solidFill>
                          <a:effectLst/>
                          <a:latin typeface="Calibri" panose="020F0502020204030204" pitchFamily="34" charset="0"/>
                        </a:rPr>
                        <a:t>124</a:t>
                      </a:r>
                    </a:p>
                  </a:txBody>
                  <a:tcPr marL="9525" marR="9525" marT="9525" marB="0" anchor="b">
                    <a:noFill/>
                  </a:tcPr>
                </a:tc>
                <a:tc>
                  <a:txBody>
                    <a:bodyPr/>
                    <a:lstStyle/>
                    <a:p>
                      <a:pPr algn="ctr" fontAlgn="b"/>
                      <a:r>
                        <a:rPr lang="en-US" sz="2000" u="none" strike="noStrike" dirty="0">
                          <a:solidFill>
                            <a:schemeClr val="accent6">
                              <a:lumMod val="50000"/>
                            </a:schemeClr>
                          </a:solidFill>
                          <a:effectLst/>
                        </a:rPr>
                        <a:t>65.3%</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776894259"/>
                  </a:ext>
                </a:extLst>
              </a:tr>
              <a:tr h="183172">
                <a:tc>
                  <a:txBody>
                    <a:bodyPr/>
                    <a:lstStyle/>
                    <a:p>
                      <a:pPr algn="ctr" fontAlgn="b"/>
                      <a:r>
                        <a:rPr lang="en-US" sz="2000" u="none" strike="noStrike">
                          <a:solidFill>
                            <a:schemeClr val="accent6">
                              <a:lumMod val="50000"/>
                            </a:schemeClr>
                          </a:solidFill>
                          <a:effectLst/>
                        </a:rPr>
                        <a:t>Female</a:t>
                      </a:r>
                      <a:endParaRPr lang="en-US" sz="2000" b="0" i="0" u="none" strike="noStrike">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accent6">
                              <a:lumMod val="50000"/>
                            </a:schemeClr>
                          </a:solidFill>
                          <a:effectLst/>
                          <a:latin typeface="Calibri" panose="020F0502020204030204" pitchFamily="34" charset="0"/>
                        </a:rPr>
                        <a:t>66</a:t>
                      </a:r>
                    </a:p>
                  </a:txBody>
                  <a:tcPr marL="9525" marR="9525" marT="9525" marB="0" anchor="b">
                    <a:noFill/>
                  </a:tcPr>
                </a:tc>
                <a:tc>
                  <a:txBody>
                    <a:bodyPr/>
                    <a:lstStyle/>
                    <a:p>
                      <a:pPr algn="ctr" fontAlgn="b"/>
                      <a:r>
                        <a:rPr lang="en-US" sz="2000" u="none" strike="noStrike" dirty="0">
                          <a:solidFill>
                            <a:schemeClr val="accent6">
                              <a:lumMod val="50000"/>
                            </a:schemeClr>
                          </a:solidFill>
                          <a:effectLst/>
                        </a:rPr>
                        <a:t>34.7%</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77441411"/>
                  </a:ext>
                </a:extLst>
              </a:tr>
            </a:tbl>
          </a:graphicData>
        </a:graphic>
      </p:graphicFrame>
      <p:sp>
        <p:nvSpPr>
          <p:cNvPr id="6" name="TextBox 5">
            <a:extLst>
              <a:ext uri="{FF2B5EF4-FFF2-40B4-BE49-F238E27FC236}">
                <a16:creationId xmlns:a16="http://schemas.microsoft.com/office/drawing/2014/main" id="{7F4EA2BD-2F04-430A-B308-FBFD61D2431E}"/>
              </a:ext>
            </a:extLst>
          </p:cNvPr>
          <p:cNvSpPr txBox="1"/>
          <p:nvPr/>
        </p:nvSpPr>
        <p:spPr>
          <a:xfrm>
            <a:off x="618670" y="675974"/>
            <a:ext cx="5680016" cy="369332"/>
          </a:xfrm>
          <a:prstGeom prst="rect">
            <a:avLst/>
          </a:prstGeom>
          <a:noFill/>
        </p:spPr>
        <p:txBody>
          <a:bodyPr wrap="none" rtlCol="0">
            <a:spAutoFit/>
          </a:bodyPr>
          <a:lstStyle/>
          <a:p>
            <a:r>
              <a:rPr lang="en-US" dirty="0"/>
              <a:t>Victorville Details: 298 Counted; 190 Surveys Administered</a:t>
            </a:r>
          </a:p>
        </p:txBody>
      </p:sp>
      <p:sp>
        <p:nvSpPr>
          <p:cNvPr id="10" name="TextBox 9">
            <a:extLst>
              <a:ext uri="{FF2B5EF4-FFF2-40B4-BE49-F238E27FC236}">
                <a16:creationId xmlns:a16="http://schemas.microsoft.com/office/drawing/2014/main" id="{F773417F-52E5-4C39-BFE6-B6254E9B1F7E}"/>
              </a:ext>
            </a:extLst>
          </p:cNvPr>
          <p:cNvSpPr txBox="1"/>
          <p:nvPr/>
        </p:nvSpPr>
        <p:spPr>
          <a:xfrm>
            <a:off x="6464592" y="3763926"/>
            <a:ext cx="5401340" cy="2031325"/>
          </a:xfrm>
          <a:prstGeom prst="rect">
            <a:avLst/>
          </a:prstGeom>
          <a:noFill/>
        </p:spPr>
        <p:txBody>
          <a:bodyPr wrap="square" rtlCol="0">
            <a:spAutoFit/>
          </a:bodyPr>
          <a:lstStyle/>
          <a:p>
            <a:r>
              <a:rPr lang="en-US" u="sng" dirty="0"/>
              <a:t>Total Chronically Homeless:		70 (36.8%)</a:t>
            </a:r>
          </a:p>
          <a:p>
            <a:endParaRPr lang="en-US" dirty="0"/>
          </a:p>
          <a:p>
            <a:r>
              <a:rPr lang="en-US" dirty="0"/>
              <a:t>Average Cost to Leave on Street:	$2,231,086.90</a:t>
            </a:r>
          </a:p>
          <a:p>
            <a:endParaRPr lang="en-US" dirty="0"/>
          </a:p>
          <a:p>
            <a:r>
              <a:rPr lang="en-US" dirty="0"/>
              <a:t>Average Cost to Permanently House:	$1,235,640.00</a:t>
            </a:r>
          </a:p>
          <a:p>
            <a:endParaRPr lang="en-US" dirty="0"/>
          </a:p>
          <a:p>
            <a:r>
              <a:rPr lang="en-US" dirty="0"/>
              <a:t>Cost Savings Per Year:		</a:t>
            </a:r>
            <a:r>
              <a:rPr lang="en-US" b="1" dirty="0"/>
              <a:t>$995,446.90</a:t>
            </a:r>
          </a:p>
        </p:txBody>
      </p:sp>
      <p:graphicFrame>
        <p:nvGraphicFramePr>
          <p:cNvPr id="9" name="Chart 8">
            <a:extLst>
              <a:ext uri="{FF2B5EF4-FFF2-40B4-BE49-F238E27FC236}">
                <a16:creationId xmlns:a16="http://schemas.microsoft.com/office/drawing/2014/main" id="{3B094A15-F528-4663-8641-B9578D1AD3C0}"/>
              </a:ext>
            </a:extLst>
          </p:cNvPr>
          <p:cNvGraphicFramePr>
            <a:graphicFrameLocks/>
          </p:cNvGraphicFramePr>
          <p:nvPr>
            <p:extLst>
              <p:ext uri="{D42A27DB-BD31-4B8C-83A1-F6EECF244321}">
                <p14:modId xmlns:p14="http://schemas.microsoft.com/office/powerpoint/2010/main" val="684271960"/>
              </p:ext>
            </p:extLst>
          </p:nvPr>
        </p:nvGraphicFramePr>
        <p:xfrm>
          <a:off x="652187" y="1069919"/>
          <a:ext cx="4828258" cy="23888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9E0E0C40-3A4C-47BA-92C6-8D81F47B51AB}"/>
              </a:ext>
            </a:extLst>
          </p:cNvPr>
          <p:cNvGraphicFramePr>
            <a:graphicFrameLocks/>
          </p:cNvGraphicFramePr>
          <p:nvPr>
            <p:extLst>
              <p:ext uri="{D42A27DB-BD31-4B8C-83A1-F6EECF244321}">
                <p14:modId xmlns:p14="http://schemas.microsoft.com/office/powerpoint/2010/main" val="371736680"/>
              </p:ext>
            </p:extLst>
          </p:nvPr>
        </p:nvGraphicFramePr>
        <p:xfrm>
          <a:off x="729748" y="3671213"/>
          <a:ext cx="5366251" cy="3186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429CD62D-E5D2-419D-8F96-2C5BF4624E68}"/>
              </a:ext>
            </a:extLst>
          </p:cNvPr>
          <p:cNvGraphicFramePr>
            <a:graphicFrameLocks/>
          </p:cNvGraphicFramePr>
          <p:nvPr>
            <p:extLst>
              <p:ext uri="{D42A27DB-BD31-4B8C-83A1-F6EECF244321}">
                <p14:modId xmlns:p14="http://schemas.microsoft.com/office/powerpoint/2010/main" val="2032353099"/>
              </p:ext>
            </p:extLst>
          </p:nvPr>
        </p:nvGraphicFramePr>
        <p:xfrm>
          <a:off x="5698102" y="841280"/>
          <a:ext cx="5972121" cy="26884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7875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3B9D0-928B-4A2B-9020-BAE94EF15E5B}"/>
              </a:ext>
            </a:extLst>
          </p:cNvPr>
          <p:cNvSpPr/>
          <p:nvPr/>
        </p:nvSpPr>
        <p:spPr>
          <a:xfrm>
            <a:off x="574155" y="-113046"/>
            <a:ext cx="420608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6">
                    <a:lumMod val="50000"/>
                  </a:schemeClr>
                </a:solidFill>
              </a:rPr>
              <a:t>Desert Region</a:t>
            </a:r>
          </a:p>
        </p:txBody>
      </p:sp>
      <p:graphicFrame>
        <p:nvGraphicFramePr>
          <p:cNvPr id="5" name="Table 4">
            <a:extLst>
              <a:ext uri="{FF2B5EF4-FFF2-40B4-BE49-F238E27FC236}">
                <a16:creationId xmlns:a16="http://schemas.microsoft.com/office/drawing/2014/main" id="{03BC9046-C929-4B8D-A2B9-01ADD6F5017D}"/>
              </a:ext>
            </a:extLst>
          </p:cNvPr>
          <p:cNvGraphicFramePr>
            <a:graphicFrameLocks noGrp="1"/>
          </p:cNvGraphicFramePr>
          <p:nvPr>
            <p:extLst>
              <p:ext uri="{D42A27DB-BD31-4B8C-83A1-F6EECF244321}">
                <p14:modId xmlns:p14="http://schemas.microsoft.com/office/powerpoint/2010/main" val="2533714951"/>
              </p:ext>
            </p:extLst>
          </p:nvPr>
        </p:nvGraphicFramePr>
        <p:xfrm>
          <a:off x="7032842" y="137073"/>
          <a:ext cx="4158373" cy="960975"/>
        </p:xfrm>
        <a:graphic>
          <a:graphicData uri="http://schemas.openxmlformats.org/drawingml/2006/table">
            <a:tbl>
              <a:tblPr>
                <a:tableStyleId>{5C22544A-7EE6-4342-B048-85BDC9FD1C3A}</a:tableStyleId>
              </a:tblPr>
              <a:tblGrid>
                <a:gridCol w="1432109">
                  <a:extLst>
                    <a:ext uri="{9D8B030D-6E8A-4147-A177-3AD203B41FA5}">
                      <a16:colId xmlns:a16="http://schemas.microsoft.com/office/drawing/2014/main" val="1827385264"/>
                    </a:ext>
                  </a:extLst>
                </a:gridCol>
                <a:gridCol w="1257082">
                  <a:extLst>
                    <a:ext uri="{9D8B030D-6E8A-4147-A177-3AD203B41FA5}">
                      <a16:colId xmlns:a16="http://schemas.microsoft.com/office/drawing/2014/main" val="647456948"/>
                    </a:ext>
                  </a:extLst>
                </a:gridCol>
                <a:gridCol w="1469182">
                  <a:extLst>
                    <a:ext uri="{9D8B030D-6E8A-4147-A177-3AD203B41FA5}">
                      <a16:colId xmlns:a16="http://schemas.microsoft.com/office/drawing/2014/main" val="1767613230"/>
                    </a:ext>
                  </a:extLst>
                </a:gridCol>
              </a:tblGrid>
              <a:tr h="320325">
                <a:tc>
                  <a:txBody>
                    <a:bodyPr/>
                    <a:lstStyle/>
                    <a:p>
                      <a:pPr algn="ctr" fontAlgn="b"/>
                      <a:r>
                        <a:rPr lang="en-US" sz="2000" b="1" u="none" strike="noStrike" dirty="0">
                          <a:solidFill>
                            <a:schemeClr val="accent6">
                              <a:lumMod val="50000"/>
                            </a:schemeClr>
                          </a:solidFill>
                          <a:effectLst/>
                        </a:rPr>
                        <a:t>Gender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Number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Percent</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62404349"/>
                  </a:ext>
                </a:extLst>
              </a:tr>
              <a:tr h="320325">
                <a:tc>
                  <a:txBody>
                    <a:bodyPr/>
                    <a:lstStyle/>
                    <a:p>
                      <a:pPr algn="ctr" fontAlgn="b"/>
                      <a:r>
                        <a:rPr lang="en-US" sz="2000" u="none" strike="noStrike" dirty="0">
                          <a:solidFill>
                            <a:schemeClr val="accent6">
                              <a:lumMod val="50000"/>
                            </a:schemeClr>
                          </a:solidFill>
                          <a:effectLst/>
                        </a:rPr>
                        <a:t>Male</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solidFill>
                            <a:schemeClr val="accent6">
                              <a:lumMod val="50000"/>
                            </a:schemeClr>
                          </a:solidFill>
                          <a:effectLst/>
                        </a:rPr>
                        <a:t>179</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solidFill>
                            <a:schemeClr val="accent6">
                              <a:lumMod val="50000"/>
                            </a:schemeClr>
                          </a:solidFill>
                          <a:effectLst/>
                        </a:rPr>
                        <a:t>66.7%</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776894259"/>
                  </a:ext>
                </a:extLst>
              </a:tr>
              <a:tr h="320325">
                <a:tc>
                  <a:txBody>
                    <a:bodyPr/>
                    <a:lstStyle/>
                    <a:p>
                      <a:pPr algn="ctr" fontAlgn="b"/>
                      <a:r>
                        <a:rPr lang="en-US" sz="2000" u="none" strike="noStrike">
                          <a:solidFill>
                            <a:schemeClr val="accent6">
                              <a:lumMod val="50000"/>
                            </a:schemeClr>
                          </a:solidFill>
                          <a:effectLst/>
                        </a:rPr>
                        <a:t>Female</a:t>
                      </a:r>
                      <a:endParaRPr lang="en-US" sz="2000" b="0" i="0" u="none" strike="noStrike">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accent6">
                              <a:lumMod val="50000"/>
                            </a:schemeClr>
                          </a:solidFill>
                          <a:effectLst/>
                          <a:latin typeface="Calibri" panose="020F0502020204030204" pitchFamily="34" charset="0"/>
                        </a:rPr>
                        <a:t>91</a:t>
                      </a:r>
                    </a:p>
                  </a:txBody>
                  <a:tcPr marL="9525" marR="9525" marT="9525" marB="0" anchor="b">
                    <a:noFill/>
                  </a:tcPr>
                </a:tc>
                <a:tc>
                  <a:txBody>
                    <a:bodyPr/>
                    <a:lstStyle/>
                    <a:p>
                      <a:pPr algn="ctr" fontAlgn="b"/>
                      <a:r>
                        <a:rPr lang="en-US" sz="2000" u="none" strike="noStrike" dirty="0">
                          <a:solidFill>
                            <a:schemeClr val="accent6">
                              <a:lumMod val="50000"/>
                            </a:schemeClr>
                          </a:solidFill>
                          <a:effectLst/>
                        </a:rPr>
                        <a:t>33.3%</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77441411"/>
                  </a:ext>
                </a:extLst>
              </a:tr>
            </a:tbl>
          </a:graphicData>
        </a:graphic>
      </p:graphicFrame>
      <p:sp>
        <p:nvSpPr>
          <p:cNvPr id="6" name="TextBox 5">
            <a:extLst>
              <a:ext uri="{FF2B5EF4-FFF2-40B4-BE49-F238E27FC236}">
                <a16:creationId xmlns:a16="http://schemas.microsoft.com/office/drawing/2014/main" id="{7F4EA2BD-2F04-430A-B308-FBFD61D2431E}"/>
              </a:ext>
            </a:extLst>
          </p:cNvPr>
          <p:cNvSpPr txBox="1"/>
          <p:nvPr/>
        </p:nvSpPr>
        <p:spPr>
          <a:xfrm>
            <a:off x="618670" y="675974"/>
            <a:ext cx="5361148" cy="369332"/>
          </a:xfrm>
          <a:prstGeom prst="rect">
            <a:avLst/>
          </a:prstGeom>
          <a:noFill/>
        </p:spPr>
        <p:txBody>
          <a:bodyPr wrap="none" rtlCol="0">
            <a:spAutoFit/>
          </a:bodyPr>
          <a:lstStyle/>
          <a:p>
            <a:r>
              <a:rPr lang="en-US" dirty="0"/>
              <a:t>Desert Details: 430 Counted; 270 Surveys Administered</a:t>
            </a:r>
          </a:p>
        </p:txBody>
      </p:sp>
      <p:sp>
        <p:nvSpPr>
          <p:cNvPr id="10" name="TextBox 9">
            <a:extLst>
              <a:ext uri="{FF2B5EF4-FFF2-40B4-BE49-F238E27FC236}">
                <a16:creationId xmlns:a16="http://schemas.microsoft.com/office/drawing/2014/main" id="{F773417F-52E5-4C39-BFE6-B6254E9B1F7E}"/>
              </a:ext>
            </a:extLst>
          </p:cNvPr>
          <p:cNvSpPr txBox="1"/>
          <p:nvPr/>
        </p:nvSpPr>
        <p:spPr>
          <a:xfrm>
            <a:off x="6464592" y="3763926"/>
            <a:ext cx="5401340" cy="2031325"/>
          </a:xfrm>
          <a:prstGeom prst="rect">
            <a:avLst/>
          </a:prstGeom>
          <a:noFill/>
        </p:spPr>
        <p:txBody>
          <a:bodyPr wrap="square" rtlCol="0">
            <a:spAutoFit/>
          </a:bodyPr>
          <a:lstStyle/>
          <a:p>
            <a:r>
              <a:rPr lang="en-US" u="sng" dirty="0"/>
              <a:t>Total Chronically Homeless:		101 (37.4%)</a:t>
            </a:r>
          </a:p>
          <a:p>
            <a:endParaRPr lang="en-US" dirty="0"/>
          </a:p>
          <a:p>
            <a:r>
              <a:rPr lang="en-US" dirty="0"/>
              <a:t>Average Cost to Leave on Street:	$3,219,139.67</a:t>
            </a:r>
          </a:p>
          <a:p>
            <a:endParaRPr lang="en-US" dirty="0"/>
          </a:p>
          <a:p>
            <a:r>
              <a:rPr lang="en-US" dirty="0"/>
              <a:t>Average Cost to Permanently House:	$1,782,852.00</a:t>
            </a:r>
          </a:p>
          <a:p>
            <a:endParaRPr lang="en-US" dirty="0"/>
          </a:p>
          <a:p>
            <a:r>
              <a:rPr lang="en-US" dirty="0"/>
              <a:t>Cost Savings Per Year:		</a:t>
            </a:r>
            <a:r>
              <a:rPr lang="en-US" b="1" dirty="0"/>
              <a:t>$1,436,287.67</a:t>
            </a:r>
          </a:p>
        </p:txBody>
      </p:sp>
      <p:sp>
        <p:nvSpPr>
          <p:cNvPr id="2" name="TextBox 1">
            <a:extLst>
              <a:ext uri="{FF2B5EF4-FFF2-40B4-BE49-F238E27FC236}">
                <a16:creationId xmlns:a16="http://schemas.microsoft.com/office/drawing/2014/main" id="{2CC8E967-0E88-4781-A5FF-F0A9E7F22F83}"/>
              </a:ext>
            </a:extLst>
          </p:cNvPr>
          <p:cNvSpPr txBox="1"/>
          <p:nvPr/>
        </p:nvSpPr>
        <p:spPr>
          <a:xfrm>
            <a:off x="6224420" y="6059838"/>
            <a:ext cx="5486532" cy="646331"/>
          </a:xfrm>
          <a:prstGeom prst="rect">
            <a:avLst/>
          </a:prstGeom>
          <a:noFill/>
        </p:spPr>
        <p:txBody>
          <a:bodyPr wrap="square" rtlCol="0">
            <a:spAutoFit/>
          </a:bodyPr>
          <a:lstStyle/>
          <a:p>
            <a:r>
              <a:rPr lang="en-US" b="1" dirty="0">
                <a:solidFill>
                  <a:srgbClr val="FF0000"/>
                </a:solidFill>
              </a:rPr>
              <a:t>Just based on the cost savings that equates to 81 units that can be created for PSH or 280 RRH families served</a:t>
            </a:r>
          </a:p>
        </p:txBody>
      </p:sp>
      <p:graphicFrame>
        <p:nvGraphicFramePr>
          <p:cNvPr id="14" name="Chart 13">
            <a:extLst>
              <a:ext uri="{FF2B5EF4-FFF2-40B4-BE49-F238E27FC236}">
                <a16:creationId xmlns:a16="http://schemas.microsoft.com/office/drawing/2014/main" id="{D6F3D9A2-04CC-4E7B-AA67-0F81AEFCF9DE}"/>
              </a:ext>
            </a:extLst>
          </p:cNvPr>
          <p:cNvGraphicFramePr>
            <a:graphicFrameLocks/>
          </p:cNvGraphicFramePr>
          <p:nvPr>
            <p:extLst>
              <p:ext uri="{D42A27DB-BD31-4B8C-83A1-F6EECF244321}">
                <p14:modId xmlns:p14="http://schemas.microsoft.com/office/powerpoint/2010/main" val="2150861952"/>
              </p:ext>
            </p:extLst>
          </p:nvPr>
        </p:nvGraphicFramePr>
        <p:xfrm>
          <a:off x="627675" y="950458"/>
          <a:ext cx="4905994" cy="23425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17B966D7-C5CA-49D3-B0A8-5177854BE602}"/>
              </a:ext>
            </a:extLst>
          </p:cNvPr>
          <p:cNvGraphicFramePr>
            <a:graphicFrameLocks/>
          </p:cNvGraphicFramePr>
          <p:nvPr>
            <p:extLst>
              <p:ext uri="{D42A27DB-BD31-4B8C-83A1-F6EECF244321}">
                <p14:modId xmlns:p14="http://schemas.microsoft.com/office/powerpoint/2010/main" val="1454402214"/>
              </p:ext>
            </p:extLst>
          </p:nvPr>
        </p:nvGraphicFramePr>
        <p:xfrm>
          <a:off x="418460" y="3562755"/>
          <a:ext cx="5750597" cy="32930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5E92AA09-CD35-43C0-A705-2BB9794C3F0F}"/>
              </a:ext>
            </a:extLst>
          </p:cNvPr>
          <p:cNvGraphicFramePr>
            <a:graphicFrameLocks/>
          </p:cNvGraphicFramePr>
          <p:nvPr>
            <p:extLst>
              <p:ext uri="{D42A27DB-BD31-4B8C-83A1-F6EECF244321}">
                <p14:modId xmlns:p14="http://schemas.microsoft.com/office/powerpoint/2010/main" val="2917217133"/>
              </p:ext>
            </p:extLst>
          </p:nvPr>
        </p:nvGraphicFramePr>
        <p:xfrm>
          <a:off x="5762539" y="799714"/>
          <a:ext cx="5750597" cy="26281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3577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cap="all" dirty="0"/>
              <a:t>Background</a:t>
            </a:r>
          </a:p>
        </p:txBody>
      </p:sp>
      <p:sp>
        <p:nvSpPr>
          <p:cNvPr id="4" name="Text Placeholder 3"/>
          <p:cNvSpPr>
            <a:spLocks noGrp="1"/>
          </p:cNvSpPr>
          <p:nvPr>
            <p:ph type="body" sz="quarter" idx="13"/>
          </p:nvPr>
        </p:nvSpPr>
        <p:spPr>
          <a:xfrm>
            <a:off x="1981200" y="1143000"/>
            <a:ext cx="8305800" cy="4724400"/>
          </a:xfrm>
        </p:spPr>
        <p:txBody>
          <a:bodyPr>
            <a:normAutofit/>
          </a:bodyPr>
          <a:lstStyle/>
          <a:p>
            <a:pPr marL="0" indent="0" algn="ctr">
              <a:buNone/>
            </a:pPr>
            <a:r>
              <a:rPr lang="en-US" b="1" dirty="0">
                <a:latin typeface="Arial" panose="020B0604020202020204" pitchFamily="34" charset="0"/>
                <a:cs typeface="Arial" panose="020B0604020202020204" pitchFamily="34" charset="0"/>
              </a:rPr>
              <a:t>Cost Study Analysis</a:t>
            </a:r>
          </a:p>
          <a:p>
            <a:pPr marL="0" indent="0" algn="ctr">
              <a:spcBef>
                <a:spcPts val="1200"/>
              </a:spcBef>
              <a:buNone/>
            </a:pPr>
            <a:r>
              <a:rPr lang="en-US" sz="2200" dirty="0">
                <a:latin typeface="Arial" panose="020B0604020202020204" pitchFamily="34" charset="0"/>
                <a:cs typeface="Arial" panose="020B0604020202020204" pitchFamily="34" charset="0"/>
              </a:rPr>
              <a:t>On May 27, 2020, Mr. Gregory Shinn of Creative Housing Solutions provided a written analysis and overview of the Cost Study Analysis of Chronic and Veteran Homeless Cohorts in San Bernardino County.</a:t>
            </a:r>
          </a:p>
          <a:p>
            <a:pPr marL="0" indent="0" algn="ctr">
              <a:spcBef>
                <a:spcPts val="1200"/>
              </a:spcBef>
              <a:buNone/>
            </a:pPr>
            <a:r>
              <a:rPr lang="en-US" sz="2200" dirty="0">
                <a:latin typeface="Arial" panose="020B0604020202020204" pitchFamily="34" charset="0"/>
                <a:cs typeface="Arial" panose="020B0604020202020204" pitchFamily="34" charset="0"/>
              </a:rPr>
              <a:t>In the report Mr. Shinn reviewed the fiscal impacts and market demand for sustainable housing solutions.</a:t>
            </a:r>
          </a:p>
          <a:p>
            <a:pPr marL="0" indent="0" algn="ctr">
              <a:spcBef>
                <a:spcPts val="1200"/>
              </a:spcBef>
              <a:buNone/>
            </a:pPr>
            <a:r>
              <a:rPr lang="en-US" sz="2200" dirty="0">
                <a:latin typeface="Arial" panose="020B0604020202020204" pitchFamily="34" charset="0"/>
                <a:cs typeface="Arial" panose="020B0604020202020204" pitchFamily="34" charset="0"/>
              </a:rPr>
              <a:t>As such, OHS and the Office of Fifth District Supervisor, Josie Gonzales are seeking feedback from each Regional Steering Committee on how we can use this data to direct future policy development within the county.</a:t>
            </a:r>
          </a:p>
        </p:txBody>
      </p:sp>
    </p:spTree>
    <p:extLst>
      <p:ext uri="{BB962C8B-B14F-4D97-AF65-F5344CB8AC3E}">
        <p14:creationId xmlns:p14="http://schemas.microsoft.com/office/powerpoint/2010/main" val="66984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cap="all" dirty="0"/>
              <a:t>Cost Study Analysis Per Person Cost</a:t>
            </a:r>
          </a:p>
        </p:txBody>
      </p:sp>
      <p:graphicFrame>
        <p:nvGraphicFramePr>
          <p:cNvPr id="2" name="Table 1">
            <a:extLst>
              <a:ext uri="{FF2B5EF4-FFF2-40B4-BE49-F238E27FC236}">
                <a16:creationId xmlns:a16="http://schemas.microsoft.com/office/drawing/2014/main" id="{53CE1667-CBF3-4A95-8016-361697575E29}"/>
              </a:ext>
            </a:extLst>
          </p:cNvPr>
          <p:cNvGraphicFramePr>
            <a:graphicFrameLocks noGrp="1"/>
          </p:cNvGraphicFramePr>
          <p:nvPr/>
        </p:nvGraphicFramePr>
        <p:xfrm>
          <a:off x="2400300" y="1359631"/>
          <a:ext cx="7391400" cy="4138739"/>
        </p:xfrm>
        <a:graphic>
          <a:graphicData uri="http://schemas.openxmlformats.org/drawingml/2006/table">
            <a:tbl>
              <a:tblPr>
                <a:tableStyleId>{5C22544A-7EE6-4342-B048-85BDC9FD1C3A}</a:tableStyleId>
              </a:tblPr>
              <a:tblGrid>
                <a:gridCol w="4464320">
                  <a:extLst>
                    <a:ext uri="{9D8B030D-6E8A-4147-A177-3AD203B41FA5}">
                      <a16:colId xmlns:a16="http://schemas.microsoft.com/office/drawing/2014/main" val="2377999800"/>
                    </a:ext>
                  </a:extLst>
                </a:gridCol>
                <a:gridCol w="2927080">
                  <a:extLst>
                    <a:ext uri="{9D8B030D-6E8A-4147-A177-3AD203B41FA5}">
                      <a16:colId xmlns:a16="http://schemas.microsoft.com/office/drawing/2014/main" val="3032398880"/>
                    </a:ext>
                  </a:extLst>
                </a:gridCol>
              </a:tblGrid>
              <a:tr h="457201">
                <a:tc>
                  <a:txBody>
                    <a:bodyPr/>
                    <a:lstStyle/>
                    <a:p>
                      <a:pPr algn="l" fontAlgn="b"/>
                      <a:r>
                        <a:rPr lang="en-US" sz="1600" u="none" strike="noStrike" dirty="0">
                          <a:solidFill>
                            <a:schemeClr val="bg1"/>
                          </a:solidFill>
                          <a:effectLst/>
                          <a:latin typeface="Calibri" panose="020F0502020204030204" pitchFamily="34" charset="0"/>
                          <a:cs typeface="Calibri" panose="020F0502020204030204" pitchFamily="34" charset="0"/>
                        </a:rPr>
                        <a:t>Type of Encounter</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rgbClr val="00B0F0"/>
                    </a:solidFill>
                  </a:tcPr>
                </a:tc>
                <a:tc>
                  <a:txBody>
                    <a:bodyPr/>
                    <a:lstStyle/>
                    <a:p>
                      <a:pPr algn="l" fontAlgn="b"/>
                      <a:r>
                        <a:rPr lang="en-US" sz="1600" u="none" strike="noStrike" dirty="0">
                          <a:solidFill>
                            <a:schemeClr val="bg1"/>
                          </a:solidFill>
                          <a:effectLst/>
                          <a:latin typeface="Calibri" panose="020F0502020204030204" pitchFamily="34" charset="0"/>
                          <a:cs typeface="Calibri" panose="020F0502020204030204" pitchFamily="34" charset="0"/>
                        </a:rPr>
                        <a:t>Cost Per Person/Year</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1971677254"/>
                  </a:ext>
                </a:extLst>
              </a:tr>
              <a:tr h="354869">
                <a:tc>
                  <a:txBody>
                    <a:bodyPr/>
                    <a:lstStyle/>
                    <a:p>
                      <a:pPr algn="l" fontAlgn="b"/>
                      <a:r>
                        <a:rPr lang="en-US" sz="1800" u="none" strike="noStrike" dirty="0">
                          <a:effectLst/>
                          <a:latin typeface="Calibri" panose="020F0502020204030204" pitchFamily="34" charset="0"/>
                          <a:cs typeface="Calibri" panose="020F0502020204030204" pitchFamily="34" charset="0"/>
                        </a:rPr>
                        <a:t>Outreach</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800" u="none" strike="noStrike">
                          <a:effectLst/>
                          <a:latin typeface="Calibri" panose="020F0502020204030204" pitchFamily="34" charset="0"/>
                          <a:cs typeface="Calibri" panose="020F0502020204030204" pitchFamily="34" charset="0"/>
                        </a:rPr>
                        <a:t>$190.34</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3550427498"/>
                  </a:ext>
                </a:extLst>
              </a:tr>
              <a:tr h="354869">
                <a:tc>
                  <a:txBody>
                    <a:bodyPr/>
                    <a:lstStyle/>
                    <a:p>
                      <a:pPr algn="l" fontAlgn="b"/>
                      <a:r>
                        <a:rPr lang="en-US" sz="1800" u="none" strike="noStrike" dirty="0">
                          <a:effectLst/>
                          <a:latin typeface="Calibri" panose="020F0502020204030204" pitchFamily="34" charset="0"/>
                          <a:cs typeface="Calibri" panose="020F0502020204030204" pitchFamily="34" charset="0"/>
                        </a:rPr>
                        <a:t>Incarceration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800" u="none" strike="noStrike">
                          <a:effectLst/>
                          <a:latin typeface="Calibri" panose="020F0502020204030204" pitchFamily="34" charset="0"/>
                          <a:cs typeface="Calibri" panose="020F0502020204030204" pitchFamily="34" charset="0"/>
                        </a:rPr>
                        <a:t>$1,304.78</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4050375768"/>
                  </a:ext>
                </a:extLst>
              </a:tr>
              <a:tr h="354869">
                <a:tc>
                  <a:txBody>
                    <a:bodyPr/>
                    <a:lstStyle/>
                    <a:p>
                      <a:pPr algn="l" fontAlgn="b"/>
                      <a:r>
                        <a:rPr lang="en-US" sz="1800" u="none" strike="noStrike" dirty="0">
                          <a:effectLst/>
                          <a:latin typeface="Calibri" panose="020F0502020204030204" pitchFamily="34" charset="0"/>
                          <a:cs typeface="Calibri" panose="020F0502020204030204" pitchFamily="34" charset="0"/>
                        </a:rPr>
                        <a:t>Arrest/Adjudication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800" u="none" strike="noStrike" dirty="0">
                          <a:effectLst/>
                          <a:latin typeface="Calibri" panose="020F0502020204030204" pitchFamily="34" charset="0"/>
                          <a:cs typeface="Calibri" panose="020F0502020204030204" pitchFamily="34" charset="0"/>
                        </a:rPr>
                        <a:t>$2,987.55</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025040849"/>
                  </a:ext>
                </a:extLst>
              </a:tr>
              <a:tr h="354869">
                <a:tc>
                  <a:txBody>
                    <a:bodyPr/>
                    <a:lstStyle/>
                    <a:p>
                      <a:pPr algn="l" fontAlgn="b"/>
                      <a:r>
                        <a:rPr lang="en-US" sz="1800" u="none" strike="noStrike" dirty="0">
                          <a:effectLst/>
                          <a:latin typeface="Calibri" panose="020F0502020204030204" pitchFamily="34" charset="0"/>
                          <a:cs typeface="Calibri" panose="020F0502020204030204" pitchFamily="34" charset="0"/>
                        </a:rPr>
                        <a:t>Mental Health Treatment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800" u="none" strike="noStrike" dirty="0">
                          <a:effectLst/>
                          <a:latin typeface="Calibri" panose="020F0502020204030204" pitchFamily="34" charset="0"/>
                          <a:cs typeface="Calibri" panose="020F0502020204030204" pitchFamily="34" charset="0"/>
                        </a:rPr>
                        <a:t>$1,318.00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811139193"/>
                  </a:ext>
                </a:extLst>
              </a:tr>
              <a:tr h="354869">
                <a:tc>
                  <a:txBody>
                    <a:bodyPr/>
                    <a:lstStyle/>
                    <a:p>
                      <a:pPr algn="l" fontAlgn="b"/>
                      <a:r>
                        <a:rPr lang="en-US" sz="1800" u="none" strike="noStrike" dirty="0">
                          <a:effectLst/>
                          <a:latin typeface="Calibri" panose="020F0502020204030204" pitchFamily="34" charset="0"/>
                          <a:cs typeface="Calibri" panose="020F0502020204030204" pitchFamily="34" charset="0"/>
                        </a:rPr>
                        <a:t>Substance Abuse Treatment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800" u="none" strike="noStrike" dirty="0">
                          <a:effectLst/>
                          <a:latin typeface="Calibri" panose="020F0502020204030204" pitchFamily="34" charset="0"/>
                          <a:cs typeface="Calibri" panose="020F0502020204030204" pitchFamily="34" charset="0"/>
                        </a:rPr>
                        <a:t>$34.00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492721332"/>
                  </a:ext>
                </a:extLst>
              </a:tr>
              <a:tr h="354869">
                <a:tc>
                  <a:txBody>
                    <a:bodyPr/>
                    <a:lstStyle/>
                    <a:p>
                      <a:pPr algn="l" fontAlgn="b"/>
                      <a:r>
                        <a:rPr lang="en-US" sz="1800" u="none" strike="noStrike" dirty="0">
                          <a:effectLst/>
                          <a:latin typeface="Calibri" panose="020F0502020204030204" pitchFamily="34" charset="0"/>
                          <a:cs typeface="Calibri" panose="020F0502020204030204" pitchFamily="34" charset="0"/>
                        </a:rPr>
                        <a:t>Healthcare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800" u="none" strike="noStrike" dirty="0">
                          <a:effectLst/>
                          <a:latin typeface="Calibri" panose="020F0502020204030204" pitchFamily="34" charset="0"/>
                          <a:cs typeface="Calibri" panose="020F0502020204030204" pitchFamily="34" charset="0"/>
                        </a:rPr>
                        <a:t>$26,038.00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2414285926"/>
                  </a:ext>
                </a:extLst>
              </a:tr>
              <a:tr h="354869">
                <a:tc>
                  <a:txBody>
                    <a:bodyPr/>
                    <a:lstStyle/>
                    <a:p>
                      <a:pPr algn="r" fontAlgn="b"/>
                      <a:r>
                        <a:rPr lang="en-US" sz="1800" b="1" u="none" strike="noStrike" dirty="0">
                          <a:effectLst/>
                          <a:latin typeface="Calibri" panose="020F0502020204030204" pitchFamily="34" charset="0"/>
                          <a:cs typeface="Calibri" panose="020F0502020204030204" pitchFamily="34" charset="0"/>
                        </a:rPr>
                        <a:t>Total Cost</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800" b="1" u="none" strike="noStrike" dirty="0">
                          <a:effectLst/>
                          <a:latin typeface="Calibri" panose="020F0502020204030204" pitchFamily="34" charset="0"/>
                          <a:cs typeface="Calibri" panose="020F0502020204030204" pitchFamily="34" charset="0"/>
                        </a:rPr>
                        <a:t>$31,872.67</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019587326"/>
                  </a:ext>
                </a:extLst>
              </a:tr>
              <a:tr h="487717">
                <a:tc>
                  <a:txBody>
                    <a:bodyPr/>
                    <a:lstStyle/>
                    <a:p>
                      <a:pPr algn="l" fontAlgn="b"/>
                      <a:r>
                        <a:rPr lang="en-US" sz="1600" u="none" strike="noStrike" dirty="0">
                          <a:solidFill>
                            <a:schemeClr val="bg1"/>
                          </a:solidFill>
                          <a:effectLst/>
                          <a:latin typeface="Calibri" panose="020F0502020204030204" pitchFamily="34" charset="0"/>
                          <a:cs typeface="Calibri" panose="020F0502020204030204" pitchFamily="34" charset="0"/>
                        </a:rPr>
                        <a:t>Cost Per Year to Provide PH</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rgbClr val="00B0F0"/>
                    </a:solidFill>
                  </a:tcPr>
                </a:tc>
                <a:tc>
                  <a:txBody>
                    <a:bodyPr/>
                    <a:lstStyle/>
                    <a:p>
                      <a:pPr algn="ctr" fontAlgn="b"/>
                      <a:r>
                        <a:rPr lang="en-US" sz="1600" u="none" strike="noStrike" dirty="0">
                          <a:solidFill>
                            <a:schemeClr val="bg1"/>
                          </a:solidFill>
                          <a:effectLst/>
                          <a:latin typeface="Calibri" panose="020F0502020204030204" pitchFamily="34" charset="0"/>
                          <a:cs typeface="Calibri" panose="020F0502020204030204" pitchFamily="34" charset="0"/>
                        </a:rPr>
                        <a:t>Cost</a:t>
                      </a:r>
                      <a:endParaRPr lang="en-US" sz="16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1242386318"/>
                  </a:ext>
                </a:extLst>
              </a:tr>
              <a:tr h="354869">
                <a:tc>
                  <a:txBody>
                    <a:bodyPr/>
                    <a:lstStyle/>
                    <a:p>
                      <a:pPr algn="l" fontAlgn="b"/>
                      <a:r>
                        <a:rPr lang="en-US" sz="1800" u="none" strike="noStrike" dirty="0">
                          <a:effectLst/>
                          <a:latin typeface="Calibri" panose="020F0502020204030204" pitchFamily="34" charset="0"/>
                          <a:cs typeface="Calibri" panose="020F0502020204030204" pitchFamily="34" charset="0"/>
                        </a:rPr>
                        <a:t>Permanent Supportive Housing</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800" u="none" strike="noStrike" dirty="0">
                          <a:effectLst/>
                          <a:latin typeface="Calibri" panose="020F0502020204030204" pitchFamily="34" charset="0"/>
                          <a:cs typeface="Calibri" panose="020F0502020204030204" pitchFamily="34" charset="0"/>
                        </a:rPr>
                        <a:t>$17,652.00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829592612"/>
                  </a:ext>
                </a:extLst>
              </a:tr>
              <a:tr h="354869">
                <a:tc>
                  <a:txBody>
                    <a:bodyPr/>
                    <a:lstStyle/>
                    <a:p>
                      <a:pPr algn="l" fontAlgn="b"/>
                      <a:r>
                        <a:rPr lang="en-US" sz="1800" u="none" strike="noStrike" dirty="0">
                          <a:effectLst/>
                          <a:latin typeface="Calibri" panose="020F0502020204030204" pitchFamily="34" charset="0"/>
                          <a:cs typeface="Calibri" panose="020F0502020204030204" pitchFamily="34" charset="0"/>
                        </a:rPr>
                        <a:t>Rapid Re-Housing</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800" u="none" strike="noStrike" dirty="0">
                          <a:effectLst/>
                          <a:latin typeface="Calibri" panose="020F0502020204030204" pitchFamily="34" charset="0"/>
                          <a:cs typeface="Calibri" panose="020F0502020204030204" pitchFamily="34" charset="0"/>
                        </a:rPr>
                        <a:t>$5,132.20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65621283"/>
                  </a:ext>
                </a:extLst>
              </a:tr>
            </a:tbl>
          </a:graphicData>
        </a:graphic>
      </p:graphicFrame>
    </p:spTree>
    <p:extLst>
      <p:ext uri="{BB962C8B-B14F-4D97-AF65-F5344CB8AC3E}">
        <p14:creationId xmlns:p14="http://schemas.microsoft.com/office/powerpoint/2010/main" val="402393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cap="all" dirty="0"/>
              <a:t>Cost of Permanent Housing Based on CH Analysis</a:t>
            </a:r>
          </a:p>
        </p:txBody>
      </p:sp>
      <p:pic>
        <p:nvPicPr>
          <p:cNvPr id="54" name="Picture 53">
            <a:extLst>
              <a:ext uri="{FF2B5EF4-FFF2-40B4-BE49-F238E27FC236}">
                <a16:creationId xmlns:a16="http://schemas.microsoft.com/office/drawing/2014/main" id="{E3073F62-6789-4C91-8596-5BBD0CD6F66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3369" y="1143000"/>
            <a:ext cx="9825926" cy="4572000"/>
          </a:xfrm>
          <a:prstGeom prst="rect">
            <a:avLst/>
          </a:prstGeom>
          <a:noFill/>
        </p:spPr>
      </p:pic>
    </p:spTree>
    <p:extLst>
      <p:ext uri="{BB962C8B-B14F-4D97-AF65-F5344CB8AC3E}">
        <p14:creationId xmlns:p14="http://schemas.microsoft.com/office/powerpoint/2010/main" val="93593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cap="all" dirty="0"/>
              <a:t>Housing Inventory Count</a:t>
            </a:r>
          </a:p>
        </p:txBody>
      </p:sp>
      <p:graphicFrame>
        <p:nvGraphicFramePr>
          <p:cNvPr id="2" name="Table 1">
            <a:extLst>
              <a:ext uri="{FF2B5EF4-FFF2-40B4-BE49-F238E27FC236}">
                <a16:creationId xmlns:a16="http://schemas.microsoft.com/office/drawing/2014/main" id="{04384258-49A7-47B4-916C-C49119353D6B}"/>
              </a:ext>
            </a:extLst>
          </p:cNvPr>
          <p:cNvGraphicFramePr>
            <a:graphicFrameLocks noGrp="1"/>
          </p:cNvGraphicFramePr>
          <p:nvPr/>
        </p:nvGraphicFramePr>
        <p:xfrm>
          <a:off x="2667000" y="990598"/>
          <a:ext cx="5105400" cy="4953003"/>
        </p:xfrm>
        <a:graphic>
          <a:graphicData uri="http://schemas.openxmlformats.org/drawingml/2006/table">
            <a:tbl>
              <a:tblPr>
                <a:tableStyleId>{5C22544A-7EE6-4342-B048-85BDC9FD1C3A}</a:tableStyleId>
              </a:tblPr>
              <a:tblGrid>
                <a:gridCol w="3083603">
                  <a:extLst>
                    <a:ext uri="{9D8B030D-6E8A-4147-A177-3AD203B41FA5}">
                      <a16:colId xmlns:a16="http://schemas.microsoft.com/office/drawing/2014/main" val="1656566994"/>
                    </a:ext>
                  </a:extLst>
                </a:gridCol>
                <a:gridCol w="2021797">
                  <a:extLst>
                    <a:ext uri="{9D8B030D-6E8A-4147-A177-3AD203B41FA5}">
                      <a16:colId xmlns:a16="http://schemas.microsoft.com/office/drawing/2014/main" val="1283076915"/>
                    </a:ext>
                  </a:extLst>
                </a:gridCol>
              </a:tblGrid>
              <a:tr h="286683">
                <a:tc>
                  <a:txBody>
                    <a:bodyPr/>
                    <a:lstStyle/>
                    <a:p>
                      <a:pPr algn="ctr" fontAlgn="b"/>
                      <a:r>
                        <a:rPr lang="en-US" sz="1800" b="1" u="none" strike="noStrike" dirty="0">
                          <a:solidFill>
                            <a:schemeClr val="bg1"/>
                          </a:solidFill>
                          <a:effectLst/>
                          <a:latin typeface="Calibri" panose="020F0502020204030204" pitchFamily="34" charset="0"/>
                          <a:cs typeface="Calibri" panose="020F0502020204030204" pitchFamily="34" charset="0"/>
                        </a:rPr>
                        <a:t>Housing Type</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rgbClr val="00B0F0"/>
                    </a:solidFill>
                  </a:tcPr>
                </a:tc>
                <a:tc>
                  <a:txBody>
                    <a:bodyPr/>
                    <a:lstStyle/>
                    <a:p>
                      <a:pPr algn="ctr" fontAlgn="b"/>
                      <a:r>
                        <a:rPr lang="en-US" sz="1800" b="1" u="none" strike="noStrike" dirty="0">
                          <a:solidFill>
                            <a:schemeClr val="bg1"/>
                          </a:solidFill>
                          <a:effectLst/>
                          <a:latin typeface="Calibri" panose="020F0502020204030204" pitchFamily="34" charset="0"/>
                          <a:cs typeface="Calibri" panose="020F0502020204030204" pitchFamily="34" charset="0"/>
                        </a:rPr>
                        <a:t>Year-Round Beds</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solidFill>
                      <a:srgbClr val="00B0F0"/>
                    </a:solidFill>
                  </a:tcPr>
                </a:tc>
                <a:extLst>
                  <a:ext uri="{0D108BD9-81ED-4DB2-BD59-A6C34878D82A}">
                    <a16:rowId xmlns:a16="http://schemas.microsoft.com/office/drawing/2014/main" val="2267285384"/>
                  </a:ext>
                </a:extLst>
              </a:tr>
              <a:tr h="259240">
                <a:tc>
                  <a:txBody>
                    <a:bodyPr/>
                    <a:lstStyle/>
                    <a:p>
                      <a:pPr algn="l" fontAlgn="b"/>
                      <a:r>
                        <a:rPr lang="en-US" sz="1600" u="sng" strike="noStrike" dirty="0">
                          <a:effectLst/>
                          <a:latin typeface="Calibri" panose="020F0502020204030204" pitchFamily="34" charset="0"/>
                          <a:cs typeface="Calibri" panose="020F0502020204030204" pitchFamily="34" charset="0"/>
                        </a:rPr>
                        <a:t>Emergency Shelter</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2716607075"/>
                  </a:ext>
                </a:extLst>
              </a:tr>
              <a:tr h="259240">
                <a:tc>
                  <a:txBody>
                    <a:bodyPr/>
                    <a:lstStyle/>
                    <a:p>
                      <a:pPr algn="l" fontAlgn="b"/>
                      <a:r>
                        <a:rPr lang="en-US" sz="1600" u="none" strike="noStrike" dirty="0">
                          <a:effectLst/>
                          <a:latin typeface="Calibri" panose="020F0502020204030204" pitchFamily="34" charset="0"/>
                          <a:cs typeface="Calibri" panose="020F0502020204030204" pitchFamily="34" charset="0"/>
                        </a:rPr>
                        <a:t>Site-based</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noFill/>
                  </a:tcPr>
                </a:tc>
                <a:tc>
                  <a:txBody>
                    <a:bodyPr/>
                    <a:lstStyle/>
                    <a:p>
                      <a:pPr algn="r" fontAlgn="b"/>
                      <a:r>
                        <a:rPr lang="en-US" sz="1600" u="none" strike="noStrike">
                          <a:effectLst/>
                          <a:latin typeface="Calibri" panose="020F0502020204030204" pitchFamily="34" charset="0"/>
                          <a:cs typeface="Calibri" panose="020F0502020204030204" pitchFamily="34" charset="0"/>
                        </a:rPr>
                        <a:t>181</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382041516"/>
                  </a:ext>
                </a:extLst>
              </a:tr>
              <a:tr h="259240">
                <a:tc>
                  <a:txBody>
                    <a:bodyPr/>
                    <a:lstStyle/>
                    <a:p>
                      <a:pPr algn="l" fontAlgn="b"/>
                      <a:r>
                        <a:rPr lang="en-US" sz="1600" u="none" strike="noStrike" dirty="0">
                          <a:effectLst/>
                          <a:latin typeface="Calibri" panose="020F0502020204030204" pitchFamily="34" charset="0"/>
                          <a:cs typeface="Calibri" panose="020F0502020204030204" pitchFamily="34" charset="0"/>
                        </a:rPr>
                        <a:t>Tenant-based</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noFill/>
                  </a:tcPr>
                </a:tc>
                <a:tc>
                  <a:txBody>
                    <a:bodyPr/>
                    <a:lstStyle/>
                    <a:p>
                      <a:pPr algn="r" fontAlgn="b"/>
                      <a:r>
                        <a:rPr lang="en-US" sz="1600" u="sng" strike="noStrike" dirty="0">
                          <a:effectLst/>
                          <a:latin typeface="Calibri" panose="020F0502020204030204" pitchFamily="34" charset="0"/>
                          <a:cs typeface="Calibri" panose="020F0502020204030204" pitchFamily="34" charset="0"/>
                        </a:rPr>
                        <a:t>302</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258937065"/>
                  </a:ext>
                </a:extLst>
              </a:tr>
              <a:tr h="259240">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600" b="1" u="none" strike="noStrike" dirty="0">
                          <a:effectLst/>
                          <a:latin typeface="Calibri" panose="020F0502020204030204" pitchFamily="34" charset="0"/>
                          <a:cs typeface="Calibri" panose="020F0502020204030204" pitchFamily="34" charset="0"/>
                        </a:rPr>
                        <a:t>483</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936579462"/>
                  </a:ext>
                </a:extLst>
              </a:tr>
              <a:tr h="259240">
                <a:tc>
                  <a:txBody>
                    <a:bodyPr/>
                    <a:lstStyle/>
                    <a:p>
                      <a:pPr algn="l" fontAlgn="b"/>
                      <a:r>
                        <a:rPr lang="en-US" sz="1600" u="sng" strike="noStrike" dirty="0">
                          <a:effectLst/>
                          <a:latin typeface="Calibri" panose="020F0502020204030204" pitchFamily="34" charset="0"/>
                          <a:cs typeface="Calibri" panose="020F0502020204030204" pitchFamily="34" charset="0"/>
                        </a:rPr>
                        <a:t>Permanent Supportive Housing</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4180860911"/>
                  </a:ext>
                </a:extLst>
              </a:tr>
              <a:tr h="259240">
                <a:tc>
                  <a:txBody>
                    <a:bodyPr/>
                    <a:lstStyle/>
                    <a:p>
                      <a:pPr algn="l" fontAlgn="b"/>
                      <a:r>
                        <a:rPr lang="en-US" sz="1600" u="none" strike="noStrike" dirty="0">
                          <a:effectLst/>
                          <a:latin typeface="Calibri" panose="020F0502020204030204" pitchFamily="34" charset="0"/>
                          <a:cs typeface="Calibri" panose="020F0502020204030204" pitchFamily="34" charset="0"/>
                        </a:rPr>
                        <a:t>Site-based</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noFill/>
                  </a:tcPr>
                </a:tc>
                <a:tc>
                  <a:txBody>
                    <a:bodyPr/>
                    <a:lstStyle/>
                    <a:p>
                      <a:pPr algn="r" fontAlgn="b"/>
                      <a:r>
                        <a:rPr lang="en-US" sz="1600" u="none" strike="noStrike">
                          <a:effectLst/>
                          <a:latin typeface="Calibri" panose="020F0502020204030204" pitchFamily="34" charset="0"/>
                          <a:cs typeface="Calibri" panose="020F0502020204030204" pitchFamily="34" charset="0"/>
                        </a:rPr>
                        <a:t>196</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2134729771"/>
                  </a:ext>
                </a:extLst>
              </a:tr>
              <a:tr h="259240">
                <a:tc>
                  <a:txBody>
                    <a:bodyPr/>
                    <a:lstStyle/>
                    <a:p>
                      <a:pPr algn="l" fontAlgn="b"/>
                      <a:r>
                        <a:rPr lang="en-US" sz="1600" u="none" strike="noStrike" dirty="0">
                          <a:effectLst/>
                          <a:latin typeface="Calibri" panose="020F0502020204030204" pitchFamily="34" charset="0"/>
                          <a:cs typeface="Calibri" panose="020F0502020204030204" pitchFamily="34" charset="0"/>
                        </a:rPr>
                        <a:t>Tenant-based</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noFill/>
                  </a:tcPr>
                </a:tc>
                <a:tc>
                  <a:txBody>
                    <a:bodyPr/>
                    <a:lstStyle/>
                    <a:p>
                      <a:pPr algn="r" fontAlgn="b"/>
                      <a:r>
                        <a:rPr lang="en-US" sz="1600" u="sng" strike="noStrike" dirty="0">
                          <a:effectLst/>
                          <a:latin typeface="Calibri" panose="020F0502020204030204" pitchFamily="34" charset="0"/>
                          <a:cs typeface="Calibri" panose="020F0502020204030204" pitchFamily="34" charset="0"/>
                        </a:rPr>
                        <a:t>1,407</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3527864253"/>
                  </a:ext>
                </a:extLst>
              </a:tr>
              <a:tr h="259240">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171450" marR="9525" marT="9525" marB="0" anchor="b">
                    <a:noFill/>
                  </a:tcPr>
                </a:tc>
                <a:tc>
                  <a:txBody>
                    <a:bodyPr/>
                    <a:lstStyle/>
                    <a:p>
                      <a:pPr algn="r" fontAlgn="b"/>
                      <a:r>
                        <a:rPr lang="en-US" sz="1600" b="1" u="none" strike="noStrike" dirty="0">
                          <a:effectLst/>
                          <a:latin typeface="Calibri" panose="020F0502020204030204" pitchFamily="34" charset="0"/>
                          <a:cs typeface="Calibri" panose="020F0502020204030204" pitchFamily="34" charset="0"/>
                        </a:rPr>
                        <a:t>1,603</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506436392"/>
                  </a:ext>
                </a:extLst>
              </a:tr>
              <a:tr h="259240">
                <a:tc>
                  <a:txBody>
                    <a:bodyPr/>
                    <a:lstStyle/>
                    <a:p>
                      <a:pPr algn="l" fontAlgn="b"/>
                      <a:r>
                        <a:rPr lang="en-US" sz="1600" u="sng" strike="noStrike" dirty="0">
                          <a:effectLst/>
                          <a:latin typeface="Calibri" panose="020F0502020204030204" pitchFamily="34" charset="0"/>
                          <a:cs typeface="Calibri" panose="020F0502020204030204" pitchFamily="34" charset="0"/>
                        </a:rPr>
                        <a:t>Rapid Re-Housing</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173213774"/>
                  </a:ext>
                </a:extLst>
              </a:tr>
              <a:tr h="259240">
                <a:tc>
                  <a:txBody>
                    <a:bodyPr/>
                    <a:lstStyle/>
                    <a:p>
                      <a:pPr algn="l" fontAlgn="b"/>
                      <a:r>
                        <a:rPr lang="en-US" sz="1600" u="none" strike="noStrike">
                          <a:effectLst/>
                          <a:latin typeface="Calibri" panose="020F0502020204030204" pitchFamily="34" charset="0"/>
                          <a:cs typeface="Calibri" panose="020F0502020204030204" pitchFamily="34" charset="0"/>
                        </a:rPr>
                        <a:t>Tenant-based</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171450" marR="9525" marT="9525" marB="0" anchor="b">
                    <a:noFill/>
                  </a:tcPr>
                </a:tc>
                <a:tc>
                  <a:txBody>
                    <a:bodyPr/>
                    <a:lstStyle/>
                    <a:p>
                      <a:pPr algn="r" fontAlgn="b"/>
                      <a:r>
                        <a:rPr lang="en-US" sz="1600" u="sng" strike="noStrike" dirty="0">
                          <a:effectLst/>
                          <a:latin typeface="Calibri" panose="020F0502020204030204" pitchFamily="34" charset="0"/>
                          <a:cs typeface="Calibri" panose="020F0502020204030204" pitchFamily="34" charset="0"/>
                        </a:rPr>
                        <a:t>2,101</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4228697157"/>
                  </a:ext>
                </a:extLst>
              </a:tr>
              <a:tr h="259240">
                <a:tc>
                  <a:txBody>
                    <a:bodyPr/>
                    <a:lstStyle/>
                    <a:p>
                      <a:pPr algn="l"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600" b="1" u="none" strike="noStrike" dirty="0">
                          <a:effectLst/>
                          <a:latin typeface="Calibri" panose="020F0502020204030204" pitchFamily="34" charset="0"/>
                          <a:cs typeface="Calibri" panose="020F0502020204030204" pitchFamily="34" charset="0"/>
                        </a:rPr>
                        <a:t>2,101</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610879786"/>
                  </a:ext>
                </a:extLst>
              </a:tr>
              <a:tr h="259240">
                <a:tc>
                  <a:txBody>
                    <a:bodyPr/>
                    <a:lstStyle/>
                    <a:p>
                      <a:pPr algn="l" fontAlgn="b"/>
                      <a:r>
                        <a:rPr lang="en-US" sz="1600" u="sng" strike="noStrike" dirty="0">
                          <a:effectLst/>
                          <a:latin typeface="Calibri" panose="020F0502020204030204" pitchFamily="34" charset="0"/>
                          <a:cs typeface="Calibri" panose="020F0502020204030204" pitchFamily="34" charset="0"/>
                        </a:rPr>
                        <a:t>Safe Haven</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115790498"/>
                  </a:ext>
                </a:extLst>
              </a:tr>
              <a:tr h="259240">
                <a:tc>
                  <a:txBody>
                    <a:bodyPr/>
                    <a:lstStyle/>
                    <a:p>
                      <a:pPr algn="l" fontAlgn="b"/>
                      <a:r>
                        <a:rPr lang="en-US" sz="1600" u="none" strike="noStrike">
                          <a:effectLst/>
                          <a:latin typeface="Calibri" panose="020F0502020204030204" pitchFamily="34" charset="0"/>
                          <a:cs typeface="Calibri" panose="020F0502020204030204" pitchFamily="34" charset="0"/>
                        </a:rPr>
                        <a:t>Site-based</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171450" marR="9525" marT="9525" marB="0" anchor="b">
                    <a:noFill/>
                  </a:tcPr>
                </a:tc>
                <a:tc>
                  <a:txBody>
                    <a:bodyPr/>
                    <a:lstStyle/>
                    <a:p>
                      <a:pPr algn="r" fontAlgn="b"/>
                      <a:r>
                        <a:rPr lang="en-US" sz="1600" u="sng" strike="noStrike" dirty="0">
                          <a:effectLst/>
                          <a:latin typeface="Calibri" panose="020F0502020204030204" pitchFamily="34" charset="0"/>
                          <a:cs typeface="Calibri" panose="020F0502020204030204" pitchFamily="34" charset="0"/>
                        </a:rPr>
                        <a:t>24</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2422224450"/>
                  </a:ext>
                </a:extLst>
              </a:tr>
              <a:tr h="259240">
                <a:tc>
                  <a:txBody>
                    <a:bodyPr/>
                    <a:lstStyle/>
                    <a:p>
                      <a:pPr algn="l"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600" b="1" u="none" strike="noStrike" dirty="0">
                          <a:effectLst/>
                          <a:latin typeface="Calibri" panose="020F0502020204030204" pitchFamily="34" charset="0"/>
                          <a:cs typeface="Calibri" panose="020F0502020204030204" pitchFamily="34" charset="0"/>
                        </a:rPr>
                        <a:t>24</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3249591493"/>
                  </a:ext>
                </a:extLst>
              </a:tr>
              <a:tr h="259240">
                <a:tc>
                  <a:txBody>
                    <a:bodyPr/>
                    <a:lstStyle/>
                    <a:p>
                      <a:pPr algn="l" fontAlgn="b"/>
                      <a:r>
                        <a:rPr lang="en-US" sz="1600" u="sng" strike="noStrike" dirty="0">
                          <a:effectLst/>
                          <a:latin typeface="Calibri" panose="020F0502020204030204" pitchFamily="34" charset="0"/>
                          <a:cs typeface="Calibri" panose="020F0502020204030204" pitchFamily="34" charset="0"/>
                        </a:rPr>
                        <a:t>Transitional Housing</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l" fontAlgn="b"/>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2893093312"/>
                  </a:ext>
                </a:extLst>
              </a:tr>
              <a:tr h="259240">
                <a:tc>
                  <a:txBody>
                    <a:bodyPr/>
                    <a:lstStyle/>
                    <a:p>
                      <a:pPr algn="l" fontAlgn="b"/>
                      <a:r>
                        <a:rPr lang="en-US" sz="1600" u="none" strike="noStrike">
                          <a:effectLst/>
                          <a:latin typeface="Calibri" panose="020F0502020204030204" pitchFamily="34" charset="0"/>
                          <a:cs typeface="Calibri" panose="020F0502020204030204" pitchFamily="34" charset="0"/>
                        </a:rPr>
                        <a:t>Site-based</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171450" marR="9525" marT="9525" marB="0" anchor="b">
                    <a:noFill/>
                  </a:tcPr>
                </a:tc>
                <a:tc>
                  <a:txBody>
                    <a:bodyPr/>
                    <a:lstStyle/>
                    <a:p>
                      <a:pPr algn="r" fontAlgn="b"/>
                      <a:r>
                        <a:rPr lang="en-US" sz="1600" u="none" strike="noStrike" dirty="0">
                          <a:effectLst/>
                          <a:latin typeface="Calibri" panose="020F0502020204030204" pitchFamily="34" charset="0"/>
                          <a:cs typeface="Calibri" panose="020F0502020204030204" pitchFamily="34" charset="0"/>
                        </a:rPr>
                        <a:t>133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2457108254"/>
                  </a:ext>
                </a:extLst>
              </a:tr>
              <a:tr h="259240">
                <a:tc>
                  <a:txBody>
                    <a:bodyPr/>
                    <a:lstStyle/>
                    <a:p>
                      <a:pPr algn="l" fontAlgn="b"/>
                      <a:r>
                        <a:rPr lang="en-US" sz="1600" u="none" strike="noStrike">
                          <a:effectLst/>
                          <a:latin typeface="Calibri" panose="020F0502020204030204" pitchFamily="34" charset="0"/>
                          <a:cs typeface="Calibri" panose="020F0502020204030204" pitchFamily="34" charset="0"/>
                        </a:rPr>
                        <a:t>Tenant-based</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171450" marR="9525" marT="9525" marB="0" anchor="b">
                    <a:noFill/>
                  </a:tcPr>
                </a:tc>
                <a:tc>
                  <a:txBody>
                    <a:bodyPr/>
                    <a:lstStyle/>
                    <a:p>
                      <a:pPr algn="r" fontAlgn="b"/>
                      <a:r>
                        <a:rPr lang="en-US" sz="1600" u="sng" strike="noStrike" dirty="0">
                          <a:effectLst/>
                          <a:latin typeface="Calibri" panose="020F0502020204030204" pitchFamily="34" charset="0"/>
                          <a:cs typeface="Calibri" panose="020F0502020204030204" pitchFamily="34" charset="0"/>
                        </a:rPr>
                        <a:t>53</a:t>
                      </a:r>
                      <a:endParaRPr lang="en-US" sz="1600" b="0" i="0" u="sng"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2201009761"/>
                  </a:ext>
                </a:extLst>
              </a:tr>
              <a:tr h="259240">
                <a:tc>
                  <a:txBody>
                    <a:bodyPr/>
                    <a:lstStyle/>
                    <a:p>
                      <a:pPr algn="l" fontAlgn="b"/>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tc>
                  <a:txBody>
                    <a:bodyPr/>
                    <a:lstStyle/>
                    <a:p>
                      <a:pPr algn="r" fontAlgn="b"/>
                      <a:r>
                        <a:rPr lang="en-US" sz="1600" b="1" u="none" strike="noStrike" dirty="0">
                          <a:effectLst/>
                          <a:latin typeface="Calibri" panose="020F0502020204030204" pitchFamily="34" charset="0"/>
                          <a:cs typeface="Calibri" panose="020F0502020204030204" pitchFamily="34" charset="0"/>
                        </a:rPr>
                        <a:t>186</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noFill/>
                  </a:tcPr>
                </a:tc>
                <a:extLst>
                  <a:ext uri="{0D108BD9-81ED-4DB2-BD59-A6C34878D82A}">
                    <a16:rowId xmlns:a16="http://schemas.microsoft.com/office/drawing/2014/main" val="1218118426"/>
                  </a:ext>
                </a:extLst>
              </a:tr>
            </a:tbl>
          </a:graphicData>
        </a:graphic>
      </p:graphicFrame>
      <p:sp>
        <p:nvSpPr>
          <p:cNvPr id="4" name="TextBox 3">
            <a:extLst>
              <a:ext uri="{FF2B5EF4-FFF2-40B4-BE49-F238E27FC236}">
                <a16:creationId xmlns:a16="http://schemas.microsoft.com/office/drawing/2014/main" id="{7D72E6B5-0B89-4981-9E01-439F34AA5B73}"/>
              </a:ext>
            </a:extLst>
          </p:cNvPr>
          <p:cNvSpPr txBox="1"/>
          <p:nvPr/>
        </p:nvSpPr>
        <p:spPr>
          <a:xfrm>
            <a:off x="8534400" y="2209801"/>
            <a:ext cx="1676400" cy="646331"/>
          </a:xfrm>
          <a:prstGeom prst="rect">
            <a:avLst/>
          </a:prstGeom>
          <a:noFill/>
        </p:spPr>
        <p:txBody>
          <a:bodyPr wrap="square" rtlCol="0">
            <a:spAutoFit/>
          </a:bodyPr>
          <a:lstStyle/>
          <a:p>
            <a:pPr algn="ctr"/>
            <a:r>
              <a:rPr lang="en-US" dirty="0"/>
              <a:t>Total of 4,397 Beds</a:t>
            </a:r>
          </a:p>
        </p:txBody>
      </p:sp>
    </p:spTree>
    <p:extLst>
      <p:ext uri="{BB962C8B-B14F-4D97-AF65-F5344CB8AC3E}">
        <p14:creationId xmlns:p14="http://schemas.microsoft.com/office/powerpoint/2010/main" val="404002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cap="all" dirty="0"/>
              <a:t>Number of Providers on the HIC</a:t>
            </a:r>
          </a:p>
        </p:txBody>
      </p:sp>
      <p:graphicFrame>
        <p:nvGraphicFramePr>
          <p:cNvPr id="2" name="Table 1">
            <a:extLst>
              <a:ext uri="{FF2B5EF4-FFF2-40B4-BE49-F238E27FC236}">
                <a16:creationId xmlns:a16="http://schemas.microsoft.com/office/drawing/2014/main" id="{1DD702FF-2C58-423D-92A1-D23509914380}"/>
              </a:ext>
            </a:extLst>
          </p:cNvPr>
          <p:cNvGraphicFramePr>
            <a:graphicFrameLocks noGrp="1"/>
          </p:cNvGraphicFramePr>
          <p:nvPr/>
        </p:nvGraphicFramePr>
        <p:xfrm>
          <a:off x="3352800" y="1447800"/>
          <a:ext cx="5486400" cy="3962400"/>
        </p:xfrm>
        <a:graphic>
          <a:graphicData uri="http://schemas.openxmlformats.org/drawingml/2006/table">
            <a:tbl>
              <a:tblPr firstRow="1" firstCol="1" bandRow="1">
                <a:tableStyleId>{5C22544A-7EE6-4342-B048-85BDC9FD1C3A}</a:tableStyleId>
              </a:tblPr>
              <a:tblGrid>
                <a:gridCol w="2144110">
                  <a:extLst>
                    <a:ext uri="{9D8B030D-6E8A-4147-A177-3AD203B41FA5}">
                      <a16:colId xmlns:a16="http://schemas.microsoft.com/office/drawing/2014/main" val="3821046453"/>
                    </a:ext>
                  </a:extLst>
                </a:gridCol>
                <a:gridCol w="3342290">
                  <a:extLst>
                    <a:ext uri="{9D8B030D-6E8A-4147-A177-3AD203B41FA5}">
                      <a16:colId xmlns:a16="http://schemas.microsoft.com/office/drawing/2014/main" val="1636912870"/>
                    </a:ext>
                  </a:extLst>
                </a:gridCol>
              </a:tblGrid>
              <a:tr h="881555">
                <a:tc>
                  <a:txBody>
                    <a:bodyPr/>
                    <a:lstStyle/>
                    <a:p>
                      <a:pPr marL="0" marR="0" algn="ctr">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Provider Type</a:t>
                      </a:r>
                    </a:p>
                  </a:txBody>
                  <a:tcPr marL="68580" marR="68580" marT="0" marB="0" anchor="b"/>
                </a:tc>
                <a:tc>
                  <a:txBody>
                    <a:bodyPr/>
                    <a:lstStyle/>
                    <a:p>
                      <a:pPr marL="0" marR="0" algn="ctr">
                        <a:spcBef>
                          <a:spcPts val="0"/>
                        </a:spcBef>
                        <a:spcAft>
                          <a:spcPts val="0"/>
                        </a:spcAft>
                      </a:pPr>
                      <a:r>
                        <a:rPr lang="en-US" sz="2400" dirty="0">
                          <a:effectLst/>
                          <a:latin typeface="Calibri" panose="020F0502020204030204" pitchFamily="34" charset="0"/>
                          <a:cs typeface="Calibri" panose="020F0502020204030204" pitchFamily="34" charset="0"/>
                        </a:rPr>
                        <a:t>HIC Projects by Type</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434022545"/>
                  </a:ext>
                </a:extLst>
              </a:tr>
              <a:tr h="480848">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ES</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a:effectLst/>
                          <a:latin typeface="Calibri" panose="020F0502020204030204" pitchFamily="34" charset="0"/>
                          <a:cs typeface="Calibri" panose="020F0502020204030204" pitchFamily="34" charset="0"/>
                        </a:rPr>
                        <a:t>43</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1127607765"/>
                  </a:ext>
                </a:extLst>
              </a:tr>
              <a:tr h="480848">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PSH</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a:effectLst/>
                          <a:latin typeface="Calibri" panose="020F0502020204030204" pitchFamily="34" charset="0"/>
                          <a:cs typeface="Calibri" panose="020F0502020204030204" pitchFamily="34" charset="0"/>
                        </a:rPr>
                        <a:t>19</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276285543"/>
                  </a:ext>
                </a:extLst>
              </a:tr>
              <a:tr h="480848">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RRH</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a:effectLst/>
                          <a:latin typeface="Calibri" panose="020F0502020204030204" pitchFamily="34" charset="0"/>
                          <a:cs typeface="Calibri" panose="020F0502020204030204" pitchFamily="34" charset="0"/>
                        </a:rPr>
                        <a:t>40</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2286035911"/>
                  </a:ext>
                </a:extLst>
              </a:tr>
              <a:tr h="480848">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SH</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a:effectLst/>
                          <a:latin typeface="Calibri" panose="020F0502020204030204" pitchFamily="34" charset="0"/>
                          <a:cs typeface="Calibri" panose="020F0502020204030204" pitchFamily="34" charset="0"/>
                        </a:rPr>
                        <a:t>1</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4010201996"/>
                  </a:ext>
                </a:extLst>
              </a:tr>
              <a:tr h="480848">
                <a:tc>
                  <a:txBody>
                    <a:bodyPr/>
                    <a:lstStyle/>
                    <a:p>
                      <a:pPr marL="0" marR="0">
                        <a:spcBef>
                          <a:spcPts val="0"/>
                        </a:spcBef>
                        <a:spcAft>
                          <a:spcPts val="0"/>
                        </a:spcAft>
                      </a:pPr>
                      <a:r>
                        <a:rPr lang="en-US" sz="2400">
                          <a:effectLst/>
                          <a:latin typeface="Calibri" panose="020F0502020204030204" pitchFamily="34" charset="0"/>
                          <a:cs typeface="Calibri" panose="020F0502020204030204" pitchFamily="34" charset="0"/>
                        </a:rPr>
                        <a:t>TH</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a:effectLst/>
                          <a:latin typeface="Calibri" panose="020F0502020204030204" pitchFamily="34" charset="0"/>
                          <a:cs typeface="Calibri" panose="020F0502020204030204" pitchFamily="34" charset="0"/>
                        </a:rPr>
                        <a:t>12</a:t>
                      </a:r>
                      <a:endParaRPr lang="en-US" sz="24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895353158"/>
                  </a:ext>
                </a:extLst>
              </a:tr>
              <a:tr h="676605">
                <a:tc>
                  <a:txBody>
                    <a:bodyPr/>
                    <a:lstStyle/>
                    <a:p>
                      <a:pPr marL="0" marR="0">
                        <a:spcBef>
                          <a:spcPts val="0"/>
                        </a:spcBef>
                        <a:spcAft>
                          <a:spcPts val="0"/>
                        </a:spcAft>
                      </a:pPr>
                      <a:r>
                        <a:rPr lang="en-US" sz="2400" dirty="0">
                          <a:effectLst/>
                          <a:latin typeface="Calibri" panose="020F0502020204030204" pitchFamily="34" charset="0"/>
                          <a:cs typeface="Calibri" panose="020F0502020204030204" pitchFamily="34" charset="0"/>
                        </a:rPr>
                        <a:t>Grand Total</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b="1" dirty="0">
                          <a:effectLst/>
                          <a:latin typeface="Calibri" panose="020F0502020204030204" pitchFamily="34" charset="0"/>
                          <a:cs typeface="Calibri" panose="020F0502020204030204" pitchFamily="34" charset="0"/>
                        </a:rPr>
                        <a:t>115</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extLst>
                  <a:ext uri="{0D108BD9-81ED-4DB2-BD59-A6C34878D82A}">
                    <a16:rowId xmlns:a16="http://schemas.microsoft.com/office/drawing/2014/main" val="3788909665"/>
                  </a:ext>
                </a:extLst>
              </a:tr>
            </a:tbl>
          </a:graphicData>
        </a:graphic>
      </p:graphicFrame>
    </p:spTree>
    <p:extLst>
      <p:ext uri="{BB962C8B-B14F-4D97-AF65-F5344CB8AC3E}">
        <p14:creationId xmlns:p14="http://schemas.microsoft.com/office/powerpoint/2010/main" val="92873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2064604"/>
            <a:ext cx="8001000" cy="830997"/>
          </a:xfrm>
          <a:prstGeom prst="rect">
            <a:avLst/>
          </a:prstGeom>
        </p:spPr>
        <p:txBody>
          <a:bodyPr wrap="square">
            <a:spAutoFit/>
          </a:bodyPr>
          <a:lstStyle/>
          <a:p>
            <a:pPr algn="ctr">
              <a:spcAft>
                <a:spcPts val="2400"/>
              </a:spcAft>
            </a:pPr>
            <a:r>
              <a:rPr lang="en-US" sz="4800" dirty="0">
                <a:latin typeface="Calibri" panose="020F0502020204030204" pitchFamily="34" charset="0"/>
                <a:cs typeface="Calibri" panose="020F0502020204030204" pitchFamily="34" charset="0"/>
              </a:rPr>
              <a:t>Desert Region City Data</a:t>
            </a:r>
          </a:p>
        </p:txBody>
      </p:sp>
    </p:spTree>
    <p:extLst>
      <p:ext uri="{BB962C8B-B14F-4D97-AF65-F5344CB8AC3E}">
        <p14:creationId xmlns:p14="http://schemas.microsoft.com/office/powerpoint/2010/main" val="1993782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3B9D0-928B-4A2B-9020-BAE94EF15E5B}"/>
              </a:ext>
            </a:extLst>
          </p:cNvPr>
          <p:cNvSpPr/>
          <p:nvPr/>
        </p:nvSpPr>
        <p:spPr>
          <a:xfrm>
            <a:off x="574155" y="-113046"/>
            <a:ext cx="481862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6">
                    <a:lumMod val="50000"/>
                  </a:schemeClr>
                </a:solidFill>
              </a:rPr>
              <a:t>City of Adelanto</a:t>
            </a:r>
          </a:p>
        </p:txBody>
      </p:sp>
      <p:graphicFrame>
        <p:nvGraphicFramePr>
          <p:cNvPr id="5" name="Table 4">
            <a:extLst>
              <a:ext uri="{FF2B5EF4-FFF2-40B4-BE49-F238E27FC236}">
                <a16:creationId xmlns:a16="http://schemas.microsoft.com/office/drawing/2014/main" id="{03BC9046-C929-4B8D-A2B9-01ADD6F5017D}"/>
              </a:ext>
            </a:extLst>
          </p:cNvPr>
          <p:cNvGraphicFramePr>
            <a:graphicFrameLocks noGrp="1"/>
          </p:cNvGraphicFramePr>
          <p:nvPr>
            <p:extLst>
              <p:ext uri="{D42A27DB-BD31-4B8C-83A1-F6EECF244321}">
                <p14:modId xmlns:p14="http://schemas.microsoft.com/office/powerpoint/2010/main" val="3135227116"/>
              </p:ext>
            </p:extLst>
          </p:nvPr>
        </p:nvGraphicFramePr>
        <p:xfrm>
          <a:off x="7032842" y="137073"/>
          <a:ext cx="4158373" cy="960975"/>
        </p:xfrm>
        <a:graphic>
          <a:graphicData uri="http://schemas.openxmlformats.org/drawingml/2006/table">
            <a:tbl>
              <a:tblPr>
                <a:tableStyleId>{5C22544A-7EE6-4342-B048-85BDC9FD1C3A}</a:tableStyleId>
              </a:tblPr>
              <a:tblGrid>
                <a:gridCol w="1432109">
                  <a:extLst>
                    <a:ext uri="{9D8B030D-6E8A-4147-A177-3AD203B41FA5}">
                      <a16:colId xmlns:a16="http://schemas.microsoft.com/office/drawing/2014/main" val="1827385264"/>
                    </a:ext>
                  </a:extLst>
                </a:gridCol>
                <a:gridCol w="1257082">
                  <a:extLst>
                    <a:ext uri="{9D8B030D-6E8A-4147-A177-3AD203B41FA5}">
                      <a16:colId xmlns:a16="http://schemas.microsoft.com/office/drawing/2014/main" val="647456948"/>
                    </a:ext>
                  </a:extLst>
                </a:gridCol>
                <a:gridCol w="1469182">
                  <a:extLst>
                    <a:ext uri="{9D8B030D-6E8A-4147-A177-3AD203B41FA5}">
                      <a16:colId xmlns:a16="http://schemas.microsoft.com/office/drawing/2014/main" val="1767613230"/>
                    </a:ext>
                  </a:extLst>
                </a:gridCol>
              </a:tblGrid>
              <a:tr h="320325">
                <a:tc>
                  <a:txBody>
                    <a:bodyPr/>
                    <a:lstStyle/>
                    <a:p>
                      <a:pPr algn="ctr" fontAlgn="b"/>
                      <a:r>
                        <a:rPr lang="en-US" sz="2000" b="1" u="none" strike="noStrike" dirty="0">
                          <a:solidFill>
                            <a:schemeClr val="accent6">
                              <a:lumMod val="50000"/>
                            </a:schemeClr>
                          </a:solidFill>
                          <a:effectLst/>
                        </a:rPr>
                        <a:t>Gender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Number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Percent</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62404349"/>
                  </a:ext>
                </a:extLst>
              </a:tr>
              <a:tr h="320325">
                <a:tc>
                  <a:txBody>
                    <a:bodyPr/>
                    <a:lstStyle/>
                    <a:p>
                      <a:pPr algn="ctr" fontAlgn="b"/>
                      <a:r>
                        <a:rPr lang="en-US" sz="2000" u="none" strike="noStrike" dirty="0">
                          <a:solidFill>
                            <a:schemeClr val="accent6">
                              <a:lumMod val="50000"/>
                            </a:schemeClr>
                          </a:solidFill>
                          <a:effectLst/>
                        </a:rPr>
                        <a:t>Male</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accent6">
                              <a:lumMod val="50000"/>
                            </a:schemeClr>
                          </a:solidFill>
                          <a:effectLst/>
                          <a:latin typeface="Calibri" panose="020F0502020204030204" pitchFamily="34" charset="0"/>
                        </a:rPr>
                        <a:t>7</a:t>
                      </a:r>
                    </a:p>
                  </a:txBody>
                  <a:tcPr marL="9525" marR="9525" marT="9525" marB="0" anchor="b">
                    <a:noFill/>
                  </a:tcPr>
                </a:tc>
                <a:tc>
                  <a:txBody>
                    <a:bodyPr/>
                    <a:lstStyle/>
                    <a:p>
                      <a:pPr algn="ctr" fontAlgn="b"/>
                      <a:r>
                        <a:rPr lang="en-US" sz="2000" u="none" strike="noStrike" dirty="0">
                          <a:solidFill>
                            <a:schemeClr val="accent6">
                              <a:lumMod val="50000"/>
                            </a:schemeClr>
                          </a:solidFill>
                          <a:effectLst/>
                        </a:rPr>
                        <a:t>70.0%</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776894259"/>
                  </a:ext>
                </a:extLst>
              </a:tr>
              <a:tr h="320325">
                <a:tc>
                  <a:txBody>
                    <a:bodyPr/>
                    <a:lstStyle/>
                    <a:p>
                      <a:pPr algn="ctr" fontAlgn="b"/>
                      <a:r>
                        <a:rPr lang="en-US" sz="2000" u="none" strike="noStrike">
                          <a:solidFill>
                            <a:schemeClr val="accent6">
                              <a:lumMod val="50000"/>
                            </a:schemeClr>
                          </a:solidFill>
                          <a:effectLst/>
                        </a:rPr>
                        <a:t>Female</a:t>
                      </a:r>
                      <a:endParaRPr lang="en-US" sz="2000" b="0" i="0" u="none" strike="noStrike">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accent6">
                              <a:lumMod val="50000"/>
                            </a:schemeClr>
                          </a:solidFill>
                          <a:effectLst/>
                          <a:latin typeface="Calibri" panose="020F0502020204030204" pitchFamily="34" charset="0"/>
                        </a:rPr>
                        <a:t>3</a:t>
                      </a:r>
                    </a:p>
                  </a:txBody>
                  <a:tcPr marL="9525" marR="9525" marT="9525" marB="0" anchor="b">
                    <a:noFill/>
                  </a:tcPr>
                </a:tc>
                <a:tc>
                  <a:txBody>
                    <a:bodyPr/>
                    <a:lstStyle/>
                    <a:p>
                      <a:pPr algn="ctr" fontAlgn="b"/>
                      <a:r>
                        <a:rPr lang="en-US" sz="2000" u="none" strike="noStrike" dirty="0">
                          <a:solidFill>
                            <a:schemeClr val="accent6">
                              <a:lumMod val="50000"/>
                            </a:schemeClr>
                          </a:solidFill>
                          <a:effectLst/>
                        </a:rPr>
                        <a:t>30.0%</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77441411"/>
                  </a:ext>
                </a:extLst>
              </a:tr>
            </a:tbl>
          </a:graphicData>
        </a:graphic>
      </p:graphicFrame>
      <p:sp>
        <p:nvSpPr>
          <p:cNvPr id="6" name="TextBox 5">
            <a:extLst>
              <a:ext uri="{FF2B5EF4-FFF2-40B4-BE49-F238E27FC236}">
                <a16:creationId xmlns:a16="http://schemas.microsoft.com/office/drawing/2014/main" id="{7F4EA2BD-2F04-430A-B308-FBFD61D2431E}"/>
              </a:ext>
            </a:extLst>
          </p:cNvPr>
          <p:cNvSpPr txBox="1"/>
          <p:nvPr/>
        </p:nvSpPr>
        <p:spPr>
          <a:xfrm>
            <a:off x="618670" y="675974"/>
            <a:ext cx="5356787" cy="369332"/>
          </a:xfrm>
          <a:prstGeom prst="rect">
            <a:avLst/>
          </a:prstGeom>
          <a:noFill/>
        </p:spPr>
        <p:txBody>
          <a:bodyPr wrap="none" rtlCol="0">
            <a:spAutoFit/>
          </a:bodyPr>
          <a:lstStyle/>
          <a:p>
            <a:r>
              <a:rPr lang="en-US" dirty="0"/>
              <a:t>Adelanto Details: 11 Counted; 10 Surveys Administered</a:t>
            </a:r>
          </a:p>
        </p:txBody>
      </p:sp>
      <p:sp>
        <p:nvSpPr>
          <p:cNvPr id="10" name="TextBox 9">
            <a:extLst>
              <a:ext uri="{FF2B5EF4-FFF2-40B4-BE49-F238E27FC236}">
                <a16:creationId xmlns:a16="http://schemas.microsoft.com/office/drawing/2014/main" id="{F773417F-52E5-4C39-BFE6-B6254E9B1F7E}"/>
              </a:ext>
            </a:extLst>
          </p:cNvPr>
          <p:cNvSpPr txBox="1"/>
          <p:nvPr/>
        </p:nvSpPr>
        <p:spPr>
          <a:xfrm>
            <a:off x="6464592" y="3763926"/>
            <a:ext cx="5401340" cy="2031325"/>
          </a:xfrm>
          <a:prstGeom prst="rect">
            <a:avLst/>
          </a:prstGeom>
          <a:noFill/>
        </p:spPr>
        <p:txBody>
          <a:bodyPr wrap="square" rtlCol="0">
            <a:spAutoFit/>
          </a:bodyPr>
          <a:lstStyle/>
          <a:p>
            <a:r>
              <a:rPr lang="en-US" u="sng" dirty="0"/>
              <a:t>Total Chronically Homeless:		3 (30.0%)</a:t>
            </a:r>
          </a:p>
          <a:p>
            <a:endParaRPr lang="en-US" dirty="0"/>
          </a:p>
          <a:p>
            <a:r>
              <a:rPr lang="en-US" dirty="0"/>
              <a:t>Average Cost to Leave on Street:	$95,618.01</a:t>
            </a:r>
          </a:p>
          <a:p>
            <a:endParaRPr lang="en-US" dirty="0"/>
          </a:p>
          <a:p>
            <a:r>
              <a:rPr lang="en-US" dirty="0"/>
              <a:t>Average Cost to Permanently House:	$52,956.00</a:t>
            </a:r>
          </a:p>
          <a:p>
            <a:endParaRPr lang="en-US" dirty="0"/>
          </a:p>
          <a:p>
            <a:r>
              <a:rPr lang="en-US" dirty="0"/>
              <a:t>Cost Savings Per Year:		</a:t>
            </a:r>
            <a:r>
              <a:rPr lang="en-US" b="1" dirty="0"/>
              <a:t>$42,662.01</a:t>
            </a:r>
          </a:p>
        </p:txBody>
      </p:sp>
      <p:graphicFrame>
        <p:nvGraphicFramePr>
          <p:cNvPr id="11" name="Chart 10">
            <a:extLst>
              <a:ext uri="{FF2B5EF4-FFF2-40B4-BE49-F238E27FC236}">
                <a16:creationId xmlns:a16="http://schemas.microsoft.com/office/drawing/2014/main" id="{2FFCA1F5-43FF-4457-87D2-92A29CFC7EA2}"/>
              </a:ext>
            </a:extLst>
          </p:cNvPr>
          <p:cNvGraphicFramePr>
            <a:graphicFrameLocks/>
          </p:cNvGraphicFramePr>
          <p:nvPr>
            <p:extLst>
              <p:ext uri="{D42A27DB-BD31-4B8C-83A1-F6EECF244321}">
                <p14:modId xmlns:p14="http://schemas.microsoft.com/office/powerpoint/2010/main" val="4056882"/>
              </p:ext>
            </p:extLst>
          </p:nvPr>
        </p:nvGraphicFramePr>
        <p:xfrm>
          <a:off x="730106" y="1034657"/>
          <a:ext cx="4841352" cy="24634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39319970-270D-41CA-B35C-002A38B1A777}"/>
              </a:ext>
            </a:extLst>
          </p:cNvPr>
          <p:cNvGraphicFramePr>
            <a:graphicFrameLocks/>
          </p:cNvGraphicFramePr>
          <p:nvPr>
            <p:extLst>
              <p:ext uri="{D42A27DB-BD31-4B8C-83A1-F6EECF244321}">
                <p14:modId xmlns:p14="http://schemas.microsoft.com/office/powerpoint/2010/main" val="3970270549"/>
              </p:ext>
            </p:extLst>
          </p:nvPr>
        </p:nvGraphicFramePr>
        <p:xfrm>
          <a:off x="574155" y="3498132"/>
          <a:ext cx="5356787" cy="32091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CCE923D-8820-4487-B424-53F3B35A7CC2}"/>
              </a:ext>
            </a:extLst>
          </p:cNvPr>
          <p:cNvGraphicFramePr>
            <a:graphicFrameLocks/>
          </p:cNvGraphicFramePr>
          <p:nvPr>
            <p:extLst>
              <p:ext uri="{D42A27DB-BD31-4B8C-83A1-F6EECF244321}">
                <p14:modId xmlns:p14="http://schemas.microsoft.com/office/powerpoint/2010/main" val="2599043097"/>
              </p:ext>
            </p:extLst>
          </p:nvPr>
        </p:nvGraphicFramePr>
        <p:xfrm>
          <a:off x="6261059" y="810284"/>
          <a:ext cx="5356785" cy="27432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4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B33B9D0-928B-4A2B-9020-BAE94EF15E5B}"/>
              </a:ext>
            </a:extLst>
          </p:cNvPr>
          <p:cNvSpPr/>
          <p:nvPr/>
        </p:nvSpPr>
        <p:spPr>
          <a:xfrm>
            <a:off x="574153" y="-113046"/>
            <a:ext cx="6367137"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a:solidFill>
                  <a:schemeClr val="accent6">
                    <a:lumMod val="50000"/>
                  </a:schemeClr>
                </a:solidFill>
              </a:rPr>
              <a:t>Town of Apple Valley</a:t>
            </a:r>
          </a:p>
        </p:txBody>
      </p:sp>
      <p:graphicFrame>
        <p:nvGraphicFramePr>
          <p:cNvPr id="5" name="Table 4">
            <a:extLst>
              <a:ext uri="{FF2B5EF4-FFF2-40B4-BE49-F238E27FC236}">
                <a16:creationId xmlns:a16="http://schemas.microsoft.com/office/drawing/2014/main" id="{03BC9046-C929-4B8D-A2B9-01ADD6F5017D}"/>
              </a:ext>
            </a:extLst>
          </p:cNvPr>
          <p:cNvGraphicFramePr>
            <a:graphicFrameLocks noGrp="1"/>
          </p:cNvGraphicFramePr>
          <p:nvPr>
            <p:extLst>
              <p:ext uri="{D42A27DB-BD31-4B8C-83A1-F6EECF244321}">
                <p14:modId xmlns:p14="http://schemas.microsoft.com/office/powerpoint/2010/main" val="706876170"/>
              </p:ext>
            </p:extLst>
          </p:nvPr>
        </p:nvGraphicFramePr>
        <p:xfrm>
          <a:off x="7032842" y="137073"/>
          <a:ext cx="4158373" cy="960975"/>
        </p:xfrm>
        <a:graphic>
          <a:graphicData uri="http://schemas.openxmlformats.org/drawingml/2006/table">
            <a:tbl>
              <a:tblPr>
                <a:tableStyleId>{5C22544A-7EE6-4342-B048-85BDC9FD1C3A}</a:tableStyleId>
              </a:tblPr>
              <a:tblGrid>
                <a:gridCol w="1432109">
                  <a:extLst>
                    <a:ext uri="{9D8B030D-6E8A-4147-A177-3AD203B41FA5}">
                      <a16:colId xmlns:a16="http://schemas.microsoft.com/office/drawing/2014/main" val="1827385264"/>
                    </a:ext>
                  </a:extLst>
                </a:gridCol>
                <a:gridCol w="1257082">
                  <a:extLst>
                    <a:ext uri="{9D8B030D-6E8A-4147-A177-3AD203B41FA5}">
                      <a16:colId xmlns:a16="http://schemas.microsoft.com/office/drawing/2014/main" val="647456948"/>
                    </a:ext>
                  </a:extLst>
                </a:gridCol>
                <a:gridCol w="1469182">
                  <a:extLst>
                    <a:ext uri="{9D8B030D-6E8A-4147-A177-3AD203B41FA5}">
                      <a16:colId xmlns:a16="http://schemas.microsoft.com/office/drawing/2014/main" val="1767613230"/>
                    </a:ext>
                  </a:extLst>
                </a:gridCol>
              </a:tblGrid>
              <a:tr h="320325">
                <a:tc>
                  <a:txBody>
                    <a:bodyPr/>
                    <a:lstStyle/>
                    <a:p>
                      <a:pPr algn="ctr" fontAlgn="b"/>
                      <a:r>
                        <a:rPr lang="en-US" sz="2000" b="1" u="none" strike="noStrike" dirty="0">
                          <a:solidFill>
                            <a:schemeClr val="accent6">
                              <a:lumMod val="50000"/>
                            </a:schemeClr>
                          </a:solidFill>
                          <a:effectLst/>
                        </a:rPr>
                        <a:t>Gender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Number</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1" u="none" strike="noStrike" dirty="0">
                          <a:solidFill>
                            <a:schemeClr val="accent6">
                              <a:lumMod val="50000"/>
                            </a:schemeClr>
                          </a:solidFill>
                          <a:effectLst/>
                        </a:rPr>
                        <a:t>Percent</a:t>
                      </a:r>
                      <a:endParaRPr lang="en-US" sz="2000" b="1"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462404349"/>
                  </a:ext>
                </a:extLst>
              </a:tr>
              <a:tr h="320325">
                <a:tc>
                  <a:txBody>
                    <a:bodyPr/>
                    <a:lstStyle/>
                    <a:p>
                      <a:pPr algn="ctr" fontAlgn="b"/>
                      <a:r>
                        <a:rPr lang="en-US" sz="2000" u="none" strike="noStrike" dirty="0">
                          <a:solidFill>
                            <a:schemeClr val="accent6">
                              <a:lumMod val="50000"/>
                            </a:schemeClr>
                          </a:solidFill>
                          <a:effectLst/>
                        </a:rPr>
                        <a:t>Male</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solidFill>
                            <a:schemeClr val="accent6">
                              <a:lumMod val="50000"/>
                            </a:schemeClr>
                          </a:solidFill>
                          <a:effectLst/>
                        </a:rPr>
                        <a:t>14</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u="none" strike="noStrike" dirty="0">
                          <a:solidFill>
                            <a:schemeClr val="accent6">
                              <a:lumMod val="50000"/>
                            </a:schemeClr>
                          </a:solidFill>
                          <a:effectLst/>
                        </a:rPr>
                        <a:t>70.0%</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3776894259"/>
                  </a:ext>
                </a:extLst>
              </a:tr>
              <a:tr h="320325">
                <a:tc>
                  <a:txBody>
                    <a:bodyPr/>
                    <a:lstStyle/>
                    <a:p>
                      <a:pPr algn="ctr" fontAlgn="b"/>
                      <a:r>
                        <a:rPr lang="en-US" sz="2000" u="none" strike="noStrike">
                          <a:solidFill>
                            <a:schemeClr val="accent6">
                              <a:lumMod val="50000"/>
                            </a:schemeClr>
                          </a:solidFill>
                          <a:effectLst/>
                        </a:rPr>
                        <a:t>Female</a:t>
                      </a:r>
                      <a:endParaRPr lang="en-US" sz="2000" b="0" i="0" u="none" strike="noStrike">
                        <a:solidFill>
                          <a:schemeClr val="accent6">
                            <a:lumMod val="50000"/>
                          </a:schemeClr>
                        </a:solidFill>
                        <a:effectLst/>
                        <a:latin typeface="Calibri" panose="020F0502020204030204" pitchFamily="34" charset="0"/>
                      </a:endParaRPr>
                    </a:p>
                  </a:txBody>
                  <a:tcPr marL="9525" marR="9525" marT="9525" marB="0" anchor="b">
                    <a:noFill/>
                  </a:tcPr>
                </a:tc>
                <a:tc>
                  <a:txBody>
                    <a:bodyPr/>
                    <a:lstStyle/>
                    <a:p>
                      <a:pPr algn="ctr" fontAlgn="b"/>
                      <a:r>
                        <a:rPr lang="en-US" sz="2000" b="0" i="0" u="none" strike="noStrike" dirty="0">
                          <a:solidFill>
                            <a:schemeClr val="accent6">
                              <a:lumMod val="50000"/>
                            </a:schemeClr>
                          </a:solidFill>
                          <a:effectLst/>
                          <a:latin typeface="Calibri" panose="020F0502020204030204" pitchFamily="34" charset="0"/>
                        </a:rPr>
                        <a:t>6</a:t>
                      </a:r>
                    </a:p>
                  </a:txBody>
                  <a:tcPr marL="9525" marR="9525" marT="9525" marB="0" anchor="b">
                    <a:noFill/>
                  </a:tcPr>
                </a:tc>
                <a:tc>
                  <a:txBody>
                    <a:bodyPr/>
                    <a:lstStyle/>
                    <a:p>
                      <a:pPr algn="ctr" fontAlgn="b"/>
                      <a:r>
                        <a:rPr lang="en-US" sz="2000" u="none" strike="noStrike" dirty="0">
                          <a:solidFill>
                            <a:schemeClr val="accent6">
                              <a:lumMod val="50000"/>
                            </a:schemeClr>
                          </a:solidFill>
                          <a:effectLst/>
                        </a:rPr>
                        <a:t>30.0%</a:t>
                      </a:r>
                      <a:endParaRPr lang="en-US" sz="2000" b="0" i="0" u="none" strike="noStrike" dirty="0">
                        <a:solidFill>
                          <a:schemeClr val="accent6">
                            <a:lumMod val="50000"/>
                          </a:schemeClr>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4277441411"/>
                  </a:ext>
                </a:extLst>
              </a:tr>
            </a:tbl>
          </a:graphicData>
        </a:graphic>
      </p:graphicFrame>
      <p:sp>
        <p:nvSpPr>
          <p:cNvPr id="6" name="TextBox 5">
            <a:extLst>
              <a:ext uri="{FF2B5EF4-FFF2-40B4-BE49-F238E27FC236}">
                <a16:creationId xmlns:a16="http://schemas.microsoft.com/office/drawing/2014/main" id="{7F4EA2BD-2F04-430A-B308-FBFD61D2431E}"/>
              </a:ext>
            </a:extLst>
          </p:cNvPr>
          <p:cNvSpPr txBox="1"/>
          <p:nvPr/>
        </p:nvSpPr>
        <p:spPr>
          <a:xfrm>
            <a:off x="618670" y="675974"/>
            <a:ext cx="5570179" cy="369332"/>
          </a:xfrm>
          <a:prstGeom prst="rect">
            <a:avLst/>
          </a:prstGeom>
          <a:noFill/>
        </p:spPr>
        <p:txBody>
          <a:bodyPr wrap="none" rtlCol="0">
            <a:spAutoFit/>
          </a:bodyPr>
          <a:lstStyle/>
          <a:p>
            <a:r>
              <a:rPr lang="en-US" dirty="0"/>
              <a:t>Apple Valley Details: 24 Counted; 20 Survey Administered</a:t>
            </a:r>
          </a:p>
        </p:txBody>
      </p:sp>
      <p:sp>
        <p:nvSpPr>
          <p:cNvPr id="10" name="TextBox 9">
            <a:extLst>
              <a:ext uri="{FF2B5EF4-FFF2-40B4-BE49-F238E27FC236}">
                <a16:creationId xmlns:a16="http://schemas.microsoft.com/office/drawing/2014/main" id="{F773417F-52E5-4C39-BFE6-B6254E9B1F7E}"/>
              </a:ext>
            </a:extLst>
          </p:cNvPr>
          <p:cNvSpPr txBox="1"/>
          <p:nvPr/>
        </p:nvSpPr>
        <p:spPr>
          <a:xfrm>
            <a:off x="6464592" y="3763926"/>
            <a:ext cx="5401340" cy="2031325"/>
          </a:xfrm>
          <a:prstGeom prst="rect">
            <a:avLst/>
          </a:prstGeom>
          <a:noFill/>
        </p:spPr>
        <p:txBody>
          <a:bodyPr wrap="square" rtlCol="0">
            <a:spAutoFit/>
          </a:bodyPr>
          <a:lstStyle/>
          <a:p>
            <a:r>
              <a:rPr lang="en-US" u="sng" dirty="0"/>
              <a:t>Total Chronically Homeless:		8 (40.0%)</a:t>
            </a:r>
          </a:p>
          <a:p>
            <a:endParaRPr lang="en-US" dirty="0"/>
          </a:p>
          <a:p>
            <a:r>
              <a:rPr lang="en-US" dirty="0"/>
              <a:t>Average Cost to Leave on Street:	$254,981.36</a:t>
            </a:r>
          </a:p>
          <a:p>
            <a:endParaRPr lang="en-US" dirty="0"/>
          </a:p>
          <a:p>
            <a:r>
              <a:rPr lang="en-US" dirty="0"/>
              <a:t>Average Cost to Permanently House:	$141,216.00</a:t>
            </a:r>
          </a:p>
          <a:p>
            <a:endParaRPr lang="en-US" dirty="0"/>
          </a:p>
          <a:p>
            <a:r>
              <a:rPr lang="en-US" dirty="0"/>
              <a:t>Cost Savings Per Year:		</a:t>
            </a:r>
            <a:r>
              <a:rPr lang="en-US" b="1" dirty="0"/>
              <a:t>$113,765.36</a:t>
            </a:r>
          </a:p>
        </p:txBody>
      </p:sp>
      <p:graphicFrame>
        <p:nvGraphicFramePr>
          <p:cNvPr id="9" name="Chart 8">
            <a:extLst>
              <a:ext uri="{FF2B5EF4-FFF2-40B4-BE49-F238E27FC236}">
                <a16:creationId xmlns:a16="http://schemas.microsoft.com/office/drawing/2014/main" id="{7C4E63D0-2A07-4CED-8202-749A618842B2}"/>
              </a:ext>
            </a:extLst>
          </p:cNvPr>
          <p:cNvGraphicFramePr>
            <a:graphicFrameLocks/>
          </p:cNvGraphicFramePr>
          <p:nvPr>
            <p:extLst>
              <p:ext uri="{D42A27DB-BD31-4B8C-83A1-F6EECF244321}">
                <p14:modId xmlns:p14="http://schemas.microsoft.com/office/powerpoint/2010/main" val="2032128801"/>
              </p:ext>
            </p:extLst>
          </p:nvPr>
        </p:nvGraphicFramePr>
        <p:xfrm>
          <a:off x="574154" y="955144"/>
          <a:ext cx="4812006" cy="2446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9E816611-DAA0-48F5-9AF9-78D9EB77CF3B}"/>
              </a:ext>
            </a:extLst>
          </p:cNvPr>
          <p:cNvGraphicFramePr>
            <a:graphicFrameLocks/>
          </p:cNvGraphicFramePr>
          <p:nvPr>
            <p:extLst>
              <p:ext uri="{D42A27DB-BD31-4B8C-83A1-F6EECF244321}">
                <p14:modId xmlns:p14="http://schemas.microsoft.com/office/powerpoint/2010/main" val="2598042014"/>
              </p:ext>
            </p:extLst>
          </p:nvPr>
        </p:nvGraphicFramePr>
        <p:xfrm>
          <a:off x="640050" y="3532804"/>
          <a:ext cx="5087359" cy="32302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837D17D-BCFF-45A3-9D57-98368DBE477D}"/>
              </a:ext>
            </a:extLst>
          </p:cNvPr>
          <p:cNvGraphicFramePr>
            <a:graphicFrameLocks/>
          </p:cNvGraphicFramePr>
          <p:nvPr>
            <p:extLst>
              <p:ext uri="{D42A27DB-BD31-4B8C-83A1-F6EECF244321}">
                <p14:modId xmlns:p14="http://schemas.microsoft.com/office/powerpoint/2010/main" val="3505563108"/>
              </p:ext>
            </p:extLst>
          </p:nvPr>
        </p:nvGraphicFramePr>
        <p:xfrm>
          <a:off x="5977465" y="955144"/>
          <a:ext cx="5570179" cy="2446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2494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788</Words>
  <Application>Microsoft Office PowerPoint</Application>
  <PresentationFormat>Widescreen</PresentationFormat>
  <Paragraphs>215</Paragraphs>
  <Slides>13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Arial Narrow</vt:lpstr>
      <vt:lpstr>Calibri</vt:lpstr>
      <vt:lpstr>Calibri Light</vt:lpstr>
      <vt:lpstr>Myriad Pro Cond</vt:lpstr>
      <vt:lpstr>Times New Roman</vt:lpstr>
      <vt:lpstr>Times New Roman MT Extra Bold</vt:lpstr>
      <vt:lpstr>Office Theme</vt:lpstr>
      <vt:lpstr>PowerPoint Presentation</vt:lpstr>
      <vt:lpstr>Background</vt:lpstr>
      <vt:lpstr>Cost Study Analysis Per Person Cost</vt:lpstr>
      <vt:lpstr>Cost of Permanent Housing Based on CH Analysis</vt:lpstr>
      <vt:lpstr>Housing Inventory Count</vt:lpstr>
      <vt:lpstr>Number of Providers on the HIC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Hernandez, Tom</dc:creator>
  <cp:lastModifiedBy>Hernandez, Tom</cp:lastModifiedBy>
  <cp:revision>23</cp:revision>
  <dcterms:created xsi:type="dcterms:W3CDTF">2020-07-07T22:19:10Z</dcterms:created>
  <dcterms:modified xsi:type="dcterms:W3CDTF">2020-07-14T21:09:50Z</dcterms:modified>
</cp:coreProperties>
</file>