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22"/>
  </p:notesMasterIdLst>
  <p:sldIdLst>
    <p:sldId id="280" r:id="rId5"/>
    <p:sldId id="281" r:id="rId6"/>
    <p:sldId id="282" r:id="rId7"/>
    <p:sldId id="283" r:id="rId8"/>
    <p:sldId id="285" r:id="rId9"/>
    <p:sldId id="284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19" autoAdjust="0"/>
  </p:normalViewPr>
  <p:slideViewPr>
    <p:cSldViewPr snapToGrid="0">
      <p:cViewPr varScale="1">
        <p:scale>
          <a:sx n="82" d="100"/>
          <a:sy n="82" d="100"/>
        </p:scale>
        <p:origin x="679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ivate\share\department\Finance\Sydnie\Budget%20Prep\Mid-Year%2019-20\Chart%20in%20Microsoft%20Office%20PowerPoin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rivate\share\department\Finance\Sydnie\Budget%20Prep\Mid-Year%2019-20\Chart%20in%20Microsoft%20Office%20PowerPoi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ivate\share\department\Finance\Sydnie\Budget%20Prep\Mid-Year%2019-20\Chart%20in%20Microsoft%20Office%20PowerPoin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private\share\department\Finance\Sydnie\Budget%20Prep\Mid-Year%2019-20\Chart%20in%20Microsoft%20Office%20PowerPoin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private\share\department\Finance\Sydnie\Budget%20Prep\Mid-Year%2019-20\Chart%20in%20Microsoft%20Office%20PowerPoint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\\private\share\department\Finance\Sydnie\Budget%20Prep\Mid-Year%2019-20\Chart%20in%20Microsoft%20Office%20PowerPoi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456292459032458"/>
          <c:y val="8.6997918363652824E-2"/>
          <c:w val="0.81923335628673799"/>
          <c:h val="0.77314814814814836"/>
        </c:manualLayout>
      </c:layout>
      <c:pie3DChart>
        <c:varyColors val="1"/>
        <c:ser>
          <c:idx val="0"/>
          <c:order val="0"/>
          <c:tx>
            <c:strRef>
              <c:f>Revenues!$B$1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581768618186811"/>
                  <c:y val="5.54883617604225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6C-4C14-8D6B-B97A35B69136}"/>
                </c:ext>
              </c:extLst>
            </c:dLbl>
            <c:dLbl>
              <c:idx val="3"/>
              <c:layout>
                <c:manualLayout>
                  <c:x val="6.7587975994011637E-3"/>
                  <c:y val="3.20112776995302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6C-4C14-8D6B-B97A35B69136}"/>
                </c:ext>
              </c:extLst>
            </c:dLbl>
            <c:dLbl>
              <c:idx val="4"/>
              <c:layout>
                <c:manualLayout>
                  <c:x val="-9.8221570313915853E-3"/>
                  <c:y val="-1.47366688881759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6C-4C14-8D6B-B97A35B69136}"/>
                </c:ext>
              </c:extLst>
            </c:dLbl>
            <c:dLbl>
              <c:idx val="5"/>
              <c:layout>
                <c:manualLayout>
                  <c:x val="-2.2040957981214412E-2"/>
                  <c:y val="-0.1096919614980142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6C-4C14-8D6B-B97A35B69136}"/>
                </c:ext>
              </c:extLst>
            </c:dLbl>
            <c:dLbl>
              <c:idx val="6"/>
              <c:layout>
                <c:manualLayout>
                  <c:x val="-1.0658870490913784E-2"/>
                  <c:y val="-5.375262261496317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6C-4C14-8D6B-B97A35B69136}"/>
                </c:ext>
              </c:extLst>
            </c:dLbl>
            <c:dLbl>
              <c:idx val="7"/>
              <c:layout>
                <c:manualLayout>
                  <c:x val="2.4827801665823325E-3"/>
                  <c:y val="-8.98039312484058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6C-4C14-8D6B-B97A35B69136}"/>
                </c:ext>
              </c:extLst>
            </c:dLbl>
            <c:dLbl>
              <c:idx val="8"/>
              <c:layout>
                <c:manualLayout>
                  <c:x val="-1.3082635316529815E-2"/>
                  <c:y val="-0.1188711442417660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6C-4C14-8D6B-B97A35B69136}"/>
                </c:ext>
              </c:extLst>
            </c:dLbl>
            <c:dLbl>
              <c:idx val="9"/>
              <c:layout>
                <c:manualLayout>
                  <c:x val="0.1407175470106502"/>
                  <c:y val="8.643316137206986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6C-4C14-8D6B-B97A35B691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tx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Revenues!$A$2:$A$10</c:f>
              <c:strCache>
                <c:ptCount val="9"/>
                <c:pt idx="0">
                  <c:v>Property Tax</c:v>
                </c:pt>
                <c:pt idx="1">
                  <c:v>Sales Tax</c:v>
                </c:pt>
                <c:pt idx="2">
                  <c:v>Franchise Fees</c:v>
                </c:pt>
                <c:pt idx="3">
                  <c:v>Other Taxes</c:v>
                </c:pt>
                <c:pt idx="4">
                  <c:v>Fines &amp; Fees</c:v>
                </c:pt>
                <c:pt idx="5">
                  <c:v>Public Services</c:v>
                </c:pt>
                <c:pt idx="6">
                  <c:v>B&amp;S, Plan, Eng</c:v>
                </c:pt>
                <c:pt idx="7">
                  <c:v>Parks &amp; Rec</c:v>
                </c:pt>
                <c:pt idx="8">
                  <c:v>Other Revenues</c:v>
                </c:pt>
              </c:strCache>
            </c:strRef>
          </c:cat>
          <c:val>
            <c:numRef>
              <c:f>Revenues!$B$2:$B$10</c:f>
              <c:numCache>
                <c:formatCode>0.0%</c:formatCode>
                <c:ptCount val="9"/>
                <c:pt idx="0">
                  <c:v>0.37068923157061651</c:v>
                </c:pt>
                <c:pt idx="1">
                  <c:v>0.21826035198145999</c:v>
                </c:pt>
                <c:pt idx="2">
                  <c:v>6.0501462042527647E-2</c:v>
                </c:pt>
                <c:pt idx="3">
                  <c:v>3.4211562363316732E-2</c:v>
                </c:pt>
                <c:pt idx="4">
                  <c:v>8.4805960618887406E-3</c:v>
                </c:pt>
                <c:pt idx="5">
                  <c:v>4.7811630139801206E-2</c:v>
                </c:pt>
                <c:pt idx="6">
                  <c:v>3.8286661409121021E-2</c:v>
                </c:pt>
                <c:pt idx="7">
                  <c:v>1.0133066955588986E-2</c:v>
                </c:pt>
                <c:pt idx="8">
                  <c:v>0.21362543747567914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6C-4C14-8D6B-B97A35B69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>
                <a:latin typeface="Century Gothic" panose="020B0502020202020204" pitchFamily="34" charset="0"/>
              </a:rPr>
              <a:t>IN</a:t>
            </a:r>
            <a:r>
              <a:rPr lang="en-US" baseline="0">
                <a:latin typeface="Century Gothic" panose="020B0502020202020204" pitchFamily="34" charset="0"/>
              </a:rPr>
              <a:t> MILLIONS</a:t>
            </a:r>
            <a:endParaRPr lang="en-US"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PropTax!$B$1</c:f>
              <c:strCache>
                <c:ptCount val="1"/>
                <c:pt idx="0">
                  <c:v>in millions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PropTax!$A$2:$A$12</c:f>
              <c:strCache>
                <c:ptCount val="11"/>
                <c:pt idx="0">
                  <c:v>10-11 Actual</c:v>
                </c:pt>
                <c:pt idx="1">
                  <c:v>11-12 Actual</c:v>
                </c:pt>
                <c:pt idx="2">
                  <c:v>12-13 Actual</c:v>
                </c:pt>
                <c:pt idx="3">
                  <c:v>13-14 Actual</c:v>
                </c:pt>
                <c:pt idx="4">
                  <c:v>14-15 Actual</c:v>
                </c:pt>
                <c:pt idx="5">
                  <c:v>15-16 Actual</c:v>
                </c:pt>
                <c:pt idx="6">
                  <c:v>16-17 Actual</c:v>
                </c:pt>
                <c:pt idx="7">
                  <c:v>17-18 Actual</c:v>
                </c:pt>
                <c:pt idx="8">
                  <c:v>18-19 Actual</c:v>
                </c:pt>
                <c:pt idx="9">
                  <c:v>19-20 Actual</c:v>
                </c:pt>
                <c:pt idx="10">
                  <c:v>20-21 Estimate</c:v>
                </c:pt>
              </c:strCache>
            </c:strRef>
          </c:cat>
          <c:val>
            <c:numRef>
              <c:f>PropTax!$B$2:$B$12</c:f>
              <c:numCache>
                <c:formatCode>_("$"* #,##0.00_);_("$"* \(#,##0.00\);_("$"* "-"??_);_(@_)</c:formatCode>
                <c:ptCount val="11"/>
                <c:pt idx="0">
                  <c:v>10.01</c:v>
                </c:pt>
                <c:pt idx="1">
                  <c:v>9.9700000000000006</c:v>
                </c:pt>
                <c:pt idx="2">
                  <c:v>10.73</c:v>
                </c:pt>
                <c:pt idx="3">
                  <c:v>11.49</c:v>
                </c:pt>
                <c:pt idx="4">
                  <c:v>11.05</c:v>
                </c:pt>
                <c:pt idx="5">
                  <c:v>11.07</c:v>
                </c:pt>
                <c:pt idx="6">
                  <c:v>10.53</c:v>
                </c:pt>
                <c:pt idx="7">
                  <c:v>11.08</c:v>
                </c:pt>
                <c:pt idx="8">
                  <c:v>11.67</c:v>
                </c:pt>
                <c:pt idx="9">
                  <c:v>12.18</c:v>
                </c:pt>
                <c:pt idx="10">
                  <c:v>12.98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25-430B-BE90-0398AAD08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3815040"/>
        <c:axId val="143816576"/>
      </c:barChart>
      <c:catAx>
        <c:axId val="143815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816576"/>
        <c:crosses val="autoZero"/>
        <c:auto val="1"/>
        <c:lblAlgn val="ctr"/>
        <c:lblOffset val="100"/>
        <c:noMultiLvlLbl val="0"/>
      </c:catAx>
      <c:valAx>
        <c:axId val="143816576"/>
        <c:scaling>
          <c:orientation val="minMax"/>
          <c:max val="15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81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719240477715404"/>
          <c:w val="0.88905323339922904"/>
          <c:h val="0.84028631505493301"/>
        </c:manualLayout>
      </c:layout>
      <c:pie3DChart>
        <c:varyColors val="1"/>
        <c:ser>
          <c:idx val="0"/>
          <c:order val="0"/>
          <c:tx>
            <c:strRef>
              <c:f>ExpbyCat!$B$1</c:f>
              <c:strCache>
                <c:ptCount val="1"/>
                <c:pt idx="0">
                  <c:v>Column1</c:v>
                </c:pt>
              </c:strCache>
            </c:strRef>
          </c:tx>
          <c:explosion val="8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1CD-42A2-B027-713BCAED3F3D}"/>
              </c:ext>
            </c:extLst>
          </c:dPt>
          <c:dPt>
            <c:idx val="3"/>
            <c:bubble3D val="0"/>
            <c:explosion val="12"/>
            <c:extLst>
              <c:ext xmlns:c16="http://schemas.microsoft.com/office/drawing/2014/chart" uri="{C3380CC4-5D6E-409C-BE32-E72D297353CC}">
                <c16:uniqueId val="{00000002-61CD-42A2-B027-713BCAED3F3D}"/>
              </c:ext>
            </c:extLst>
          </c:dPt>
          <c:dLbls>
            <c:dLbl>
              <c:idx val="0"/>
              <c:layout>
                <c:manualLayout>
                  <c:x val="-0.16339519816283579"/>
                  <c:y val="0.1033492822966507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CD-42A2-B027-713BCAED3F3D}"/>
                </c:ext>
              </c:extLst>
            </c:dLbl>
            <c:dLbl>
              <c:idx val="1"/>
              <c:layout>
                <c:manualLayout>
                  <c:x val="4.7078604455653636E-2"/>
                  <c:y val="-0.1071770334928229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CD-42A2-B027-713BCAED3F3D}"/>
                </c:ext>
              </c:extLst>
            </c:dLbl>
            <c:dLbl>
              <c:idx val="2"/>
              <c:layout>
                <c:manualLayout>
                  <c:x val="-0.17612729152617365"/>
                  <c:y val="-0.279425837320574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CD-42A2-B027-713BCAED3F3D}"/>
                </c:ext>
              </c:extLst>
            </c:dLbl>
            <c:dLbl>
              <c:idx val="3"/>
              <c:layout>
                <c:manualLayout>
                  <c:x val="0.21007954049507457"/>
                  <c:y val="-7.0174627933201112E-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CD-42A2-B027-713BCAED3F3D}"/>
                </c:ext>
              </c:extLst>
            </c:dLbl>
            <c:dLbl>
              <c:idx val="4"/>
              <c:layout>
                <c:manualLayout>
                  <c:x val="-6.7255149222362337E-3"/>
                  <c:y val="-2.679425837320574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CD-42A2-B027-713BCAED3F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n>
                      <a:noFill/>
                    </a:ln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ExpbyCat!$A$2:$A$6</c:f>
              <c:strCache>
                <c:ptCount val="5"/>
                <c:pt idx="0">
                  <c:v>General Government</c:v>
                </c:pt>
                <c:pt idx="1">
                  <c:v>Community &amp; Economic Dev</c:v>
                </c:pt>
                <c:pt idx="2">
                  <c:v>Public &amp; Municipal Services</c:v>
                </c:pt>
                <c:pt idx="3">
                  <c:v>Safety</c:v>
                </c:pt>
                <c:pt idx="4">
                  <c:v>Golf Course</c:v>
                </c:pt>
              </c:strCache>
            </c:strRef>
          </c:cat>
          <c:val>
            <c:numRef>
              <c:f>ExpbyCat!$B$2:$B$6</c:f>
              <c:numCache>
                <c:formatCode>0.0%</c:formatCode>
                <c:ptCount val="5"/>
                <c:pt idx="0">
                  <c:v>0.24025531944201353</c:v>
                </c:pt>
                <c:pt idx="1">
                  <c:v>5.1685550854809102E-2</c:v>
                </c:pt>
                <c:pt idx="2">
                  <c:v>0.22980613730010788</c:v>
                </c:pt>
                <c:pt idx="3">
                  <c:v>0.46540759749900706</c:v>
                </c:pt>
                <c:pt idx="4">
                  <c:v>1.2845394904062392E-2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CD-42A2-B027-713BCAED3F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IN MILLIONS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Sheriffs1!$B$1</c:f>
              <c:strCache>
                <c:ptCount val="1"/>
                <c:pt idx="0">
                  <c:v>in millions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Sheriffs1!$A$2:$A$12</c:f>
              <c:strCache>
                <c:ptCount val="11"/>
                <c:pt idx="0">
                  <c:v>10-11 Actual</c:v>
                </c:pt>
                <c:pt idx="1">
                  <c:v>11-12 Actual</c:v>
                </c:pt>
                <c:pt idx="2">
                  <c:v>12-13 Actual</c:v>
                </c:pt>
                <c:pt idx="3">
                  <c:v>13-14 Actual</c:v>
                </c:pt>
                <c:pt idx="4">
                  <c:v>14-15 Actual</c:v>
                </c:pt>
                <c:pt idx="5">
                  <c:v>15-16 Actual</c:v>
                </c:pt>
                <c:pt idx="6">
                  <c:v>16-17 Actual</c:v>
                </c:pt>
                <c:pt idx="7">
                  <c:v>17-18 Actual</c:v>
                </c:pt>
                <c:pt idx="8">
                  <c:v>18-19 Actual</c:v>
                </c:pt>
                <c:pt idx="9">
                  <c:v>19-20 Actual</c:v>
                </c:pt>
                <c:pt idx="10">
                  <c:v>20-21 Estimate</c:v>
                </c:pt>
              </c:strCache>
            </c:strRef>
          </c:cat>
          <c:val>
            <c:numRef>
              <c:f>Sheriffs1!$B$2:$B$12</c:f>
              <c:numCache>
                <c:formatCode>_("$"* #,##0.0_);_("$"* \(#,##0.0\);_("$"* "-"??_);_(@_)</c:formatCode>
                <c:ptCount val="11"/>
                <c:pt idx="0">
                  <c:v>9.8000000000000007</c:v>
                </c:pt>
                <c:pt idx="1">
                  <c:v>10.4</c:v>
                </c:pt>
                <c:pt idx="2">
                  <c:v>10.9</c:v>
                </c:pt>
                <c:pt idx="3">
                  <c:v>11</c:v>
                </c:pt>
                <c:pt idx="4">
                  <c:v>11.4</c:v>
                </c:pt>
                <c:pt idx="5">
                  <c:v>12</c:v>
                </c:pt>
                <c:pt idx="6">
                  <c:v>12.7</c:v>
                </c:pt>
                <c:pt idx="7">
                  <c:v>13.8</c:v>
                </c:pt>
                <c:pt idx="8">
                  <c:v>14.5</c:v>
                </c:pt>
                <c:pt idx="9">
                  <c:v>15.08</c:v>
                </c:pt>
                <c:pt idx="10">
                  <c:v>16.309999999999999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00-46DC-8AC6-EE0A22979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9480960"/>
        <c:axId val="169482496"/>
      </c:barChart>
      <c:catAx>
        <c:axId val="169480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82496"/>
        <c:crosses val="autoZero"/>
        <c:auto val="1"/>
        <c:lblAlgn val="ctr"/>
        <c:lblOffset val="100"/>
        <c:noMultiLvlLbl val="0"/>
      </c:catAx>
      <c:valAx>
        <c:axId val="16948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.0_);_(&quot;$&quot;* \(#,##0.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8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543194895100368E-2"/>
          <c:y val="1.8430451206250042E-2"/>
          <c:w val="0.84180249151304187"/>
          <c:h val="0.9207981732174612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GF!$A$2</c:f>
              <c:strCache>
                <c:ptCount val="1"/>
                <c:pt idx="0">
                  <c:v> Revenue 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9.1326171060390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0D7-473C-B957-700453337C0F}"/>
                </c:ext>
              </c:extLst>
            </c:dLbl>
            <c:dLbl>
              <c:idx val="1"/>
              <c:layout>
                <c:manualLayout>
                  <c:x val="8.3942577189966613E-3"/>
                  <c:y val="8.3388780121140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0D7-473C-B957-700453337C0F}"/>
                </c:ext>
              </c:extLst>
            </c:dLbl>
            <c:dLbl>
              <c:idx val="2"/>
              <c:layout>
                <c:manualLayout>
                  <c:x val="0"/>
                  <c:y val="9.4093630789493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0D7-473C-B957-700453337C0F}"/>
                </c:ext>
              </c:extLst>
            </c:dLbl>
            <c:dLbl>
              <c:idx val="3"/>
              <c:layout>
                <c:manualLayout>
                  <c:x val="3.954775478894922E-17"/>
                  <c:y val="0.102396009976801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D7-473C-B957-700453337C0F}"/>
                </c:ext>
              </c:extLst>
            </c:dLbl>
            <c:dLbl>
              <c:idx val="4"/>
              <c:layout>
                <c:manualLayout>
                  <c:x val="-7.909550957789844E-17"/>
                  <c:y val="0.116233308622314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D7-473C-B957-700453337C0F}"/>
                </c:ext>
              </c:extLst>
            </c:dLbl>
            <c:dLbl>
              <c:idx val="5"/>
              <c:layout>
                <c:manualLayout>
                  <c:x val="0"/>
                  <c:y val="0.102396009976801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D7-473C-B957-700453337C0F}"/>
                </c:ext>
              </c:extLst>
            </c:dLbl>
            <c:dLbl>
              <c:idx val="6"/>
              <c:layout>
                <c:manualLayout>
                  <c:x val="4.207784851524907E-3"/>
                  <c:y val="0.124535758242371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D7-473C-B957-700453337C0F}"/>
                </c:ext>
              </c:extLst>
            </c:dLbl>
            <c:dLbl>
              <c:idx val="7"/>
              <c:layout>
                <c:manualLayout>
                  <c:x val="0"/>
                  <c:y val="0.171582503204369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D7-473C-B957-700453337C0F}"/>
                </c:ext>
              </c:extLst>
            </c:dLbl>
            <c:dLbl>
              <c:idx val="8"/>
              <c:layout>
                <c:manualLayout>
                  <c:x val="5.2863710444728661E-3"/>
                  <c:y val="0.19131981130520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D7-473C-B957-700453337C0F}"/>
                </c:ext>
              </c:extLst>
            </c:dLbl>
            <c:dLbl>
              <c:idx val="9"/>
              <c:layout>
                <c:manualLayout>
                  <c:x val="-1.5819101915579688E-16"/>
                  <c:y val="9.962855024769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D7-473C-B957-700453337C0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GF!$B$1:$K$1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GF!$B$2:$K$2</c:f>
              <c:numCache>
                <c:formatCode>_(* #,##0_);_(* \(#,##0\);_(* "-"??_);_(@_)</c:formatCode>
                <c:ptCount val="10"/>
                <c:pt idx="0">
                  <c:v>22605680.449999999</c:v>
                </c:pt>
                <c:pt idx="1">
                  <c:v>22306580</c:v>
                </c:pt>
                <c:pt idx="2">
                  <c:v>26582303</c:v>
                </c:pt>
                <c:pt idx="3">
                  <c:v>27197922</c:v>
                </c:pt>
                <c:pt idx="4">
                  <c:v>28175539</c:v>
                </c:pt>
                <c:pt idx="5">
                  <c:v>27075237</c:v>
                </c:pt>
                <c:pt idx="6">
                  <c:v>28675153</c:v>
                </c:pt>
                <c:pt idx="7">
                  <c:v>32454980</c:v>
                </c:pt>
                <c:pt idx="8">
                  <c:v>34437807.270000003</c:v>
                </c:pt>
                <c:pt idx="9">
                  <c:v>15938823.25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D7-473C-B957-700453337C0F}"/>
            </c:ext>
          </c:extLst>
        </c:ser>
        <c:ser>
          <c:idx val="1"/>
          <c:order val="1"/>
          <c:tx>
            <c:strRef>
              <c:f>GF!$A$3</c:f>
              <c:strCache>
                <c:ptCount val="1"/>
                <c:pt idx="0">
                  <c:v>Expenditure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7"/>
              <c:layout>
                <c:manualLayout>
                  <c:x val="1.585911313341852E-2"/>
                  <c:y val="-4.6528488318723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0D7-473C-B957-700453337C0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GF!$B$1:$K$1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GF!$B$3:$K$3</c:f>
              <c:numCache>
                <c:formatCode>#,##0</c:formatCode>
                <c:ptCount val="10"/>
                <c:pt idx="0">
                  <c:v>22777943.140000001</c:v>
                </c:pt>
                <c:pt idx="1">
                  <c:v>22209739</c:v>
                </c:pt>
                <c:pt idx="2">
                  <c:v>25661871</c:v>
                </c:pt>
                <c:pt idx="3">
                  <c:v>27340360</c:v>
                </c:pt>
                <c:pt idx="4">
                  <c:v>29538673</c:v>
                </c:pt>
                <c:pt idx="5">
                  <c:v>31086888</c:v>
                </c:pt>
                <c:pt idx="6">
                  <c:v>29660602</c:v>
                </c:pt>
                <c:pt idx="7">
                  <c:v>29065978</c:v>
                </c:pt>
                <c:pt idx="8">
                  <c:v>34892709.700000003</c:v>
                </c:pt>
                <c:pt idx="9">
                  <c:v>19784901.030000001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D7-473C-B957-700453337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90978280"/>
        <c:axId val="490980904"/>
        <c:axId val="530695128"/>
      </c:bar3DChart>
      <c:catAx>
        <c:axId val="49097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980904"/>
        <c:crossesAt val="0"/>
        <c:auto val="1"/>
        <c:lblAlgn val="ctr"/>
        <c:lblOffset val="100"/>
        <c:noMultiLvlLbl val="0"/>
      </c:catAx>
      <c:valAx>
        <c:axId val="490980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97828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erAx>
        <c:axId val="530695128"/>
        <c:scaling>
          <c:orientation val="minMax"/>
        </c:scaling>
        <c:delete val="1"/>
        <c:axPos val="b"/>
        <c:majorTickMark val="none"/>
        <c:minorTickMark val="none"/>
        <c:tickLblPos val="nextTo"/>
        <c:crossAx val="490980904"/>
        <c:crossesAt val="0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305107691703168"/>
          <c:y val="0.87361508974310409"/>
          <c:w val="0.19389784616593661"/>
          <c:h val="5.86587761337737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SalesTax!$A$2:$A$12</cx:f>
        <cx:lvl ptCount="11">
          <cx:pt idx="0">10-11 Actual</cx:pt>
          <cx:pt idx="1">11-12 Actual</cx:pt>
          <cx:pt idx="2">12-13 Actual</cx:pt>
          <cx:pt idx="3">13-14 Actual</cx:pt>
          <cx:pt idx="4">14-15 Actual</cx:pt>
          <cx:pt idx="5">15-16 Actual</cx:pt>
          <cx:pt idx="6">16-17 Actual</cx:pt>
          <cx:pt idx="7">17-18 Actual</cx:pt>
          <cx:pt idx="8">18-19 Actual</cx:pt>
          <cx:pt idx="9">19-20 Actual</cx:pt>
          <cx:pt idx="10">20-21 Estimate</cx:pt>
        </cx:lvl>
      </cx:strDim>
      <cx:numDim type="val">
        <cx:f>SalesTax!$B$2:$B$12</cx:f>
        <cx:lvl ptCount="11" formatCode="_(&quot;$&quot;* #,##0.0_);_(&quot;$&quot;* \(#,##0.0\);_(&quot;$&quot;* &quot;-&quot;??_);_(@_)">
          <cx:pt idx="0">3.7999999999999998</cx:pt>
          <cx:pt idx="1">4.0999999999999996</cx:pt>
          <cx:pt idx="2">3.7999999999999998</cx:pt>
          <cx:pt idx="3">4.0999999999999996</cx:pt>
          <cx:pt idx="4">4.2000000000000002</cx:pt>
          <cx:pt idx="5">4.7999999999999998</cx:pt>
          <cx:pt idx="6">5.7999999999999998</cx:pt>
          <cx:pt idx="7">6.5</cx:pt>
          <cx:pt idx="8">7.2400000000000002</cx:pt>
          <cx:pt idx="9">6.7999999999999998</cx:pt>
          <cx:pt idx="10">7.5999999999999996</cx:pt>
        </cx:lvl>
      </cx:numDim>
    </cx:data>
  </cx:chartData>
  <cx:chart>
    <cx:title pos="t" align="ctr" overlay="0">
      <cx:tx>
        <cx:txData>
          <cx:v>IN MILLIONS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defRPr>
          </a:pPr>
          <a:r>
            <a:rPr lang="en-US" sz="1400" b="0" i="0" u="none" strike="noStrike" baseline="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</a:rPr>
            <a:t>IN MILLIONS</a:t>
          </a:r>
        </a:p>
      </cx:txPr>
    </cx:title>
    <cx:plotArea>
      <cx:plotAreaRegion>
        <cx:series layoutId="funnel" uniqueId="{1737D6C2-BD8F-4920-B0DD-06F3B00D2EAD}">
          <cx:tx>
            <cx:txData>
              <cx:f>SalesTax!$B$1</cx:f>
              <cx:v>in millions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 b="1">
                    <a:solidFill>
                      <a:schemeClr val="bg1"/>
                    </a:solidFill>
                  </a:defRPr>
                </a:pPr>
                <a:endParaRPr lang="en-US" sz="1600" b="1" i="0" u="none" strike="noStrike" baseline="0">
                  <a:solidFill>
                    <a:schemeClr val="bg1"/>
                  </a:solidFill>
                  <a:latin typeface="Century Gothic" panose="020B0502020202020204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5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 b="1"/>
            </a:pPr>
            <a:endParaRPr lang="en-US" sz="1200" b="1" i="0" u="none" strike="noStrike" baseline="0">
              <a:solidFill>
                <a:prstClr val="white">
                  <a:lumMod val="95000"/>
                </a:prstClr>
              </a:solidFill>
              <a:latin typeface="Century Gothic" panose="020B0502020202020204"/>
            </a:endParaRPr>
          </a:p>
        </cx:txPr>
      </cx:axis>
    </cx:plotArea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27">
  <cs:axisTitle>
    <cs:lnRef idx="0"/>
    <cs:fillRef idx="0"/>
    <cs:effectRef idx="0"/>
    <cs:fontRef idx="minor">
      <a:schemeClr val="lt1">
        <a:lumMod val="95000"/>
      </a:schemeClr>
    </cs:fontRef>
    <cs:defRPr sz="900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/>
  </cs:chartArea>
  <cs:dataLabel>
    <cs:lnRef idx="0"/>
    <cs:fillRef idx="0"/>
    <cs:effectRef idx="0"/>
    <cs:fontRef idx="minor">
      <a:schemeClr val="lt1">
        <a:lumMod val="9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lt1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  <a:ln>
        <a:solidFill>
          <a:schemeClr val="tx1"/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1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9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spc="10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9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Were the Targets Achieved?</a:t>
          </a:r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DCCE571A-4D30-4294-ABAF-6885F619D2D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20-21 Year End Projections</a:t>
          </a:r>
        </a:p>
      </dgm:t>
    </dgm:pt>
    <dgm:pt modelId="{3AD83C96-5A95-4337-BF2D-97454AF7F108}" type="parTrans" cxnId="{E70347E4-4461-4B80-8927-4CA0AEBFAAF8}">
      <dgm:prSet/>
      <dgm:spPr/>
      <dgm:t>
        <a:bodyPr/>
        <a:lstStyle/>
        <a:p>
          <a:endParaRPr lang="en-US"/>
        </a:p>
      </dgm:t>
    </dgm:pt>
    <dgm:pt modelId="{2C1DF6EC-6090-4926-A556-3D2417B7F2AA}" type="sibTrans" cxnId="{E70347E4-4461-4B80-8927-4CA0AEBFAAF8}">
      <dgm:prSet/>
      <dgm:spPr/>
      <dgm:t>
        <a:bodyPr/>
        <a:lstStyle/>
        <a:p>
          <a:endParaRPr lang="en-US"/>
        </a:p>
      </dgm:t>
    </dgm:pt>
    <dgm:pt modelId="{B4C55E9F-B5C0-4AD1-919B-D2D83AC9CD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Where will we end up at year end?</a:t>
          </a:r>
        </a:p>
      </dgm:t>
    </dgm:pt>
    <dgm:pt modelId="{D1B05DEA-DFE0-4560-B75F-1C2BCB67A7C6}" type="parTrans" cxnId="{B2BEE9D2-644C-400C-8E33-2C4491C5B104}">
      <dgm:prSet/>
      <dgm:spPr/>
      <dgm:t>
        <a:bodyPr/>
        <a:lstStyle/>
        <a:p>
          <a:endParaRPr lang="en-US"/>
        </a:p>
      </dgm:t>
    </dgm:pt>
    <dgm:pt modelId="{A6301E27-5ACC-4907-A7C8-B41877235C87}" type="sibTrans" cxnId="{B2BEE9D2-644C-400C-8E33-2C4491C5B104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Finance Health Check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How do we stay on task to increase reserves?</a:t>
          </a:r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E73E8133-584D-4C45-99EA-6F2691A17A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20-21 Revenues Y-T-D</a:t>
          </a:r>
        </a:p>
      </dgm:t>
    </dgm:pt>
    <dgm:pt modelId="{19366B0E-517E-41A1-A871-4D800CF4D2F7}" type="parTrans" cxnId="{CE13601D-E1A5-42B4-9435-EF16045E60FA}">
      <dgm:prSet/>
      <dgm:spPr/>
      <dgm:t>
        <a:bodyPr/>
        <a:lstStyle/>
        <a:p>
          <a:endParaRPr lang="en-US"/>
        </a:p>
      </dgm:t>
    </dgm:pt>
    <dgm:pt modelId="{C09243AF-AD07-4CBF-84F7-E2CD9DD2CEF1}" type="sibTrans" cxnId="{CE13601D-E1A5-42B4-9435-EF16045E60FA}">
      <dgm:prSet/>
      <dgm:spPr/>
      <dgm:t>
        <a:bodyPr/>
        <a:lstStyle/>
        <a:p>
          <a:endParaRPr lang="en-US"/>
        </a:p>
      </dgm:t>
    </dgm:pt>
    <dgm:pt modelId="{19AE6A50-B2F7-4F98-A456-DF10E94887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20-21 Expenditures Y-T-D</a:t>
          </a:r>
        </a:p>
      </dgm:t>
    </dgm:pt>
    <dgm:pt modelId="{FCAB35B7-FF11-4E93-9864-F2B9C97274F4}" type="parTrans" cxnId="{F938F5D5-804D-4B23-8281-BE5677075ACA}">
      <dgm:prSet/>
      <dgm:spPr/>
      <dgm:t>
        <a:bodyPr/>
        <a:lstStyle/>
        <a:p>
          <a:endParaRPr lang="en-US"/>
        </a:p>
      </dgm:t>
    </dgm:pt>
    <dgm:pt modelId="{F7BDB8CA-0E84-4B27-8BED-5C7340299BE3}" type="sibTrans" cxnId="{F938F5D5-804D-4B23-8281-BE5677075ACA}">
      <dgm:prSet/>
      <dgm:spPr/>
      <dgm:t>
        <a:bodyPr/>
        <a:lstStyle/>
        <a:p>
          <a:endParaRPr lang="en-US"/>
        </a:p>
      </dgm:t>
    </dgm:pt>
    <dgm:pt modelId="{8BA93FA1-5006-434A-A381-46F771B71B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How do we compare today?</a:t>
          </a:r>
        </a:p>
      </dgm:t>
    </dgm:pt>
    <dgm:pt modelId="{167F5582-92E1-4EE7-8307-3C1759FB0510}" type="parTrans" cxnId="{0EE4465A-C4FD-48EA-A216-A06701566945}">
      <dgm:prSet/>
      <dgm:spPr/>
      <dgm:t>
        <a:bodyPr/>
        <a:lstStyle/>
        <a:p>
          <a:endParaRPr lang="en-US"/>
        </a:p>
      </dgm:t>
    </dgm:pt>
    <dgm:pt modelId="{83FBC526-62DD-4BE0-8DEA-E35253E280DA}" type="sibTrans" cxnId="{0EE4465A-C4FD-48EA-A216-A06701566945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DA6F9F3-4A7F-42F9-8B77-7BD552F03105}" type="pres">
      <dgm:prSet presAssocID="{E754A2A0-41CE-428B-9DDC-DCD1FD12D16A}" presName="compNode" presStyleCnt="0"/>
      <dgm:spPr/>
    </dgm:pt>
    <dgm:pt modelId="{AF72813A-2810-4A52-BE92-611D54918694}" type="pres">
      <dgm:prSet presAssocID="{E754A2A0-41CE-428B-9DDC-DCD1FD12D16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0FF9AC2C-F836-43CA-8259-A20F609F4C83}" type="pres">
      <dgm:prSet presAssocID="{E754A2A0-41CE-428B-9DDC-DCD1FD12D16A}" presName="iconSpace" presStyleCnt="0"/>
      <dgm:spPr/>
    </dgm:pt>
    <dgm:pt modelId="{DF27DA54-DCB6-45F4-890E-F7DCC5A4BE12}" type="pres">
      <dgm:prSet presAssocID="{E754A2A0-41CE-428B-9DDC-DCD1FD12D16A}" presName="parTx" presStyleLbl="revTx" presStyleIdx="0" presStyleCnt="6">
        <dgm:presLayoutVars>
          <dgm:chMax val="0"/>
          <dgm:chPref val="0"/>
        </dgm:presLayoutVars>
      </dgm:prSet>
      <dgm:spPr/>
    </dgm:pt>
    <dgm:pt modelId="{E3A03C26-8C60-4D73-A4C2-0678A1DD3B31}" type="pres">
      <dgm:prSet presAssocID="{E754A2A0-41CE-428B-9DDC-DCD1FD12D16A}" presName="txSpace" presStyleCnt="0"/>
      <dgm:spPr/>
    </dgm:pt>
    <dgm:pt modelId="{DD091D0A-5A25-4241-91F3-18D32B0BDD4F}" type="pres">
      <dgm:prSet presAssocID="{E754A2A0-41CE-428B-9DDC-DCD1FD12D16A}" presName="desTx" presStyleLbl="revTx" presStyleIdx="1" presStyleCnt="6">
        <dgm:presLayoutVars/>
      </dgm:prSet>
      <dgm:spPr/>
    </dgm:pt>
    <dgm:pt modelId="{2564C0D4-4875-421D-81DB-70BF6751BBA7}" type="pres">
      <dgm:prSet presAssocID="{02D8D4EF-9694-45C7-AF26-E20371B3C352}" presName="sibTrans" presStyleCnt="0"/>
      <dgm:spPr/>
    </dgm:pt>
    <dgm:pt modelId="{3076B9F9-EC92-4653-AC03-C71FD5E9A400}" type="pres">
      <dgm:prSet presAssocID="{DCCE571A-4D30-4294-ABAF-6885F619D2D9}" presName="compNode" presStyleCnt="0"/>
      <dgm:spPr/>
    </dgm:pt>
    <dgm:pt modelId="{210823F6-AC1A-46E3-9D99-A319DF497539}" type="pres">
      <dgm:prSet presAssocID="{DCCE571A-4D30-4294-ABAF-6885F619D2D9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F262968-0DF4-4BB1-BD25-0ED2829FA45D}" type="pres">
      <dgm:prSet presAssocID="{DCCE571A-4D30-4294-ABAF-6885F619D2D9}" presName="iconSpace" presStyleCnt="0"/>
      <dgm:spPr/>
    </dgm:pt>
    <dgm:pt modelId="{3C1752BD-6530-4141-80E9-9A0923780DCB}" type="pres">
      <dgm:prSet presAssocID="{DCCE571A-4D30-4294-ABAF-6885F619D2D9}" presName="parTx" presStyleLbl="revTx" presStyleIdx="2" presStyleCnt="6">
        <dgm:presLayoutVars>
          <dgm:chMax val="0"/>
          <dgm:chPref val="0"/>
        </dgm:presLayoutVars>
      </dgm:prSet>
      <dgm:spPr/>
    </dgm:pt>
    <dgm:pt modelId="{C393D316-1AB7-4A24-B8A5-3485F2713F88}" type="pres">
      <dgm:prSet presAssocID="{DCCE571A-4D30-4294-ABAF-6885F619D2D9}" presName="txSpace" presStyleCnt="0"/>
      <dgm:spPr/>
    </dgm:pt>
    <dgm:pt modelId="{7CD40649-A74C-4AD8-B9D0-2573A1955C91}" type="pres">
      <dgm:prSet presAssocID="{DCCE571A-4D30-4294-ABAF-6885F619D2D9}" presName="desTx" presStyleLbl="revTx" presStyleIdx="3" presStyleCnt="6">
        <dgm:presLayoutVars/>
      </dgm:prSet>
      <dgm:spPr/>
    </dgm:pt>
    <dgm:pt modelId="{9A7327AD-D2A8-4CB1-B3E0-7543B1D84369}" type="pres">
      <dgm:prSet presAssocID="{2C1DF6EC-6090-4926-A556-3D2417B7F2AA}" presName="sibTrans" presStyleCnt="0"/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4" presStyleCnt="6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5" presStyleCnt="6">
        <dgm:presLayoutVars/>
      </dgm:prSet>
      <dgm:spPr/>
    </dgm:pt>
  </dgm:ptLst>
  <dgm:cxnLst>
    <dgm:cxn modelId="{079E1015-BF7E-499A-99C0-BA5607789253}" type="presOf" srcId="{E754A2A0-41CE-428B-9DDC-DCD1FD12D16A}" destId="{DF27DA54-DCB6-45F4-890E-F7DCC5A4BE12}" srcOrd="0" destOrd="0" presId="urn:microsoft.com/office/officeart/2018/5/layout/CenteredIconLabelDescriptionList"/>
    <dgm:cxn modelId="{CE13601D-E1A5-42B4-9435-EF16045E60FA}" srcId="{E754A2A0-41CE-428B-9DDC-DCD1FD12D16A}" destId="{E73E8133-584D-4C45-99EA-6F2691A17A73}" srcOrd="1" destOrd="0" parTransId="{19366B0E-517E-41A1-A871-4D800CF4D2F7}" sibTransId="{C09243AF-AD07-4CBF-84F7-E2CD9DD2CEF1}"/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1CCE1B3A-0A40-44CD-A839-C37BCA6E0D94}" type="presOf" srcId="{B4C55E9F-B5C0-4AD1-919B-D2D83AC9CD40}" destId="{7CD40649-A74C-4AD8-B9D0-2573A1955C91}" srcOrd="0" destOrd="0" presId="urn:microsoft.com/office/officeart/2018/5/layout/CenteredIconLabelDescriptionList"/>
    <dgm:cxn modelId="{C5FF5745-4781-44B9-BC29-74DCE41C1172}" type="presOf" srcId="{DCCE571A-4D30-4294-ABAF-6885F619D2D9}" destId="{3C1752BD-6530-4141-80E9-9A0923780DCB}" srcOrd="0" destOrd="0" presId="urn:microsoft.com/office/officeart/2018/5/layout/CenteredIconLabelDescriptionList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31236A4C-17B7-4AD6-A6DF-D5505A7B3830}" type="presOf" srcId="{19AE6A50-B2F7-4F98-A456-DF10E94887E7}" destId="{DD091D0A-5A25-4241-91F3-18D32B0BDD4F}" srcOrd="0" destOrd="2" presId="urn:microsoft.com/office/officeart/2018/5/layout/CenteredIconLabelDescriptionList"/>
    <dgm:cxn modelId="{0A2FD370-4FB2-48C9-A021-B4FDC8A02DA2}" type="presOf" srcId="{8BA93FA1-5006-434A-A381-46F771B71B05}" destId="{DD091D0A-5A25-4241-91F3-18D32B0BDD4F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0EE4465A-C4FD-48EA-A216-A06701566945}" srcId="{E754A2A0-41CE-428B-9DDC-DCD1FD12D16A}" destId="{8BA93FA1-5006-434A-A381-46F771B71B05}" srcOrd="0" destOrd="0" parTransId="{167F5582-92E1-4EE7-8307-3C1759FB0510}" sibTransId="{83FBC526-62DD-4BE0-8DEA-E35253E280DA}"/>
    <dgm:cxn modelId="{BE03A87C-50F2-49E6-B8EB-2219D8A5E4BF}" type="presOf" srcId="{E73E8133-584D-4C45-99EA-6F2691A17A73}" destId="{DD091D0A-5A25-4241-91F3-18D32B0BDD4F}" srcOrd="0" destOrd="1" presId="urn:microsoft.com/office/officeart/2018/5/layout/CenteredIconLabelDescriptionList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B2BEE9D2-644C-400C-8E33-2C4491C5B104}" srcId="{DCCE571A-4D30-4294-ABAF-6885F619D2D9}" destId="{B4C55E9F-B5C0-4AD1-919B-D2D83AC9CD40}" srcOrd="0" destOrd="0" parTransId="{D1B05DEA-DFE0-4560-B75F-1C2BCB67A7C6}" sibTransId="{A6301E27-5ACC-4907-A7C8-B41877235C87}"/>
    <dgm:cxn modelId="{F938F5D5-804D-4B23-8281-BE5677075ACA}" srcId="{E754A2A0-41CE-428B-9DDC-DCD1FD12D16A}" destId="{19AE6A50-B2F7-4F98-A456-DF10E94887E7}" srcOrd="2" destOrd="0" parTransId="{FCAB35B7-FF11-4E93-9864-F2B9C97274F4}" sibTransId="{F7BDB8CA-0E84-4B27-8BED-5C7340299BE3}"/>
    <dgm:cxn modelId="{E70347E4-4461-4B80-8927-4CA0AEBFAAF8}" srcId="{E817CCF5-DA3F-4E5F-BE7C-D8111B2BFEBA}" destId="{DCCE571A-4D30-4294-ABAF-6885F619D2D9}" srcOrd="1" destOrd="0" parTransId="{3AD83C96-5A95-4337-BF2D-97454AF7F108}" sibTransId="{2C1DF6EC-6090-4926-A556-3D2417B7F2AA}"/>
    <dgm:cxn modelId="{87DD2528-CB43-4F2F-AD70-34B2C76F4974}" type="presParOf" srcId="{071926C8-9E08-4BE0-A1E4-133B16FF713E}" destId="{1DA6F9F3-4A7F-42F9-8B77-7BD552F03105}" srcOrd="0" destOrd="0" presId="urn:microsoft.com/office/officeart/2018/5/layout/CenteredIconLabelDescriptionList"/>
    <dgm:cxn modelId="{C7D85599-D34F-41B3-ACEB-0C058EB1F61E}" type="presParOf" srcId="{1DA6F9F3-4A7F-42F9-8B77-7BD552F03105}" destId="{AF72813A-2810-4A52-BE92-611D54918694}" srcOrd="0" destOrd="0" presId="urn:microsoft.com/office/officeart/2018/5/layout/CenteredIconLabelDescriptionList"/>
    <dgm:cxn modelId="{C48669E0-1E6E-4350-9DF8-08B6FB55FE83}" type="presParOf" srcId="{1DA6F9F3-4A7F-42F9-8B77-7BD552F03105}" destId="{0FF9AC2C-F836-43CA-8259-A20F609F4C83}" srcOrd="1" destOrd="0" presId="urn:microsoft.com/office/officeart/2018/5/layout/CenteredIconLabelDescriptionList"/>
    <dgm:cxn modelId="{99FB1C93-FBB0-428C-B3D1-D2EC3308D436}" type="presParOf" srcId="{1DA6F9F3-4A7F-42F9-8B77-7BD552F03105}" destId="{DF27DA54-DCB6-45F4-890E-F7DCC5A4BE12}" srcOrd="2" destOrd="0" presId="urn:microsoft.com/office/officeart/2018/5/layout/CenteredIconLabelDescriptionList"/>
    <dgm:cxn modelId="{D2C113FF-430C-42FA-B64E-13ACE978DEE7}" type="presParOf" srcId="{1DA6F9F3-4A7F-42F9-8B77-7BD552F03105}" destId="{E3A03C26-8C60-4D73-A4C2-0678A1DD3B31}" srcOrd="3" destOrd="0" presId="urn:microsoft.com/office/officeart/2018/5/layout/CenteredIconLabelDescriptionList"/>
    <dgm:cxn modelId="{C10D59DD-0D52-4682-AC9F-5873A75B6FEF}" type="presParOf" srcId="{1DA6F9F3-4A7F-42F9-8B77-7BD552F03105}" destId="{DD091D0A-5A25-4241-91F3-18D32B0BDD4F}" srcOrd="4" destOrd="0" presId="urn:microsoft.com/office/officeart/2018/5/layout/CenteredIconLabelDescriptionList"/>
    <dgm:cxn modelId="{0510082E-5DF2-42DD-AE6C-D1E60730D4E3}" type="presParOf" srcId="{071926C8-9E08-4BE0-A1E4-133B16FF713E}" destId="{2564C0D4-4875-421D-81DB-70BF6751BBA7}" srcOrd="1" destOrd="0" presId="urn:microsoft.com/office/officeart/2018/5/layout/CenteredIconLabelDescriptionList"/>
    <dgm:cxn modelId="{E144C32E-E72B-4991-B9EC-93820D68CFB5}" type="presParOf" srcId="{071926C8-9E08-4BE0-A1E4-133B16FF713E}" destId="{3076B9F9-EC92-4653-AC03-C71FD5E9A400}" srcOrd="2" destOrd="0" presId="urn:microsoft.com/office/officeart/2018/5/layout/CenteredIconLabelDescriptionList"/>
    <dgm:cxn modelId="{66AB50A5-3D6E-4CE8-9C00-3540BF3A682A}" type="presParOf" srcId="{3076B9F9-EC92-4653-AC03-C71FD5E9A400}" destId="{210823F6-AC1A-46E3-9D99-A319DF497539}" srcOrd="0" destOrd="0" presId="urn:microsoft.com/office/officeart/2018/5/layout/CenteredIconLabelDescriptionList"/>
    <dgm:cxn modelId="{BB0A9168-4CEF-4C37-AA4F-28A0F96C5AAE}" type="presParOf" srcId="{3076B9F9-EC92-4653-AC03-C71FD5E9A400}" destId="{2F262968-0DF4-4BB1-BD25-0ED2829FA45D}" srcOrd="1" destOrd="0" presId="urn:microsoft.com/office/officeart/2018/5/layout/CenteredIconLabelDescriptionList"/>
    <dgm:cxn modelId="{05D1054F-4CFA-4960-9C76-474461246A75}" type="presParOf" srcId="{3076B9F9-EC92-4653-AC03-C71FD5E9A400}" destId="{3C1752BD-6530-4141-80E9-9A0923780DCB}" srcOrd="2" destOrd="0" presId="urn:microsoft.com/office/officeart/2018/5/layout/CenteredIconLabelDescriptionList"/>
    <dgm:cxn modelId="{021DA957-19C0-48AF-82E6-5EF64E6E4350}" type="presParOf" srcId="{3076B9F9-EC92-4653-AC03-C71FD5E9A400}" destId="{C393D316-1AB7-4A24-B8A5-3485F2713F88}" srcOrd="3" destOrd="0" presId="urn:microsoft.com/office/officeart/2018/5/layout/CenteredIconLabelDescriptionList"/>
    <dgm:cxn modelId="{E4E1ED22-2207-49AD-89BF-A68B1DCF8B24}" type="presParOf" srcId="{3076B9F9-EC92-4653-AC03-C71FD5E9A400}" destId="{7CD40649-A74C-4AD8-B9D0-2573A1955C91}" srcOrd="4" destOrd="0" presId="urn:microsoft.com/office/officeart/2018/5/layout/CenteredIconLabelDescriptionList"/>
    <dgm:cxn modelId="{E12208AE-A278-4C0F-9A95-B2A9F1FA788C}" type="presParOf" srcId="{071926C8-9E08-4BE0-A1E4-133B16FF713E}" destId="{9A7327AD-D2A8-4CB1-B3E0-7543B1D84369}" srcOrd="3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4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871E79-AF4D-4536-9847-2F7EC7648B3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DF8960-A6E5-445D-86AE-905909D9077D}">
      <dgm:prSet/>
      <dgm:spPr/>
      <dgm:t>
        <a:bodyPr/>
        <a:lstStyle/>
        <a:p>
          <a:r>
            <a:rPr lang="en-US"/>
            <a:t>Mid-Year Budget Status Staff Report</a:t>
          </a:r>
        </a:p>
      </dgm:t>
    </dgm:pt>
    <dgm:pt modelId="{7489725D-E00C-4EC2-908E-859F188958D9}" type="parTrans" cxnId="{75BB319C-8C4E-4209-A165-9C2AC950DADF}">
      <dgm:prSet/>
      <dgm:spPr/>
      <dgm:t>
        <a:bodyPr/>
        <a:lstStyle/>
        <a:p>
          <a:endParaRPr lang="en-US"/>
        </a:p>
      </dgm:t>
    </dgm:pt>
    <dgm:pt modelId="{9EF432F3-994F-4F36-98C2-373EADB5D670}" type="sibTrans" cxnId="{75BB319C-8C4E-4209-A165-9C2AC950DADF}">
      <dgm:prSet/>
      <dgm:spPr/>
      <dgm:t>
        <a:bodyPr/>
        <a:lstStyle/>
        <a:p>
          <a:endParaRPr lang="en-US"/>
        </a:p>
      </dgm:t>
    </dgm:pt>
    <dgm:pt modelId="{F8A38A71-B17B-46EE-A384-3956548D9C19}">
      <dgm:prSet/>
      <dgm:spPr/>
      <dgm:t>
        <a:bodyPr/>
        <a:lstStyle/>
        <a:p>
          <a:r>
            <a:rPr lang="en-US" dirty="0"/>
            <a:t>Budget Adjustment Number </a:t>
          </a:r>
          <a:r>
            <a:rPr lang="en-US" u="sng" dirty="0"/>
            <a:t>2021-13</a:t>
          </a:r>
          <a:r>
            <a:rPr lang="en-US" dirty="0"/>
            <a:t> including budget adjustments - all funds </a:t>
          </a:r>
        </a:p>
      </dgm:t>
    </dgm:pt>
    <dgm:pt modelId="{19C50825-6EF9-4C92-A911-EF9CFEAB5511}" type="parTrans" cxnId="{5F3E26DC-EE05-4DE7-98A9-57A241804228}">
      <dgm:prSet/>
      <dgm:spPr/>
      <dgm:t>
        <a:bodyPr/>
        <a:lstStyle/>
        <a:p>
          <a:endParaRPr lang="en-US"/>
        </a:p>
      </dgm:t>
    </dgm:pt>
    <dgm:pt modelId="{2E55C4E3-1E34-4C20-80EE-003C3F18A2E1}" type="sibTrans" cxnId="{5F3E26DC-EE05-4DE7-98A9-57A241804228}">
      <dgm:prSet/>
      <dgm:spPr/>
      <dgm:t>
        <a:bodyPr/>
        <a:lstStyle/>
        <a:p>
          <a:endParaRPr lang="en-US"/>
        </a:p>
      </dgm:t>
    </dgm:pt>
    <dgm:pt modelId="{BF36D265-3093-42F5-A914-85A5FD6C3198}">
      <dgm:prSet/>
      <dgm:spPr/>
      <dgm:t>
        <a:bodyPr/>
        <a:lstStyle/>
        <a:p>
          <a:r>
            <a:rPr lang="en-US"/>
            <a:t>Exhibit A - Mid Year Budget Adjustment Summary</a:t>
          </a:r>
        </a:p>
      </dgm:t>
    </dgm:pt>
    <dgm:pt modelId="{FFE3A1BD-325D-47E6-B612-069A92ACB7AF}" type="parTrans" cxnId="{21C17918-EE0C-478F-994A-855892396CBA}">
      <dgm:prSet/>
      <dgm:spPr/>
      <dgm:t>
        <a:bodyPr/>
        <a:lstStyle/>
        <a:p>
          <a:endParaRPr lang="en-US"/>
        </a:p>
      </dgm:t>
    </dgm:pt>
    <dgm:pt modelId="{0385634F-F1DC-46CE-BC89-C19A32B496E7}" type="sibTrans" cxnId="{21C17918-EE0C-478F-994A-855892396CBA}">
      <dgm:prSet/>
      <dgm:spPr/>
      <dgm:t>
        <a:bodyPr/>
        <a:lstStyle/>
        <a:p>
          <a:endParaRPr lang="en-US"/>
        </a:p>
      </dgm:t>
    </dgm:pt>
    <dgm:pt modelId="{ABE55466-F04C-4791-9662-B24AE924B235}">
      <dgm:prSet/>
      <dgm:spPr/>
      <dgm:t>
        <a:bodyPr/>
        <a:lstStyle/>
        <a:p>
          <a:r>
            <a:rPr lang="en-US"/>
            <a:t>Exhibit B - Budget Comparison by Fund/Department/Division</a:t>
          </a:r>
        </a:p>
      </dgm:t>
    </dgm:pt>
    <dgm:pt modelId="{87641C00-D967-4778-8405-2CCCB32E61A5}" type="parTrans" cxnId="{CDAD493B-6CD7-466F-8EF4-7537ABB8F187}">
      <dgm:prSet/>
      <dgm:spPr/>
      <dgm:t>
        <a:bodyPr/>
        <a:lstStyle/>
        <a:p>
          <a:endParaRPr lang="en-US"/>
        </a:p>
      </dgm:t>
    </dgm:pt>
    <dgm:pt modelId="{A7ED8B59-67A5-4C61-8DCC-A6439EC3907E}" type="sibTrans" cxnId="{CDAD493B-6CD7-466F-8EF4-7537ABB8F187}">
      <dgm:prSet/>
      <dgm:spPr/>
      <dgm:t>
        <a:bodyPr/>
        <a:lstStyle/>
        <a:p>
          <a:endParaRPr lang="en-US"/>
        </a:p>
      </dgm:t>
    </dgm:pt>
    <dgm:pt modelId="{FC34298E-93A8-4EBB-AEA1-549D304BDD1C}">
      <dgm:prSet/>
      <dgm:spPr/>
      <dgm:t>
        <a:bodyPr/>
        <a:lstStyle/>
        <a:p>
          <a:r>
            <a:rPr lang="en-US"/>
            <a:t>General Fund Revenue Projections</a:t>
          </a:r>
        </a:p>
      </dgm:t>
    </dgm:pt>
    <dgm:pt modelId="{AE6B5ABD-1077-4123-8F69-A6D01433182B}" type="parTrans" cxnId="{05ABC756-26DA-4D40-A06C-E3702742B964}">
      <dgm:prSet/>
      <dgm:spPr/>
      <dgm:t>
        <a:bodyPr/>
        <a:lstStyle/>
        <a:p>
          <a:endParaRPr lang="en-US"/>
        </a:p>
      </dgm:t>
    </dgm:pt>
    <dgm:pt modelId="{EDFD4C19-5B95-4194-9BD7-DDB7D912C137}" type="sibTrans" cxnId="{05ABC756-26DA-4D40-A06C-E3702742B964}">
      <dgm:prSet/>
      <dgm:spPr/>
      <dgm:t>
        <a:bodyPr/>
        <a:lstStyle/>
        <a:p>
          <a:endParaRPr lang="en-US"/>
        </a:p>
      </dgm:t>
    </dgm:pt>
    <dgm:pt modelId="{1833FD31-E0F8-4659-8B3F-0E79F6616AFE}">
      <dgm:prSet/>
      <dgm:spPr/>
      <dgm:t>
        <a:bodyPr/>
        <a:lstStyle/>
        <a:p>
          <a:r>
            <a:rPr lang="en-US" dirty="0"/>
            <a:t>Projected Fund Balances – June 30, 2021</a:t>
          </a:r>
        </a:p>
      </dgm:t>
    </dgm:pt>
    <dgm:pt modelId="{68E3D5AE-6F50-40E5-9F2A-F5A1D3B489CD}" type="parTrans" cxnId="{5E70D1B1-12ED-4433-94C2-53931DE0B4F8}">
      <dgm:prSet/>
      <dgm:spPr/>
      <dgm:t>
        <a:bodyPr/>
        <a:lstStyle/>
        <a:p>
          <a:endParaRPr lang="en-US"/>
        </a:p>
      </dgm:t>
    </dgm:pt>
    <dgm:pt modelId="{E81C4552-40DB-4A99-A1F6-B5D7816E95C1}" type="sibTrans" cxnId="{5E70D1B1-12ED-4433-94C2-53931DE0B4F8}">
      <dgm:prSet/>
      <dgm:spPr/>
      <dgm:t>
        <a:bodyPr/>
        <a:lstStyle/>
        <a:p>
          <a:endParaRPr lang="en-US"/>
        </a:p>
      </dgm:t>
    </dgm:pt>
    <dgm:pt modelId="{5EEDAD10-64A1-4384-9747-308464F574E7}">
      <dgm:prSet/>
      <dgm:spPr/>
      <dgm:t>
        <a:bodyPr/>
        <a:lstStyle/>
        <a:p>
          <a:r>
            <a:rPr lang="en-US" dirty="0"/>
            <a:t>FY 2019-20 Project Carry-forwards</a:t>
          </a:r>
        </a:p>
      </dgm:t>
    </dgm:pt>
    <dgm:pt modelId="{B838397B-BBE6-4802-9D43-740CADFA9ED3}" type="parTrans" cxnId="{385ADDFF-C9A2-4467-AF6C-3EB0756193E5}">
      <dgm:prSet/>
      <dgm:spPr/>
      <dgm:t>
        <a:bodyPr/>
        <a:lstStyle/>
        <a:p>
          <a:endParaRPr lang="en-US"/>
        </a:p>
      </dgm:t>
    </dgm:pt>
    <dgm:pt modelId="{D84545C5-D97B-432E-8F30-9397FA090857}" type="sibTrans" cxnId="{385ADDFF-C9A2-4467-AF6C-3EB0756193E5}">
      <dgm:prSet/>
      <dgm:spPr/>
      <dgm:t>
        <a:bodyPr/>
        <a:lstStyle/>
        <a:p>
          <a:endParaRPr lang="en-US"/>
        </a:p>
      </dgm:t>
    </dgm:pt>
    <dgm:pt modelId="{BB2C7219-79F5-498D-9E5D-D9E1C1A97F6C}" type="pres">
      <dgm:prSet presAssocID="{77871E79-AF4D-4536-9847-2F7EC7648B36}" presName="vert0" presStyleCnt="0">
        <dgm:presLayoutVars>
          <dgm:dir/>
          <dgm:animOne val="branch"/>
          <dgm:animLvl val="lvl"/>
        </dgm:presLayoutVars>
      </dgm:prSet>
      <dgm:spPr/>
    </dgm:pt>
    <dgm:pt modelId="{74782AFA-8E1F-48CB-BEED-27269EDE507C}" type="pres">
      <dgm:prSet presAssocID="{BBDF8960-A6E5-445D-86AE-905909D9077D}" presName="thickLine" presStyleLbl="alignNode1" presStyleIdx="0" presStyleCnt="7"/>
      <dgm:spPr/>
    </dgm:pt>
    <dgm:pt modelId="{8E630C32-110B-4D11-AD6B-06DF3C410F09}" type="pres">
      <dgm:prSet presAssocID="{BBDF8960-A6E5-445D-86AE-905909D9077D}" presName="horz1" presStyleCnt="0"/>
      <dgm:spPr/>
    </dgm:pt>
    <dgm:pt modelId="{E86C65BA-526A-4547-90B8-A2DA23DE9192}" type="pres">
      <dgm:prSet presAssocID="{BBDF8960-A6E5-445D-86AE-905909D9077D}" presName="tx1" presStyleLbl="revTx" presStyleIdx="0" presStyleCnt="7"/>
      <dgm:spPr/>
    </dgm:pt>
    <dgm:pt modelId="{E6FD11FF-F39F-43EA-B7F7-9C5E755F93A0}" type="pres">
      <dgm:prSet presAssocID="{BBDF8960-A6E5-445D-86AE-905909D9077D}" presName="vert1" presStyleCnt="0"/>
      <dgm:spPr/>
    </dgm:pt>
    <dgm:pt modelId="{1C93C343-D0A8-4DD0-8359-CB7C1BED88FE}" type="pres">
      <dgm:prSet presAssocID="{F8A38A71-B17B-46EE-A384-3956548D9C19}" presName="thickLine" presStyleLbl="alignNode1" presStyleIdx="1" presStyleCnt="7"/>
      <dgm:spPr/>
    </dgm:pt>
    <dgm:pt modelId="{6BE4B264-CF06-4D34-957A-F3B517BA4F57}" type="pres">
      <dgm:prSet presAssocID="{F8A38A71-B17B-46EE-A384-3956548D9C19}" presName="horz1" presStyleCnt="0"/>
      <dgm:spPr/>
    </dgm:pt>
    <dgm:pt modelId="{235F8AFC-E1D4-4031-BFF7-CED7DB8E76B4}" type="pres">
      <dgm:prSet presAssocID="{F8A38A71-B17B-46EE-A384-3956548D9C19}" presName="tx1" presStyleLbl="revTx" presStyleIdx="1" presStyleCnt="7"/>
      <dgm:spPr/>
    </dgm:pt>
    <dgm:pt modelId="{2F78EE2D-5306-4EC8-BB96-DDBE963357B5}" type="pres">
      <dgm:prSet presAssocID="{F8A38A71-B17B-46EE-A384-3956548D9C19}" presName="vert1" presStyleCnt="0"/>
      <dgm:spPr/>
    </dgm:pt>
    <dgm:pt modelId="{CE083E3E-D8AC-47C2-975B-80E34F40EDD4}" type="pres">
      <dgm:prSet presAssocID="{BF36D265-3093-42F5-A914-85A5FD6C3198}" presName="thickLine" presStyleLbl="alignNode1" presStyleIdx="2" presStyleCnt="7"/>
      <dgm:spPr/>
    </dgm:pt>
    <dgm:pt modelId="{5D30458C-74F9-48BE-9503-A34C41B52D88}" type="pres">
      <dgm:prSet presAssocID="{BF36D265-3093-42F5-A914-85A5FD6C3198}" presName="horz1" presStyleCnt="0"/>
      <dgm:spPr/>
    </dgm:pt>
    <dgm:pt modelId="{979D381E-EA56-45F8-BE79-BFF65AEE3112}" type="pres">
      <dgm:prSet presAssocID="{BF36D265-3093-42F5-A914-85A5FD6C3198}" presName="tx1" presStyleLbl="revTx" presStyleIdx="2" presStyleCnt="7"/>
      <dgm:spPr/>
    </dgm:pt>
    <dgm:pt modelId="{F59B19CA-AFE0-4EAF-AA3F-5CA82E006997}" type="pres">
      <dgm:prSet presAssocID="{BF36D265-3093-42F5-A914-85A5FD6C3198}" presName="vert1" presStyleCnt="0"/>
      <dgm:spPr/>
    </dgm:pt>
    <dgm:pt modelId="{CFCD836D-8AA4-4C79-8B06-A3BB3C7F31AA}" type="pres">
      <dgm:prSet presAssocID="{ABE55466-F04C-4791-9662-B24AE924B235}" presName="thickLine" presStyleLbl="alignNode1" presStyleIdx="3" presStyleCnt="7"/>
      <dgm:spPr/>
    </dgm:pt>
    <dgm:pt modelId="{5D59865A-1D0C-4B5B-925F-984BDB5737CC}" type="pres">
      <dgm:prSet presAssocID="{ABE55466-F04C-4791-9662-B24AE924B235}" presName="horz1" presStyleCnt="0"/>
      <dgm:spPr/>
    </dgm:pt>
    <dgm:pt modelId="{7523E0B9-7231-4443-9BC8-2225BE26A939}" type="pres">
      <dgm:prSet presAssocID="{ABE55466-F04C-4791-9662-B24AE924B235}" presName="tx1" presStyleLbl="revTx" presStyleIdx="3" presStyleCnt="7"/>
      <dgm:spPr/>
    </dgm:pt>
    <dgm:pt modelId="{6FE5BA46-0D14-4C6F-AB08-E373DA306B67}" type="pres">
      <dgm:prSet presAssocID="{ABE55466-F04C-4791-9662-B24AE924B235}" presName="vert1" presStyleCnt="0"/>
      <dgm:spPr/>
    </dgm:pt>
    <dgm:pt modelId="{CE7F363A-B06D-4500-A3C9-91DC452386B1}" type="pres">
      <dgm:prSet presAssocID="{FC34298E-93A8-4EBB-AEA1-549D304BDD1C}" presName="thickLine" presStyleLbl="alignNode1" presStyleIdx="4" presStyleCnt="7"/>
      <dgm:spPr/>
    </dgm:pt>
    <dgm:pt modelId="{E043E371-860B-4916-B940-8633FB3C18D2}" type="pres">
      <dgm:prSet presAssocID="{FC34298E-93A8-4EBB-AEA1-549D304BDD1C}" presName="horz1" presStyleCnt="0"/>
      <dgm:spPr/>
    </dgm:pt>
    <dgm:pt modelId="{E1810D50-9A3E-4458-BAA7-9F14748F7804}" type="pres">
      <dgm:prSet presAssocID="{FC34298E-93A8-4EBB-AEA1-549D304BDD1C}" presName="tx1" presStyleLbl="revTx" presStyleIdx="4" presStyleCnt="7"/>
      <dgm:spPr/>
    </dgm:pt>
    <dgm:pt modelId="{E2FAC8C8-B043-49F6-B539-18C3E39FB89A}" type="pres">
      <dgm:prSet presAssocID="{FC34298E-93A8-4EBB-AEA1-549D304BDD1C}" presName="vert1" presStyleCnt="0"/>
      <dgm:spPr/>
    </dgm:pt>
    <dgm:pt modelId="{7A6561C8-3B1A-4AD7-99A3-8DDEFF7A43A3}" type="pres">
      <dgm:prSet presAssocID="{1833FD31-E0F8-4659-8B3F-0E79F6616AFE}" presName="thickLine" presStyleLbl="alignNode1" presStyleIdx="5" presStyleCnt="7"/>
      <dgm:spPr/>
    </dgm:pt>
    <dgm:pt modelId="{271548FE-DE51-44AE-8952-3475772CF6D2}" type="pres">
      <dgm:prSet presAssocID="{1833FD31-E0F8-4659-8B3F-0E79F6616AFE}" presName="horz1" presStyleCnt="0"/>
      <dgm:spPr/>
    </dgm:pt>
    <dgm:pt modelId="{0F8A12C5-3E23-4AC7-A7F7-88A55B041D92}" type="pres">
      <dgm:prSet presAssocID="{1833FD31-E0F8-4659-8B3F-0E79F6616AFE}" presName="tx1" presStyleLbl="revTx" presStyleIdx="5" presStyleCnt="7"/>
      <dgm:spPr/>
    </dgm:pt>
    <dgm:pt modelId="{0387677E-45B3-4E3F-89C3-0E3C2CECC71C}" type="pres">
      <dgm:prSet presAssocID="{1833FD31-E0F8-4659-8B3F-0E79F6616AFE}" presName="vert1" presStyleCnt="0"/>
      <dgm:spPr/>
    </dgm:pt>
    <dgm:pt modelId="{8A1C6BB7-1156-4E10-A8B1-E552ADD90676}" type="pres">
      <dgm:prSet presAssocID="{5EEDAD10-64A1-4384-9747-308464F574E7}" presName="thickLine" presStyleLbl="alignNode1" presStyleIdx="6" presStyleCnt="7"/>
      <dgm:spPr/>
    </dgm:pt>
    <dgm:pt modelId="{5D3063D4-8BD6-43F6-B8FD-64BF4174822A}" type="pres">
      <dgm:prSet presAssocID="{5EEDAD10-64A1-4384-9747-308464F574E7}" presName="horz1" presStyleCnt="0"/>
      <dgm:spPr/>
    </dgm:pt>
    <dgm:pt modelId="{AE8B538D-9D5D-4F6C-B512-95D9C1A5DC0D}" type="pres">
      <dgm:prSet presAssocID="{5EEDAD10-64A1-4384-9747-308464F574E7}" presName="tx1" presStyleLbl="revTx" presStyleIdx="6" presStyleCnt="7"/>
      <dgm:spPr/>
    </dgm:pt>
    <dgm:pt modelId="{54AE2718-67AA-48E4-9162-930070630D08}" type="pres">
      <dgm:prSet presAssocID="{5EEDAD10-64A1-4384-9747-308464F574E7}" presName="vert1" presStyleCnt="0"/>
      <dgm:spPr/>
    </dgm:pt>
  </dgm:ptLst>
  <dgm:cxnLst>
    <dgm:cxn modelId="{21C17918-EE0C-478F-994A-855892396CBA}" srcId="{77871E79-AF4D-4536-9847-2F7EC7648B36}" destId="{BF36D265-3093-42F5-A914-85A5FD6C3198}" srcOrd="2" destOrd="0" parTransId="{FFE3A1BD-325D-47E6-B612-069A92ACB7AF}" sibTransId="{0385634F-F1DC-46CE-BC89-C19A32B496E7}"/>
    <dgm:cxn modelId="{AE2A7F19-8903-4A49-A159-7B44498F395D}" type="presOf" srcId="{FC34298E-93A8-4EBB-AEA1-549D304BDD1C}" destId="{E1810D50-9A3E-4458-BAA7-9F14748F7804}" srcOrd="0" destOrd="0" presId="urn:microsoft.com/office/officeart/2008/layout/LinedList"/>
    <dgm:cxn modelId="{DB575B20-7BAD-4884-9F7F-44ED55C30D87}" type="presOf" srcId="{BF36D265-3093-42F5-A914-85A5FD6C3198}" destId="{979D381E-EA56-45F8-BE79-BFF65AEE3112}" srcOrd="0" destOrd="0" presId="urn:microsoft.com/office/officeart/2008/layout/LinedList"/>
    <dgm:cxn modelId="{CDAD493B-6CD7-466F-8EF4-7537ABB8F187}" srcId="{77871E79-AF4D-4536-9847-2F7EC7648B36}" destId="{ABE55466-F04C-4791-9662-B24AE924B235}" srcOrd="3" destOrd="0" parTransId="{87641C00-D967-4778-8405-2CCCB32E61A5}" sibTransId="{A7ED8B59-67A5-4C61-8DCC-A6439EC3907E}"/>
    <dgm:cxn modelId="{87873F3C-608B-4814-9953-9F8D2A8087B6}" type="presOf" srcId="{1833FD31-E0F8-4659-8B3F-0E79F6616AFE}" destId="{0F8A12C5-3E23-4AC7-A7F7-88A55B041D92}" srcOrd="0" destOrd="0" presId="urn:microsoft.com/office/officeart/2008/layout/LinedList"/>
    <dgm:cxn modelId="{30A00F5B-8501-4ECE-9968-C306466C7D6E}" type="presOf" srcId="{F8A38A71-B17B-46EE-A384-3956548D9C19}" destId="{235F8AFC-E1D4-4031-BFF7-CED7DB8E76B4}" srcOrd="0" destOrd="0" presId="urn:microsoft.com/office/officeart/2008/layout/LinedList"/>
    <dgm:cxn modelId="{5F37605D-5E4B-4E19-8BDB-3A975F405B87}" type="presOf" srcId="{77871E79-AF4D-4536-9847-2F7EC7648B36}" destId="{BB2C7219-79F5-498D-9E5D-D9E1C1A97F6C}" srcOrd="0" destOrd="0" presId="urn:microsoft.com/office/officeart/2008/layout/LinedList"/>
    <dgm:cxn modelId="{05ABC756-26DA-4D40-A06C-E3702742B964}" srcId="{77871E79-AF4D-4536-9847-2F7EC7648B36}" destId="{FC34298E-93A8-4EBB-AEA1-549D304BDD1C}" srcOrd="4" destOrd="0" parTransId="{AE6B5ABD-1077-4123-8F69-A6D01433182B}" sibTransId="{EDFD4C19-5B95-4194-9BD7-DDB7D912C137}"/>
    <dgm:cxn modelId="{75BB319C-8C4E-4209-A165-9C2AC950DADF}" srcId="{77871E79-AF4D-4536-9847-2F7EC7648B36}" destId="{BBDF8960-A6E5-445D-86AE-905909D9077D}" srcOrd="0" destOrd="0" parTransId="{7489725D-E00C-4EC2-908E-859F188958D9}" sibTransId="{9EF432F3-994F-4F36-98C2-373EADB5D670}"/>
    <dgm:cxn modelId="{534812A3-177F-4A33-9F72-1A0D02704AE8}" type="presOf" srcId="{BBDF8960-A6E5-445D-86AE-905909D9077D}" destId="{E86C65BA-526A-4547-90B8-A2DA23DE9192}" srcOrd="0" destOrd="0" presId="urn:microsoft.com/office/officeart/2008/layout/LinedList"/>
    <dgm:cxn modelId="{5E70D1B1-12ED-4433-94C2-53931DE0B4F8}" srcId="{77871E79-AF4D-4536-9847-2F7EC7648B36}" destId="{1833FD31-E0F8-4659-8B3F-0E79F6616AFE}" srcOrd="5" destOrd="0" parTransId="{68E3D5AE-6F50-40E5-9F2A-F5A1D3B489CD}" sibTransId="{E81C4552-40DB-4A99-A1F6-B5D7816E95C1}"/>
    <dgm:cxn modelId="{63FB11BA-6C0E-4D3B-BAE4-10B3636E871F}" type="presOf" srcId="{5EEDAD10-64A1-4384-9747-308464F574E7}" destId="{AE8B538D-9D5D-4F6C-B512-95D9C1A5DC0D}" srcOrd="0" destOrd="0" presId="urn:microsoft.com/office/officeart/2008/layout/LinedList"/>
    <dgm:cxn modelId="{99DFE9C0-DF1D-48E3-9B73-F5CE5B7D7CE9}" type="presOf" srcId="{ABE55466-F04C-4791-9662-B24AE924B235}" destId="{7523E0B9-7231-4443-9BC8-2225BE26A939}" srcOrd="0" destOrd="0" presId="urn:microsoft.com/office/officeart/2008/layout/LinedList"/>
    <dgm:cxn modelId="{5F3E26DC-EE05-4DE7-98A9-57A241804228}" srcId="{77871E79-AF4D-4536-9847-2F7EC7648B36}" destId="{F8A38A71-B17B-46EE-A384-3956548D9C19}" srcOrd="1" destOrd="0" parTransId="{19C50825-6EF9-4C92-A911-EF9CFEAB5511}" sibTransId="{2E55C4E3-1E34-4C20-80EE-003C3F18A2E1}"/>
    <dgm:cxn modelId="{385ADDFF-C9A2-4467-AF6C-3EB0756193E5}" srcId="{77871E79-AF4D-4536-9847-2F7EC7648B36}" destId="{5EEDAD10-64A1-4384-9747-308464F574E7}" srcOrd="6" destOrd="0" parTransId="{B838397B-BBE6-4802-9D43-740CADFA9ED3}" sibTransId="{D84545C5-D97B-432E-8F30-9397FA090857}"/>
    <dgm:cxn modelId="{075A4069-D84D-4623-A35D-A28983957701}" type="presParOf" srcId="{BB2C7219-79F5-498D-9E5D-D9E1C1A97F6C}" destId="{74782AFA-8E1F-48CB-BEED-27269EDE507C}" srcOrd="0" destOrd="0" presId="urn:microsoft.com/office/officeart/2008/layout/LinedList"/>
    <dgm:cxn modelId="{0B513B6E-38F7-46A8-A430-9CD97B896440}" type="presParOf" srcId="{BB2C7219-79F5-498D-9E5D-D9E1C1A97F6C}" destId="{8E630C32-110B-4D11-AD6B-06DF3C410F09}" srcOrd="1" destOrd="0" presId="urn:microsoft.com/office/officeart/2008/layout/LinedList"/>
    <dgm:cxn modelId="{5A7C0E70-7D8B-450F-8F7F-9C5375EE0C26}" type="presParOf" srcId="{8E630C32-110B-4D11-AD6B-06DF3C410F09}" destId="{E86C65BA-526A-4547-90B8-A2DA23DE9192}" srcOrd="0" destOrd="0" presId="urn:microsoft.com/office/officeart/2008/layout/LinedList"/>
    <dgm:cxn modelId="{368008FC-DCD5-4A48-BFF5-0FC6120C53A1}" type="presParOf" srcId="{8E630C32-110B-4D11-AD6B-06DF3C410F09}" destId="{E6FD11FF-F39F-43EA-B7F7-9C5E755F93A0}" srcOrd="1" destOrd="0" presId="urn:microsoft.com/office/officeart/2008/layout/LinedList"/>
    <dgm:cxn modelId="{7E168978-CFC1-4C94-AF00-9720893BFA3D}" type="presParOf" srcId="{BB2C7219-79F5-498D-9E5D-D9E1C1A97F6C}" destId="{1C93C343-D0A8-4DD0-8359-CB7C1BED88FE}" srcOrd="2" destOrd="0" presId="urn:microsoft.com/office/officeart/2008/layout/LinedList"/>
    <dgm:cxn modelId="{D2C29866-7145-476B-B369-71985DF8FFB4}" type="presParOf" srcId="{BB2C7219-79F5-498D-9E5D-D9E1C1A97F6C}" destId="{6BE4B264-CF06-4D34-957A-F3B517BA4F57}" srcOrd="3" destOrd="0" presId="urn:microsoft.com/office/officeart/2008/layout/LinedList"/>
    <dgm:cxn modelId="{412F0147-F10A-49BB-AD14-ED6149C99681}" type="presParOf" srcId="{6BE4B264-CF06-4D34-957A-F3B517BA4F57}" destId="{235F8AFC-E1D4-4031-BFF7-CED7DB8E76B4}" srcOrd="0" destOrd="0" presId="urn:microsoft.com/office/officeart/2008/layout/LinedList"/>
    <dgm:cxn modelId="{546854D3-A2B5-4814-A5E4-ECD4D6424AD2}" type="presParOf" srcId="{6BE4B264-CF06-4D34-957A-F3B517BA4F57}" destId="{2F78EE2D-5306-4EC8-BB96-DDBE963357B5}" srcOrd="1" destOrd="0" presId="urn:microsoft.com/office/officeart/2008/layout/LinedList"/>
    <dgm:cxn modelId="{8576A2BE-2AAA-4D1D-B608-C94B129B1A60}" type="presParOf" srcId="{BB2C7219-79F5-498D-9E5D-D9E1C1A97F6C}" destId="{CE083E3E-D8AC-47C2-975B-80E34F40EDD4}" srcOrd="4" destOrd="0" presId="urn:microsoft.com/office/officeart/2008/layout/LinedList"/>
    <dgm:cxn modelId="{820004AE-B6B4-46DD-9F03-A3F8FEE61C53}" type="presParOf" srcId="{BB2C7219-79F5-498D-9E5D-D9E1C1A97F6C}" destId="{5D30458C-74F9-48BE-9503-A34C41B52D88}" srcOrd="5" destOrd="0" presId="urn:microsoft.com/office/officeart/2008/layout/LinedList"/>
    <dgm:cxn modelId="{8B84A9E3-952F-46D5-8210-E725D221997A}" type="presParOf" srcId="{5D30458C-74F9-48BE-9503-A34C41B52D88}" destId="{979D381E-EA56-45F8-BE79-BFF65AEE3112}" srcOrd="0" destOrd="0" presId="urn:microsoft.com/office/officeart/2008/layout/LinedList"/>
    <dgm:cxn modelId="{E7140041-5F30-4ABE-A5B5-B377D3CB28D4}" type="presParOf" srcId="{5D30458C-74F9-48BE-9503-A34C41B52D88}" destId="{F59B19CA-AFE0-4EAF-AA3F-5CA82E006997}" srcOrd="1" destOrd="0" presId="urn:microsoft.com/office/officeart/2008/layout/LinedList"/>
    <dgm:cxn modelId="{534FF6C5-F1D3-4528-AD81-9874420CA8FE}" type="presParOf" srcId="{BB2C7219-79F5-498D-9E5D-D9E1C1A97F6C}" destId="{CFCD836D-8AA4-4C79-8B06-A3BB3C7F31AA}" srcOrd="6" destOrd="0" presId="urn:microsoft.com/office/officeart/2008/layout/LinedList"/>
    <dgm:cxn modelId="{25BE0D04-9FE3-40EA-B4E2-7B4C16DF8E1C}" type="presParOf" srcId="{BB2C7219-79F5-498D-9E5D-D9E1C1A97F6C}" destId="{5D59865A-1D0C-4B5B-925F-984BDB5737CC}" srcOrd="7" destOrd="0" presId="urn:microsoft.com/office/officeart/2008/layout/LinedList"/>
    <dgm:cxn modelId="{9B43597A-C747-45E0-A137-03B5E69BF5E3}" type="presParOf" srcId="{5D59865A-1D0C-4B5B-925F-984BDB5737CC}" destId="{7523E0B9-7231-4443-9BC8-2225BE26A939}" srcOrd="0" destOrd="0" presId="urn:microsoft.com/office/officeart/2008/layout/LinedList"/>
    <dgm:cxn modelId="{E439ED64-5CDA-469D-BD47-6732FCB5E4A4}" type="presParOf" srcId="{5D59865A-1D0C-4B5B-925F-984BDB5737CC}" destId="{6FE5BA46-0D14-4C6F-AB08-E373DA306B67}" srcOrd="1" destOrd="0" presId="urn:microsoft.com/office/officeart/2008/layout/LinedList"/>
    <dgm:cxn modelId="{1A5D7EE3-CFA9-4350-8B4F-7F81535D45A5}" type="presParOf" srcId="{BB2C7219-79F5-498D-9E5D-D9E1C1A97F6C}" destId="{CE7F363A-B06D-4500-A3C9-91DC452386B1}" srcOrd="8" destOrd="0" presId="urn:microsoft.com/office/officeart/2008/layout/LinedList"/>
    <dgm:cxn modelId="{E905F965-E6A5-4CAB-832A-1890C4CDA4F8}" type="presParOf" srcId="{BB2C7219-79F5-498D-9E5D-D9E1C1A97F6C}" destId="{E043E371-860B-4916-B940-8633FB3C18D2}" srcOrd="9" destOrd="0" presId="urn:microsoft.com/office/officeart/2008/layout/LinedList"/>
    <dgm:cxn modelId="{95A49FC5-B1F7-4930-BC30-14371CACF1A7}" type="presParOf" srcId="{E043E371-860B-4916-B940-8633FB3C18D2}" destId="{E1810D50-9A3E-4458-BAA7-9F14748F7804}" srcOrd="0" destOrd="0" presId="urn:microsoft.com/office/officeart/2008/layout/LinedList"/>
    <dgm:cxn modelId="{48FB7430-8E62-4A37-AA83-F94FA3963E74}" type="presParOf" srcId="{E043E371-860B-4916-B940-8633FB3C18D2}" destId="{E2FAC8C8-B043-49F6-B539-18C3E39FB89A}" srcOrd="1" destOrd="0" presId="urn:microsoft.com/office/officeart/2008/layout/LinedList"/>
    <dgm:cxn modelId="{18D50B0E-845E-4DB8-B9F9-7EEEE5B51F2B}" type="presParOf" srcId="{BB2C7219-79F5-498D-9E5D-D9E1C1A97F6C}" destId="{7A6561C8-3B1A-4AD7-99A3-8DDEFF7A43A3}" srcOrd="10" destOrd="0" presId="urn:microsoft.com/office/officeart/2008/layout/LinedList"/>
    <dgm:cxn modelId="{F1B37F02-A63D-430B-A070-E80DD7D081EC}" type="presParOf" srcId="{BB2C7219-79F5-498D-9E5D-D9E1C1A97F6C}" destId="{271548FE-DE51-44AE-8952-3475772CF6D2}" srcOrd="11" destOrd="0" presId="urn:microsoft.com/office/officeart/2008/layout/LinedList"/>
    <dgm:cxn modelId="{0F57152B-C41B-4286-9B0F-40922A850310}" type="presParOf" srcId="{271548FE-DE51-44AE-8952-3475772CF6D2}" destId="{0F8A12C5-3E23-4AC7-A7F7-88A55B041D92}" srcOrd="0" destOrd="0" presId="urn:microsoft.com/office/officeart/2008/layout/LinedList"/>
    <dgm:cxn modelId="{A1B1FF5A-2734-4BBA-990A-16393683E0AB}" type="presParOf" srcId="{271548FE-DE51-44AE-8952-3475772CF6D2}" destId="{0387677E-45B3-4E3F-89C3-0E3C2CECC71C}" srcOrd="1" destOrd="0" presId="urn:microsoft.com/office/officeart/2008/layout/LinedList"/>
    <dgm:cxn modelId="{FB9BF72F-74D6-4C86-949E-818DBE15CCCF}" type="presParOf" srcId="{BB2C7219-79F5-498D-9E5D-D9E1C1A97F6C}" destId="{8A1C6BB7-1156-4E10-A8B1-E552ADD90676}" srcOrd="12" destOrd="0" presId="urn:microsoft.com/office/officeart/2008/layout/LinedList"/>
    <dgm:cxn modelId="{5C405303-DAB8-4105-9390-2FDCB60AD59A}" type="presParOf" srcId="{BB2C7219-79F5-498D-9E5D-D9E1C1A97F6C}" destId="{5D3063D4-8BD6-43F6-B8FD-64BF4174822A}" srcOrd="13" destOrd="0" presId="urn:microsoft.com/office/officeart/2008/layout/LinedList"/>
    <dgm:cxn modelId="{106335FE-B76A-4639-BA5A-9A4318CB99AA}" type="presParOf" srcId="{5D3063D4-8BD6-43F6-B8FD-64BF4174822A}" destId="{AE8B538D-9D5D-4F6C-B512-95D9C1A5DC0D}" srcOrd="0" destOrd="0" presId="urn:microsoft.com/office/officeart/2008/layout/LinedList"/>
    <dgm:cxn modelId="{32EA79A9-CDA9-411F-9692-1B9AC5C72682}" type="presParOf" srcId="{5D3063D4-8BD6-43F6-B8FD-64BF4174822A}" destId="{54AE2718-67AA-48E4-9162-930070630D0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2813A-2810-4A52-BE92-611D54918694}">
      <dsp:nvSpPr>
        <dsp:cNvPr id="0" name=""/>
        <dsp:cNvSpPr/>
      </dsp:nvSpPr>
      <dsp:spPr>
        <a:xfrm>
          <a:off x="970174" y="374507"/>
          <a:ext cx="1032584" cy="10325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7DA54-DCB6-45F4-890E-F7DCC5A4BE12}">
      <dsp:nvSpPr>
        <dsp:cNvPr id="0" name=""/>
        <dsp:cNvSpPr/>
      </dsp:nvSpPr>
      <dsp:spPr>
        <a:xfrm>
          <a:off x="11346" y="1509224"/>
          <a:ext cx="2950241" cy="44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/>
            <a:t>Were the Targets Achieved?</a:t>
          </a:r>
        </a:p>
      </dsp:txBody>
      <dsp:txXfrm>
        <a:off x="11346" y="1509224"/>
        <a:ext cx="2950241" cy="442536"/>
      </dsp:txXfrm>
    </dsp:sp>
    <dsp:sp modelId="{DD091D0A-5A25-4241-91F3-18D32B0BDD4F}">
      <dsp:nvSpPr>
        <dsp:cNvPr id="0" name=""/>
        <dsp:cNvSpPr/>
      </dsp:nvSpPr>
      <dsp:spPr>
        <a:xfrm>
          <a:off x="11346" y="1999264"/>
          <a:ext cx="2950241" cy="750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How do we compare today?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20-21 Revenues Y-T-D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20-21 Expenditures Y-T-D</a:t>
          </a:r>
        </a:p>
      </dsp:txBody>
      <dsp:txXfrm>
        <a:off x="11346" y="1999264"/>
        <a:ext cx="2950241" cy="750428"/>
      </dsp:txXfrm>
    </dsp:sp>
    <dsp:sp modelId="{210823F6-AC1A-46E3-9D99-A319DF497539}">
      <dsp:nvSpPr>
        <dsp:cNvPr id="0" name=""/>
        <dsp:cNvSpPr/>
      </dsp:nvSpPr>
      <dsp:spPr>
        <a:xfrm>
          <a:off x="4436707" y="374507"/>
          <a:ext cx="1032584" cy="103258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752BD-6530-4141-80E9-9A0923780DCB}">
      <dsp:nvSpPr>
        <dsp:cNvPr id="0" name=""/>
        <dsp:cNvSpPr/>
      </dsp:nvSpPr>
      <dsp:spPr>
        <a:xfrm>
          <a:off x="3477879" y="1509224"/>
          <a:ext cx="2950241" cy="44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/>
            <a:t>20-21 Year End Projections</a:t>
          </a:r>
        </a:p>
      </dsp:txBody>
      <dsp:txXfrm>
        <a:off x="3477879" y="1509224"/>
        <a:ext cx="2950241" cy="442536"/>
      </dsp:txXfrm>
    </dsp:sp>
    <dsp:sp modelId="{7CD40649-A74C-4AD8-B9D0-2573A1955C91}">
      <dsp:nvSpPr>
        <dsp:cNvPr id="0" name=""/>
        <dsp:cNvSpPr/>
      </dsp:nvSpPr>
      <dsp:spPr>
        <a:xfrm>
          <a:off x="3477879" y="1999264"/>
          <a:ext cx="2950241" cy="750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Where will we end up at year end?</a:t>
          </a:r>
        </a:p>
      </dsp:txBody>
      <dsp:txXfrm>
        <a:off x="3477879" y="1999264"/>
        <a:ext cx="2950241" cy="750428"/>
      </dsp:txXfrm>
    </dsp:sp>
    <dsp:sp modelId="{B0A3ABD2-C471-4A21-8AEF-3843C86919E1}">
      <dsp:nvSpPr>
        <dsp:cNvPr id="0" name=""/>
        <dsp:cNvSpPr/>
      </dsp:nvSpPr>
      <dsp:spPr>
        <a:xfrm>
          <a:off x="7903241" y="374507"/>
          <a:ext cx="1032584" cy="10325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6944412" y="1509224"/>
          <a:ext cx="2950241" cy="44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/>
            <a:t>Finance Health Check</a:t>
          </a:r>
        </a:p>
      </dsp:txBody>
      <dsp:txXfrm>
        <a:off x="6944412" y="1509224"/>
        <a:ext cx="2950241" cy="442536"/>
      </dsp:txXfrm>
    </dsp:sp>
    <dsp:sp modelId="{6418EBED-F111-425B-8EE2-06B8B2297A68}">
      <dsp:nvSpPr>
        <dsp:cNvPr id="0" name=""/>
        <dsp:cNvSpPr/>
      </dsp:nvSpPr>
      <dsp:spPr>
        <a:xfrm>
          <a:off x="6944412" y="1999264"/>
          <a:ext cx="2950241" cy="750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How do we stay on task to increase reserves?</a:t>
          </a:r>
        </a:p>
      </dsp:txBody>
      <dsp:txXfrm>
        <a:off x="6944412" y="1999264"/>
        <a:ext cx="2950241" cy="750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82AFA-8E1F-48CB-BEED-27269EDE507C}">
      <dsp:nvSpPr>
        <dsp:cNvPr id="0" name=""/>
        <dsp:cNvSpPr/>
      </dsp:nvSpPr>
      <dsp:spPr>
        <a:xfrm>
          <a:off x="0" y="632"/>
          <a:ext cx="594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C65BA-526A-4547-90B8-A2DA23DE9192}">
      <dsp:nvSpPr>
        <dsp:cNvPr id="0" name=""/>
        <dsp:cNvSpPr/>
      </dsp:nvSpPr>
      <dsp:spPr>
        <a:xfrm>
          <a:off x="0" y="632"/>
          <a:ext cx="5943600" cy="74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Mid-Year Budget Status Staff Report</a:t>
          </a:r>
        </a:p>
      </dsp:txBody>
      <dsp:txXfrm>
        <a:off x="0" y="632"/>
        <a:ext cx="5943600" cy="740047"/>
      </dsp:txXfrm>
    </dsp:sp>
    <dsp:sp modelId="{1C93C343-D0A8-4DD0-8359-CB7C1BED88FE}">
      <dsp:nvSpPr>
        <dsp:cNvPr id="0" name=""/>
        <dsp:cNvSpPr/>
      </dsp:nvSpPr>
      <dsp:spPr>
        <a:xfrm>
          <a:off x="0" y="740680"/>
          <a:ext cx="594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F8AFC-E1D4-4031-BFF7-CED7DB8E76B4}">
      <dsp:nvSpPr>
        <dsp:cNvPr id="0" name=""/>
        <dsp:cNvSpPr/>
      </dsp:nvSpPr>
      <dsp:spPr>
        <a:xfrm>
          <a:off x="0" y="740680"/>
          <a:ext cx="5943600" cy="74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Budget Adjustment Number </a:t>
          </a:r>
          <a:r>
            <a:rPr lang="en-US" sz="2000" u="sng" kern="1200" dirty="0"/>
            <a:t>2021-13</a:t>
          </a:r>
          <a:r>
            <a:rPr lang="en-US" sz="2000" kern="1200" dirty="0"/>
            <a:t> including budget adjustments - all funds </a:t>
          </a:r>
        </a:p>
      </dsp:txBody>
      <dsp:txXfrm>
        <a:off x="0" y="740680"/>
        <a:ext cx="5943600" cy="740047"/>
      </dsp:txXfrm>
    </dsp:sp>
    <dsp:sp modelId="{CE083E3E-D8AC-47C2-975B-80E34F40EDD4}">
      <dsp:nvSpPr>
        <dsp:cNvPr id="0" name=""/>
        <dsp:cNvSpPr/>
      </dsp:nvSpPr>
      <dsp:spPr>
        <a:xfrm>
          <a:off x="0" y="1480728"/>
          <a:ext cx="594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D381E-EA56-45F8-BE79-BFF65AEE3112}">
      <dsp:nvSpPr>
        <dsp:cNvPr id="0" name=""/>
        <dsp:cNvSpPr/>
      </dsp:nvSpPr>
      <dsp:spPr>
        <a:xfrm>
          <a:off x="0" y="1480728"/>
          <a:ext cx="5943600" cy="74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Exhibit A - Mid Year Budget Adjustment Summary</a:t>
          </a:r>
        </a:p>
      </dsp:txBody>
      <dsp:txXfrm>
        <a:off x="0" y="1480728"/>
        <a:ext cx="5943600" cy="740047"/>
      </dsp:txXfrm>
    </dsp:sp>
    <dsp:sp modelId="{CFCD836D-8AA4-4C79-8B06-A3BB3C7F31AA}">
      <dsp:nvSpPr>
        <dsp:cNvPr id="0" name=""/>
        <dsp:cNvSpPr/>
      </dsp:nvSpPr>
      <dsp:spPr>
        <a:xfrm>
          <a:off x="0" y="2220776"/>
          <a:ext cx="594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3E0B9-7231-4443-9BC8-2225BE26A939}">
      <dsp:nvSpPr>
        <dsp:cNvPr id="0" name=""/>
        <dsp:cNvSpPr/>
      </dsp:nvSpPr>
      <dsp:spPr>
        <a:xfrm>
          <a:off x="0" y="2220776"/>
          <a:ext cx="5943600" cy="74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Exhibit B - Budget Comparison by Fund/Department/Division</a:t>
          </a:r>
        </a:p>
      </dsp:txBody>
      <dsp:txXfrm>
        <a:off x="0" y="2220776"/>
        <a:ext cx="5943600" cy="740047"/>
      </dsp:txXfrm>
    </dsp:sp>
    <dsp:sp modelId="{CE7F363A-B06D-4500-A3C9-91DC452386B1}">
      <dsp:nvSpPr>
        <dsp:cNvPr id="0" name=""/>
        <dsp:cNvSpPr/>
      </dsp:nvSpPr>
      <dsp:spPr>
        <a:xfrm>
          <a:off x="0" y="2960823"/>
          <a:ext cx="594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10D50-9A3E-4458-BAA7-9F14748F7804}">
      <dsp:nvSpPr>
        <dsp:cNvPr id="0" name=""/>
        <dsp:cNvSpPr/>
      </dsp:nvSpPr>
      <dsp:spPr>
        <a:xfrm>
          <a:off x="0" y="2960823"/>
          <a:ext cx="5943600" cy="74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General Fund Revenue Projections</a:t>
          </a:r>
        </a:p>
      </dsp:txBody>
      <dsp:txXfrm>
        <a:off x="0" y="2960823"/>
        <a:ext cx="5943600" cy="740047"/>
      </dsp:txXfrm>
    </dsp:sp>
    <dsp:sp modelId="{7A6561C8-3B1A-4AD7-99A3-8DDEFF7A43A3}">
      <dsp:nvSpPr>
        <dsp:cNvPr id="0" name=""/>
        <dsp:cNvSpPr/>
      </dsp:nvSpPr>
      <dsp:spPr>
        <a:xfrm>
          <a:off x="0" y="3700871"/>
          <a:ext cx="594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A12C5-3E23-4AC7-A7F7-88A55B041D92}">
      <dsp:nvSpPr>
        <dsp:cNvPr id="0" name=""/>
        <dsp:cNvSpPr/>
      </dsp:nvSpPr>
      <dsp:spPr>
        <a:xfrm>
          <a:off x="0" y="3700871"/>
          <a:ext cx="5943600" cy="74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Projected Fund Balances – June 30, 2021</a:t>
          </a:r>
        </a:p>
      </dsp:txBody>
      <dsp:txXfrm>
        <a:off x="0" y="3700871"/>
        <a:ext cx="5943600" cy="740047"/>
      </dsp:txXfrm>
    </dsp:sp>
    <dsp:sp modelId="{8A1C6BB7-1156-4E10-A8B1-E552ADD90676}">
      <dsp:nvSpPr>
        <dsp:cNvPr id="0" name=""/>
        <dsp:cNvSpPr/>
      </dsp:nvSpPr>
      <dsp:spPr>
        <a:xfrm>
          <a:off x="0" y="4440919"/>
          <a:ext cx="594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B538D-9D5D-4F6C-B512-95D9C1A5DC0D}">
      <dsp:nvSpPr>
        <dsp:cNvPr id="0" name=""/>
        <dsp:cNvSpPr/>
      </dsp:nvSpPr>
      <dsp:spPr>
        <a:xfrm>
          <a:off x="0" y="4440919"/>
          <a:ext cx="5943600" cy="74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FY 2019-20 Project Carry-forwards</a:t>
          </a:r>
        </a:p>
      </dsp:txBody>
      <dsp:txXfrm>
        <a:off x="0" y="4440919"/>
        <a:ext cx="5943600" cy="740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0.4226</cdr:x>
      <cdr:y>0.95629</cdr:y>
    </cdr:from>
    <cdr:to>
      <cdr:x>0.59857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B60559C-0E20-432F-842E-08D359AF1F14}"/>
            </a:ext>
          </a:extLst>
        </cdr:cNvPr>
        <cdr:cNvSpPr txBox="1"/>
      </cdr:nvSpPr>
      <cdr:spPr>
        <a:xfrm xmlns:a="http://schemas.openxmlformats.org/drawingml/2006/main" flipV="1">
          <a:off x="5076267" y="5200374"/>
          <a:ext cx="2113807" cy="237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FB33BE-BDB8-40CC-B28B-028A95038DA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0CA73B-0187-4CFB-9247-096B6C2E9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A73B-0187-4CFB-9247-096B6C2E9A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91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A73B-0187-4CFB-9247-096B6C2E9A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14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Includes Amendments for CARES project spending offset with a decrease of P&amp;R Program cancellations.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A73B-0187-4CFB-9247-096B6C2E9A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39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A73B-0187-4CFB-9247-096B6C2E9A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40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A73B-0187-4CFB-9247-096B6C2E9A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54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A73B-0187-4CFB-9247-096B6C2E9A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39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A73B-0187-4CFB-9247-096B6C2E9A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25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A73B-0187-4CFB-9247-096B6C2E9A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48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A73B-0187-4CFB-9247-096B6C2E9A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01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A73B-0187-4CFB-9247-096B6C2E9A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47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A73B-0187-4CFB-9247-096B6C2E9A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37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Amended 19-20 Exp Budget was $36,397,199. Underspent by $1,504,489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A73B-0187-4CFB-9247-096B6C2E9A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31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A73B-0187-4CFB-9247-096B6C2E9A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49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Transfer in. Other local tax decrease of pass thru residual RPTTF = $70k. P&amp;R COVID Closures. Other Rev = Emer Prep Grant/CARES Act, restitution, rentals, </a:t>
            </a:r>
            <a:r>
              <a:rPr lang="en-US" dirty="0" err="1"/>
              <a:t>misc</a:t>
            </a:r>
            <a:r>
              <a:rPr lang="en-US" dirty="0"/>
              <a:t> reimbursements, gains on sale, etc. GF Revenue increase of $2,672,450!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A73B-0187-4CFB-9247-096B6C2E9A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29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A73B-0187-4CFB-9247-096B6C2E9A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7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A73B-0187-4CFB-9247-096B6C2E9A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94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A73B-0187-4CFB-9247-096B6C2E9A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3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27D1-8EE6-4C96-8C33-0453ABBFD564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3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787-2EC7-4788-BB56-FB3C4E8393F2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0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C7E2-14D7-4D12-BB62-46FB821BD992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29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F7EB-80F5-4864-BF57-8E29819D863D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28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7697-FBDA-4B9F-847F-990A0F819094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02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720E-A671-494B-B887-87AB5C1FF4E9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99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DDC1-482C-45DB-9CAD-AF54A9921391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37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C0DB-8201-4173-A1B1-724D8F21027C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16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EAD8-B164-47EE-A99D-8DA9AD31375D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084B-AA38-423D-8198-C2C09784D27C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6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4F31-34AB-44E6-8879-456EF879D30B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3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0207-623C-4FDF-9F7D-561492CC80CB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2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F14E-E4B0-4566-96B2-30D9E8905E6B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1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4D0-A8B7-4A72-9B44-0FFD14C7AFDC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950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A3F8-0DF5-4783-AD8C-7F6F1ACFF8F3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1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4D0E-1B12-437B-8208-549877D2CEC7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9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728E83A-9350-4066-B3A4-FF8BDE140B4F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2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2544073-016B-4E2F-ACBF-642592F3747B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04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thebluediamondgallery.com/wooden-tile/e/expense.html" TargetMode="Externa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atisfyingretirement.blogspot.com/2016/11/retire-with-less-than-one-million.html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microsoft.com/office/2014/relationships/chartEx" Target="../charts/chartEx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2" y="5945930"/>
            <a:ext cx="9440034" cy="6216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5AE3C"/>
                </a:solidFill>
              </a:rPr>
              <a:t>Mid-Year Budget Review 20-21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217" r="-1" b="-1"/>
          <a:stretch/>
        </p:blipFill>
        <p:spPr>
          <a:xfrm>
            <a:off x="0" y="0"/>
            <a:ext cx="12198915" cy="422068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B0DB528-5ECB-491A-9B3F-1D537207C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82" y="4362980"/>
            <a:ext cx="1807698" cy="180769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74FAD6F-DB31-483B-82F8-C1417D150F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3410" r="-531"/>
          <a:stretch/>
        </p:blipFill>
        <p:spPr>
          <a:xfrm>
            <a:off x="2362383" y="4492429"/>
            <a:ext cx="7467231" cy="1975070"/>
          </a:xfrm>
          <a:prstGeom prst="rect">
            <a:avLst/>
          </a:prstGeom>
          <a:ln>
            <a:noFill/>
          </a:ln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pic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0B69E-0D1E-4671-ABBF-C13755C56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expenditures</a:t>
            </a:r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029CD1EB-8ECC-45F9-BAA1-A06D022DB1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8766" b="18719"/>
          <a:stretch/>
        </p:blipFill>
        <p:spPr>
          <a:xfrm>
            <a:off x="20" y="10"/>
            <a:ext cx="12191980" cy="427381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DE9ACC-9FE0-4C53-B9EA-1F0BF701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2" y="6217920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A98EE3D-8CD1-4C3F-BD1C-C98C9596463C}" type="slidenum">
              <a:rPr lang="en-US" smtClean="0"/>
              <a:pPr defTabSz="914400"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7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10B1D-A8C9-438A-A241-66235F7A3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972" y="66923"/>
            <a:ext cx="9905998" cy="1905000"/>
          </a:xfrm>
        </p:spPr>
        <p:txBody>
          <a:bodyPr/>
          <a:lstStyle/>
          <a:p>
            <a:r>
              <a:rPr lang="en-US" dirty="0"/>
              <a:t>2020-21 expenditures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AFC86-693E-4230-BF0F-D056B0BCC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7032" y="1378926"/>
            <a:ext cx="4876800" cy="3124201"/>
          </a:xfrm>
        </p:spPr>
        <p:txBody>
          <a:bodyPr/>
          <a:lstStyle/>
          <a:p>
            <a:r>
              <a:rPr lang="en-US" dirty="0"/>
              <a:t>2020-21 Adopted Budget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4DC0D-B04B-4ECF-AE5E-E0BE8D385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1001" y="1971923"/>
            <a:ext cx="4876800" cy="3124200"/>
          </a:xfrm>
        </p:spPr>
        <p:txBody>
          <a:bodyPr/>
          <a:lstStyle/>
          <a:p>
            <a:r>
              <a:rPr lang="en-US" dirty="0"/>
              <a:t>2020-21 Revised Budget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1C4B7-B533-435A-ABBA-8CF76BFE2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CD3E930-A7CC-469D-A359-5BD14D8E4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517405"/>
              </p:ext>
            </p:extLst>
          </p:nvPr>
        </p:nvGraphicFramePr>
        <p:xfrm>
          <a:off x="5842374" y="1765415"/>
          <a:ext cx="4978342" cy="4391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171">
                  <a:extLst>
                    <a:ext uri="{9D8B030D-6E8A-4147-A177-3AD203B41FA5}">
                      <a16:colId xmlns:a16="http://schemas.microsoft.com/office/drawing/2014/main" val="3068663437"/>
                    </a:ext>
                  </a:extLst>
                </a:gridCol>
                <a:gridCol w="2489171">
                  <a:extLst>
                    <a:ext uri="{9D8B030D-6E8A-4147-A177-3AD203B41FA5}">
                      <a16:colId xmlns:a16="http://schemas.microsoft.com/office/drawing/2014/main" val="1247265961"/>
                    </a:ext>
                  </a:extLst>
                </a:gridCol>
              </a:tblGrid>
              <a:tr h="4260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Estimated Revenues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  28,815,647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078581"/>
                  </a:ext>
                </a:extLst>
              </a:tr>
              <a:tr h="4260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Proposed Rev. Adjustments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2,672,450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02970"/>
                  </a:ext>
                </a:extLst>
              </a:tr>
              <a:tr h="4260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Transfers In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3,535,850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854488"/>
                  </a:ext>
                </a:extLst>
              </a:tr>
              <a:tr h="4260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Approp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From Fund Balance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1,565,041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157495"/>
                  </a:ext>
                </a:extLst>
              </a:tr>
              <a:tr h="4260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Total Resources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                $  36,588,988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630112"/>
                  </a:ext>
                </a:extLst>
              </a:tr>
              <a:tr h="226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3861093"/>
                  </a:ext>
                </a:extLst>
              </a:tr>
              <a:tr h="4260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Amended Budget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         $  35,986,394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744755"/>
                  </a:ext>
                </a:extLst>
              </a:tr>
              <a:tr h="4260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Prop. Approp. Adjustments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                                    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                         602,594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518750"/>
                  </a:ext>
                </a:extLst>
              </a:tr>
              <a:tr h="4260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Total Adj. Appropriations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                 $  36,588,988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028499"/>
                  </a:ext>
                </a:extLst>
              </a:tr>
              <a:tr h="226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264862"/>
                  </a:ext>
                </a:extLst>
              </a:tr>
              <a:tr h="4260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Balance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                         -0-          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881289"/>
                  </a:ext>
                </a:extLst>
              </a:tr>
            </a:tbl>
          </a:graphicData>
        </a:graphic>
      </p:graphicFrame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01CBA50A-7DA7-49AA-8BDF-DA1D90812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578485"/>
              </p:ext>
            </p:extLst>
          </p:nvPr>
        </p:nvGraphicFramePr>
        <p:xfrm>
          <a:off x="598291" y="1731793"/>
          <a:ext cx="4876800" cy="396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596">
                  <a:extLst>
                    <a:ext uri="{9D8B030D-6E8A-4147-A177-3AD203B41FA5}">
                      <a16:colId xmlns:a16="http://schemas.microsoft.com/office/drawing/2014/main" val="1150776991"/>
                    </a:ext>
                  </a:extLst>
                </a:gridCol>
                <a:gridCol w="1959204">
                  <a:extLst>
                    <a:ext uri="{9D8B030D-6E8A-4147-A177-3AD203B41FA5}">
                      <a16:colId xmlns:a16="http://schemas.microsoft.com/office/drawing/2014/main" val="2685547557"/>
                    </a:ext>
                  </a:extLst>
                </a:gridCol>
              </a:tblGrid>
              <a:tr h="4960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Revenues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924" marR="59924" marT="0" marB="0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    28,815,647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242525"/>
                  </a:ext>
                </a:extLst>
              </a:tr>
              <a:tr h="4960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Transfers In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924" marR="59924" marT="0" marB="0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3,641,560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087977"/>
                  </a:ext>
                </a:extLst>
              </a:tr>
              <a:tr h="4960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Approp</a:t>
                      </a: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From Fund Balance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924" marR="59924" marT="0" marB="0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3,525,857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837733"/>
                  </a:ext>
                </a:extLst>
              </a:tr>
              <a:tr h="4960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Resources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924" marR="59924" marT="0" marB="0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35,983,064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665629"/>
                  </a:ext>
                </a:extLst>
              </a:tr>
              <a:tr h="496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924" marR="59924" marT="0" marB="0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325591"/>
                  </a:ext>
                </a:extLst>
              </a:tr>
              <a:tr h="4960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Adopted Budget</a:t>
                      </a:r>
                    </a:p>
                  </a:txBody>
                  <a:tcPr marL="59924" marR="59924" marT="0" marB="0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     35,983,064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011239"/>
                  </a:ext>
                </a:extLst>
              </a:tr>
              <a:tr h="4960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924" marR="59924" marT="0" marB="0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8230"/>
                  </a:ext>
                </a:extLst>
              </a:tr>
              <a:tr h="4960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Balance</a:t>
                      </a:r>
                    </a:p>
                  </a:txBody>
                  <a:tcPr marL="59924" marR="59924" marT="0" marB="0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-0-  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957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474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7B1ED-4DDF-4DDA-8998-AEFC7AAF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181" y="52039"/>
            <a:ext cx="9905998" cy="1905000"/>
          </a:xfrm>
        </p:spPr>
        <p:txBody>
          <a:bodyPr/>
          <a:lstStyle/>
          <a:p>
            <a:r>
              <a:rPr lang="en-US" dirty="0"/>
              <a:t>Expenditure by category 2020-21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AC563-7298-4257-B0F8-9B0480BE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509998"/>
              </p:ext>
            </p:extLst>
          </p:nvPr>
        </p:nvGraphicFramePr>
        <p:xfrm>
          <a:off x="979715" y="1483567"/>
          <a:ext cx="9534298" cy="4764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65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6DBA-C637-4ADD-B28C-10CEB94A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Safety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F8B11-55C7-4A19-896D-B67D81A6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2" y="6217920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A98EE3D-8CD1-4C3F-BD1C-C98C9596463C}" type="slidenum">
              <a:rPr lang="en-US" smtClean="0"/>
              <a:pPr defTabSz="914400"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293265"/>
              </p:ext>
            </p:extLst>
          </p:nvPr>
        </p:nvGraphicFramePr>
        <p:xfrm>
          <a:off x="337625" y="639905"/>
          <a:ext cx="8074855" cy="5581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189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EE0E2-8A07-40EA-BE4E-63F1BFFBA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5427"/>
            <a:ext cx="9905998" cy="1905000"/>
          </a:xfrm>
        </p:spPr>
        <p:txBody>
          <a:bodyPr/>
          <a:lstStyle/>
          <a:p>
            <a:r>
              <a:rPr lang="en-US" dirty="0"/>
              <a:t>Revenue &amp; Expenditure history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9A0EA8-59A9-4869-8D6D-F6D71D1F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09E2583-A435-455C-B556-54B877FD52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263289"/>
              </p:ext>
            </p:extLst>
          </p:nvPr>
        </p:nvGraphicFramePr>
        <p:xfrm>
          <a:off x="267629" y="810322"/>
          <a:ext cx="12012021" cy="5438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13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2">
        <p:bldSub>
          <a:bldChart bld="category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9B85-694D-47AE-8E21-154401309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Projection to year end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6EA1A6-90E0-40A1-AD44-E8540ED4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707868CB-400A-4284-9518-05EB2FB46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92" y="2117910"/>
            <a:ext cx="11829815" cy="3083481"/>
          </a:xfrm>
          <a:custGeom>
            <a:avLst/>
            <a:gdLst>
              <a:gd name="connsiteX0" fmla="*/ 0 w 11829815"/>
              <a:gd name="connsiteY0" fmla="*/ 0 h 3083481"/>
              <a:gd name="connsiteX1" fmla="*/ 591491 w 11829815"/>
              <a:gd name="connsiteY1" fmla="*/ 0 h 3083481"/>
              <a:gd name="connsiteX2" fmla="*/ 1064683 w 11829815"/>
              <a:gd name="connsiteY2" fmla="*/ 0 h 3083481"/>
              <a:gd name="connsiteX3" fmla="*/ 1537876 w 11829815"/>
              <a:gd name="connsiteY3" fmla="*/ 0 h 3083481"/>
              <a:gd name="connsiteX4" fmla="*/ 1774472 w 11829815"/>
              <a:gd name="connsiteY4" fmla="*/ 0 h 3083481"/>
              <a:gd name="connsiteX5" fmla="*/ 2247665 w 11829815"/>
              <a:gd name="connsiteY5" fmla="*/ 0 h 3083481"/>
              <a:gd name="connsiteX6" fmla="*/ 2720857 w 11829815"/>
              <a:gd name="connsiteY6" fmla="*/ 0 h 3083481"/>
              <a:gd name="connsiteX7" fmla="*/ 3075752 w 11829815"/>
              <a:gd name="connsiteY7" fmla="*/ 0 h 3083481"/>
              <a:gd name="connsiteX8" fmla="*/ 3430646 w 11829815"/>
              <a:gd name="connsiteY8" fmla="*/ 0 h 3083481"/>
              <a:gd name="connsiteX9" fmla="*/ 3667243 w 11829815"/>
              <a:gd name="connsiteY9" fmla="*/ 0 h 3083481"/>
              <a:gd name="connsiteX10" fmla="*/ 3903839 w 11829815"/>
              <a:gd name="connsiteY10" fmla="*/ 0 h 3083481"/>
              <a:gd name="connsiteX11" fmla="*/ 4495330 w 11829815"/>
              <a:gd name="connsiteY11" fmla="*/ 0 h 3083481"/>
              <a:gd name="connsiteX12" fmla="*/ 4968522 w 11829815"/>
              <a:gd name="connsiteY12" fmla="*/ 0 h 3083481"/>
              <a:gd name="connsiteX13" fmla="*/ 5560013 w 11829815"/>
              <a:gd name="connsiteY13" fmla="*/ 0 h 3083481"/>
              <a:gd name="connsiteX14" fmla="*/ 5796609 w 11829815"/>
              <a:gd name="connsiteY14" fmla="*/ 0 h 3083481"/>
              <a:gd name="connsiteX15" fmla="*/ 6151504 w 11829815"/>
              <a:gd name="connsiteY15" fmla="*/ 0 h 3083481"/>
              <a:gd name="connsiteX16" fmla="*/ 6861293 w 11829815"/>
              <a:gd name="connsiteY16" fmla="*/ 0 h 3083481"/>
              <a:gd name="connsiteX17" fmla="*/ 7097889 w 11829815"/>
              <a:gd name="connsiteY17" fmla="*/ 0 h 3083481"/>
              <a:gd name="connsiteX18" fmla="*/ 7807678 w 11829815"/>
              <a:gd name="connsiteY18" fmla="*/ 0 h 3083481"/>
              <a:gd name="connsiteX19" fmla="*/ 8399169 w 11829815"/>
              <a:gd name="connsiteY19" fmla="*/ 0 h 3083481"/>
              <a:gd name="connsiteX20" fmla="*/ 8990659 w 11829815"/>
              <a:gd name="connsiteY20" fmla="*/ 0 h 3083481"/>
              <a:gd name="connsiteX21" fmla="*/ 9345554 w 11829815"/>
              <a:gd name="connsiteY21" fmla="*/ 0 h 3083481"/>
              <a:gd name="connsiteX22" fmla="*/ 10055343 w 11829815"/>
              <a:gd name="connsiteY22" fmla="*/ 0 h 3083481"/>
              <a:gd name="connsiteX23" fmla="*/ 10646834 w 11829815"/>
              <a:gd name="connsiteY23" fmla="*/ 0 h 3083481"/>
              <a:gd name="connsiteX24" fmla="*/ 11829815 w 11829815"/>
              <a:gd name="connsiteY24" fmla="*/ 0 h 3083481"/>
              <a:gd name="connsiteX25" fmla="*/ 11829815 w 11829815"/>
              <a:gd name="connsiteY25" fmla="*/ 513914 h 3083481"/>
              <a:gd name="connsiteX26" fmla="*/ 11829815 w 11829815"/>
              <a:gd name="connsiteY26" fmla="*/ 1089497 h 3083481"/>
              <a:gd name="connsiteX27" fmla="*/ 11829815 w 11829815"/>
              <a:gd name="connsiteY27" fmla="*/ 1541740 h 3083481"/>
              <a:gd name="connsiteX28" fmla="*/ 11829815 w 11829815"/>
              <a:gd name="connsiteY28" fmla="*/ 2086489 h 3083481"/>
              <a:gd name="connsiteX29" fmla="*/ 11829815 w 11829815"/>
              <a:gd name="connsiteY29" fmla="*/ 2538733 h 3083481"/>
              <a:gd name="connsiteX30" fmla="*/ 11829815 w 11829815"/>
              <a:gd name="connsiteY30" fmla="*/ 3083481 h 3083481"/>
              <a:gd name="connsiteX31" fmla="*/ 11238324 w 11829815"/>
              <a:gd name="connsiteY31" fmla="*/ 3083481 h 3083481"/>
              <a:gd name="connsiteX32" fmla="*/ 10410237 w 11829815"/>
              <a:gd name="connsiteY32" fmla="*/ 3083481 h 3083481"/>
              <a:gd name="connsiteX33" fmla="*/ 9937045 w 11829815"/>
              <a:gd name="connsiteY33" fmla="*/ 3083481 h 3083481"/>
              <a:gd name="connsiteX34" fmla="*/ 9227256 w 11829815"/>
              <a:gd name="connsiteY34" fmla="*/ 3083481 h 3083481"/>
              <a:gd name="connsiteX35" fmla="*/ 8517467 w 11829815"/>
              <a:gd name="connsiteY35" fmla="*/ 3083481 h 3083481"/>
              <a:gd name="connsiteX36" fmla="*/ 8280870 w 11829815"/>
              <a:gd name="connsiteY36" fmla="*/ 3083481 h 3083481"/>
              <a:gd name="connsiteX37" fmla="*/ 7452783 w 11829815"/>
              <a:gd name="connsiteY37" fmla="*/ 3083481 h 3083481"/>
              <a:gd name="connsiteX38" fmla="*/ 6742995 w 11829815"/>
              <a:gd name="connsiteY38" fmla="*/ 3083481 h 3083481"/>
              <a:gd name="connsiteX39" fmla="*/ 6506398 w 11829815"/>
              <a:gd name="connsiteY39" fmla="*/ 3083481 h 3083481"/>
              <a:gd name="connsiteX40" fmla="*/ 5678311 w 11829815"/>
              <a:gd name="connsiteY40" fmla="*/ 3083481 h 3083481"/>
              <a:gd name="connsiteX41" fmla="*/ 5323417 w 11829815"/>
              <a:gd name="connsiteY41" fmla="*/ 3083481 h 3083481"/>
              <a:gd name="connsiteX42" fmla="*/ 4613628 w 11829815"/>
              <a:gd name="connsiteY42" fmla="*/ 3083481 h 3083481"/>
              <a:gd name="connsiteX43" fmla="*/ 3785541 w 11829815"/>
              <a:gd name="connsiteY43" fmla="*/ 3083481 h 3083481"/>
              <a:gd name="connsiteX44" fmla="*/ 3075752 w 11829815"/>
              <a:gd name="connsiteY44" fmla="*/ 3083481 h 3083481"/>
              <a:gd name="connsiteX45" fmla="*/ 2365963 w 11829815"/>
              <a:gd name="connsiteY45" fmla="*/ 3083481 h 3083481"/>
              <a:gd name="connsiteX46" fmla="*/ 1537876 w 11829815"/>
              <a:gd name="connsiteY46" fmla="*/ 3083481 h 3083481"/>
              <a:gd name="connsiteX47" fmla="*/ 1301280 w 11829815"/>
              <a:gd name="connsiteY47" fmla="*/ 3083481 h 3083481"/>
              <a:gd name="connsiteX48" fmla="*/ 1064683 w 11829815"/>
              <a:gd name="connsiteY48" fmla="*/ 3083481 h 3083481"/>
              <a:gd name="connsiteX49" fmla="*/ 0 w 11829815"/>
              <a:gd name="connsiteY49" fmla="*/ 3083481 h 3083481"/>
              <a:gd name="connsiteX50" fmla="*/ 0 w 11829815"/>
              <a:gd name="connsiteY50" fmla="*/ 2507898 h 3083481"/>
              <a:gd name="connsiteX51" fmla="*/ 0 w 11829815"/>
              <a:gd name="connsiteY51" fmla="*/ 2055654 h 3083481"/>
              <a:gd name="connsiteX52" fmla="*/ 0 w 11829815"/>
              <a:gd name="connsiteY52" fmla="*/ 1541741 h 3083481"/>
              <a:gd name="connsiteX53" fmla="*/ 0 w 11829815"/>
              <a:gd name="connsiteY53" fmla="*/ 1027827 h 3083481"/>
              <a:gd name="connsiteX54" fmla="*/ 0 w 11829815"/>
              <a:gd name="connsiteY54" fmla="*/ 452244 h 3083481"/>
              <a:gd name="connsiteX55" fmla="*/ 0 w 11829815"/>
              <a:gd name="connsiteY55" fmla="*/ 0 h 308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829815" h="3083481" fill="none" extrusionOk="0">
                <a:moveTo>
                  <a:pt x="0" y="0"/>
                </a:moveTo>
                <a:cubicBezTo>
                  <a:pt x="182916" y="-16810"/>
                  <a:pt x="426677" y="35217"/>
                  <a:pt x="591491" y="0"/>
                </a:cubicBezTo>
                <a:cubicBezTo>
                  <a:pt x="756305" y="-35217"/>
                  <a:pt x="956920" y="22520"/>
                  <a:pt x="1064683" y="0"/>
                </a:cubicBezTo>
                <a:cubicBezTo>
                  <a:pt x="1172446" y="-22520"/>
                  <a:pt x="1400281" y="47448"/>
                  <a:pt x="1537876" y="0"/>
                </a:cubicBezTo>
                <a:cubicBezTo>
                  <a:pt x="1675471" y="-47448"/>
                  <a:pt x="1722084" y="10873"/>
                  <a:pt x="1774472" y="0"/>
                </a:cubicBezTo>
                <a:cubicBezTo>
                  <a:pt x="1826860" y="-10873"/>
                  <a:pt x="2131645" y="10796"/>
                  <a:pt x="2247665" y="0"/>
                </a:cubicBezTo>
                <a:cubicBezTo>
                  <a:pt x="2363685" y="-10796"/>
                  <a:pt x="2559629" y="28163"/>
                  <a:pt x="2720857" y="0"/>
                </a:cubicBezTo>
                <a:cubicBezTo>
                  <a:pt x="2882085" y="-28163"/>
                  <a:pt x="2984544" y="35567"/>
                  <a:pt x="3075752" y="0"/>
                </a:cubicBezTo>
                <a:cubicBezTo>
                  <a:pt x="3166961" y="-35567"/>
                  <a:pt x="3263676" y="31621"/>
                  <a:pt x="3430646" y="0"/>
                </a:cubicBezTo>
                <a:cubicBezTo>
                  <a:pt x="3597616" y="-31621"/>
                  <a:pt x="3588085" y="25913"/>
                  <a:pt x="3667243" y="0"/>
                </a:cubicBezTo>
                <a:cubicBezTo>
                  <a:pt x="3746401" y="-25913"/>
                  <a:pt x="3810208" y="18710"/>
                  <a:pt x="3903839" y="0"/>
                </a:cubicBezTo>
                <a:cubicBezTo>
                  <a:pt x="3997470" y="-18710"/>
                  <a:pt x="4203883" y="40892"/>
                  <a:pt x="4495330" y="0"/>
                </a:cubicBezTo>
                <a:cubicBezTo>
                  <a:pt x="4786777" y="-40892"/>
                  <a:pt x="4749779" y="20992"/>
                  <a:pt x="4968522" y="0"/>
                </a:cubicBezTo>
                <a:cubicBezTo>
                  <a:pt x="5187265" y="-20992"/>
                  <a:pt x="5341436" y="31974"/>
                  <a:pt x="5560013" y="0"/>
                </a:cubicBezTo>
                <a:cubicBezTo>
                  <a:pt x="5778590" y="-31974"/>
                  <a:pt x="5715233" y="20949"/>
                  <a:pt x="5796609" y="0"/>
                </a:cubicBezTo>
                <a:cubicBezTo>
                  <a:pt x="5877985" y="-20949"/>
                  <a:pt x="6064709" y="6199"/>
                  <a:pt x="6151504" y="0"/>
                </a:cubicBezTo>
                <a:cubicBezTo>
                  <a:pt x="6238299" y="-6199"/>
                  <a:pt x="6619908" y="80298"/>
                  <a:pt x="6861293" y="0"/>
                </a:cubicBezTo>
                <a:cubicBezTo>
                  <a:pt x="7102678" y="-80298"/>
                  <a:pt x="7019090" y="18215"/>
                  <a:pt x="7097889" y="0"/>
                </a:cubicBezTo>
                <a:cubicBezTo>
                  <a:pt x="7176688" y="-18215"/>
                  <a:pt x="7546160" y="3527"/>
                  <a:pt x="7807678" y="0"/>
                </a:cubicBezTo>
                <a:cubicBezTo>
                  <a:pt x="8069196" y="-3527"/>
                  <a:pt x="8198634" y="40107"/>
                  <a:pt x="8399169" y="0"/>
                </a:cubicBezTo>
                <a:cubicBezTo>
                  <a:pt x="8599704" y="-40107"/>
                  <a:pt x="8771611" y="5124"/>
                  <a:pt x="8990659" y="0"/>
                </a:cubicBezTo>
                <a:cubicBezTo>
                  <a:pt x="9209707" y="-5124"/>
                  <a:pt x="9191531" y="41340"/>
                  <a:pt x="9345554" y="0"/>
                </a:cubicBezTo>
                <a:cubicBezTo>
                  <a:pt x="9499578" y="-41340"/>
                  <a:pt x="9784651" y="13985"/>
                  <a:pt x="10055343" y="0"/>
                </a:cubicBezTo>
                <a:cubicBezTo>
                  <a:pt x="10326035" y="-13985"/>
                  <a:pt x="10396031" y="13482"/>
                  <a:pt x="10646834" y="0"/>
                </a:cubicBezTo>
                <a:cubicBezTo>
                  <a:pt x="10897637" y="-13482"/>
                  <a:pt x="11301690" y="132062"/>
                  <a:pt x="11829815" y="0"/>
                </a:cubicBezTo>
                <a:cubicBezTo>
                  <a:pt x="11877797" y="184612"/>
                  <a:pt x="11790967" y="397133"/>
                  <a:pt x="11829815" y="513914"/>
                </a:cubicBezTo>
                <a:cubicBezTo>
                  <a:pt x="11868663" y="630695"/>
                  <a:pt x="11788516" y="924089"/>
                  <a:pt x="11829815" y="1089497"/>
                </a:cubicBezTo>
                <a:cubicBezTo>
                  <a:pt x="11871114" y="1254905"/>
                  <a:pt x="11785507" y="1392209"/>
                  <a:pt x="11829815" y="1541740"/>
                </a:cubicBezTo>
                <a:cubicBezTo>
                  <a:pt x="11874123" y="1691271"/>
                  <a:pt x="11794396" y="1905105"/>
                  <a:pt x="11829815" y="2086489"/>
                </a:cubicBezTo>
                <a:cubicBezTo>
                  <a:pt x="11865234" y="2267873"/>
                  <a:pt x="11822436" y="2421324"/>
                  <a:pt x="11829815" y="2538733"/>
                </a:cubicBezTo>
                <a:cubicBezTo>
                  <a:pt x="11837194" y="2656142"/>
                  <a:pt x="11766762" y="2870012"/>
                  <a:pt x="11829815" y="3083481"/>
                </a:cubicBezTo>
                <a:cubicBezTo>
                  <a:pt x="11579906" y="3143920"/>
                  <a:pt x="11496325" y="3072071"/>
                  <a:pt x="11238324" y="3083481"/>
                </a:cubicBezTo>
                <a:cubicBezTo>
                  <a:pt x="10980323" y="3094891"/>
                  <a:pt x="10720291" y="3019375"/>
                  <a:pt x="10410237" y="3083481"/>
                </a:cubicBezTo>
                <a:cubicBezTo>
                  <a:pt x="10100183" y="3147587"/>
                  <a:pt x="10056297" y="3071852"/>
                  <a:pt x="9937045" y="3083481"/>
                </a:cubicBezTo>
                <a:cubicBezTo>
                  <a:pt x="9817793" y="3095110"/>
                  <a:pt x="9436171" y="3009005"/>
                  <a:pt x="9227256" y="3083481"/>
                </a:cubicBezTo>
                <a:cubicBezTo>
                  <a:pt x="9018341" y="3157957"/>
                  <a:pt x="8737060" y="3034206"/>
                  <a:pt x="8517467" y="3083481"/>
                </a:cubicBezTo>
                <a:cubicBezTo>
                  <a:pt x="8297874" y="3132756"/>
                  <a:pt x="8385985" y="3070770"/>
                  <a:pt x="8280870" y="3083481"/>
                </a:cubicBezTo>
                <a:cubicBezTo>
                  <a:pt x="8175755" y="3096192"/>
                  <a:pt x="7650482" y="3037390"/>
                  <a:pt x="7452783" y="3083481"/>
                </a:cubicBezTo>
                <a:cubicBezTo>
                  <a:pt x="7255084" y="3129572"/>
                  <a:pt x="7095100" y="3062160"/>
                  <a:pt x="6742995" y="3083481"/>
                </a:cubicBezTo>
                <a:cubicBezTo>
                  <a:pt x="6390890" y="3104802"/>
                  <a:pt x="6588716" y="3060263"/>
                  <a:pt x="6506398" y="3083481"/>
                </a:cubicBezTo>
                <a:cubicBezTo>
                  <a:pt x="6424080" y="3106699"/>
                  <a:pt x="6050878" y="3013741"/>
                  <a:pt x="5678311" y="3083481"/>
                </a:cubicBezTo>
                <a:cubicBezTo>
                  <a:pt x="5305744" y="3153221"/>
                  <a:pt x="5398609" y="3045513"/>
                  <a:pt x="5323417" y="3083481"/>
                </a:cubicBezTo>
                <a:cubicBezTo>
                  <a:pt x="5248225" y="3121449"/>
                  <a:pt x="4793713" y="3013376"/>
                  <a:pt x="4613628" y="3083481"/>
                </a:cubicBezTo>
                <a:cubicBezTo>
                  <a:pt x="4433543" y="3153586"/>
                  <a:pt x="4080910" y="2984211"/>
                  <a:pt x="3785541" y="3083481"/>
                </a:cubicBezTo>
                <a:cubicBezTo>
                  <a:pt x="3490172" y="3182751"/>
                  <a:pt x="3401128" y="3046549"/>
                  <a:pt x="3075752" y="3083481"/>
                </a:cubicBezTo>
                <a:cubicBezTo>
                  <a:pt x="2750376" y="3120413"/>
                  <a:pt x="2598940" y="3039464"/>
                  <a:pt x="2365963" y="3083481"/>
                </a:cubicBezTo>
                <a:cubicBezTo>
                  <a:pt x="2132986" y="3127498"/>
                  <a:pt x="1763100" y="3072577"/>
                  <a:pt x="1537876" y="3083481"/>
                </a:cubicBezTo>
                <a:cubicBezTo>
                  <a:pt x="1312652" y="3094385"/>
                  <a:pt x="1380687" y="3082649"/>
                  <a:pt x="1301280" y="3083481"/>
                </a:cubicBezTo>
                <a:cubicBezTo>
                  <a:pt x="1221873" y="3084313"/>
                  <a:pt x="1160105" y="3058266"/>
                  <a:pt x="1064683" y="3083481"/>
                </a:cubicBezTo>
                <a:cubicBezTo>
                  <a:pt x="969261" y="3108696"/>
                  <a:pt x="532048" y="3051992"/>
                  <a:pt x="0" y="3083481"/>
                </a:cubicBezTo>
                <a:cubicBezTo>
                  <a:pt x="-1139" y="2847291"/>
                  <a:pt x="29890" y="2735015"/>
                  <a:pt x="0" y="2507898"/>
                </a:cubicBezTo>
                <a:cubicBezTo>
                  <a:pt x="-29890" y="2280781"/>
                  <a:pt x="22728" y="2211827"/>
                  <a:pt x="0" y="2055654"/>
                </a:cubicBezTo>
                <a:cubicBezTo>
                  <a:pt x="-22728" y="1899481"/>
                  <a:pt x="22006" y="1663272"/>
                  <a:pt x="0" y="1541741"/>
                </a:cubicBezTo>
                <a:cubicBezTo>
                  <a:pt x="-22006" y="1420210"/>
                  <a:pt x="7005" y="1189296"/>
                  <a:pt x="0" y="1027827"/>
                </a:cubicBezTo>
                <a:cubicBezTo>
                  <a:pt x="-7005" y="866358"/>
                  <a:pt x="12430" y="695344"/>
                  <a:pt x="0" y="452244"/>
                </a:cubicBezTo>
                <a:cubicBezTo>
                  <a:pt x="-12430" y="209144"/>
                  <a:pt x="28911" y="156600"/>
                  <a:pt x="0" y="0"/>
                </a:cubicBezTo>
                <a:close/>
              </a:path>
              <a:path w="11829815" h="3083481" stroke="0" extrusionOk="0">
                <a:moveTo>
                  <a:pt x="0" y="0"/>
                </a:moveTo>
                <a:cubicBezTo>
                  <a:pt x="317998" y="-25263"/>
                  <a:pt x="469075" y="20886"/>
                  <a:pt x="709789" y="0"/>
                </a:cubicBezTo>
                <a:cubicBezTo>
                  <a:pt x="950503" y="-20886"/>
                  <a:pt x="1161955" y="31917"/>
                  <a:pt x="1419578" y="0"/>
                </a:cubicBezTo>
                <a:cubicBezTo>
                  <a:pt x="1677201" y="-31917"/>
                  <a:pt x="1842596" y="77907"/>
                  <a:pt x="2129367" y="0"/>
                </a:cubicBezTo>
                <a:cubicBezTo>
                  <a:pt x="2416138" y="-77907"/>
                  <a:pt x="2499761" y="4231"/>
                  <a:pt x="2720857" y="0"/>
                </a:cubicBezTo>
                <a:cubicBezTo>
                  <a:pt x="2941953" y="-4231"/>
                  <a:pt x="2904715" y="26793"/>
                  <a:pt x="2957454" y="0"/>
                </a:cubicBezTo>
                <a:cubicBezTo>
                  <a:pt x="3010193" y="-26793"/>
                  <a:pt x="3287389" y="34847"/>
                  <a:pt x="3548945" y="0"/>
                </a:cubicBezTo>
                <a:cubicBezTo>
                  <a:pt x="3810501" y="-34847"/>
                  <a:pt x="4017438" y="38159"/>
                  <a:pt x="4140435" y="0"/>
                </a:cubicBezTo>
                <a:cubicBezTo>
                  <a:pt x="4263432" y="-38159"/>
                  <a:pt x="4380963" y="44497"/>
                  <a:pt x="4613628" y="0"/>
                </a:cubicBezTo>
                <a:cubicBezTo>
                  <a:pt x="4846293" y="-44497"/>
                  <a:pt x="4912481" y="41636"/>
                  <a:pt x="5086820" y="0"/>
                </a:cubicBezTo>
                <a:cubicBezTo>
                  <a:pt x="5261159" y="-41636"/>
                  <a:pt x="5355707" y="729"/>
                  <a:pt x="5441715" y="0"/>
                </a:cubicBezTo>
                <a:cubicBezTo>
                  <a:pt x="5527724" y="-729"/>
                  <a:pt x="5627454" y="28012"/>
                  <a:pt x="5678311" y="0"/>
                </a:cubicBezTo>
                <a:cubicBezTo>
                  <a:pt x="5729168" y="-28012"/>
                  <a:pt x="6139504" y="55493"/>
                  <a:pt x="6388100" y="0"/>
                </a:cubicBezTo>
                <a:cubicBezTo>
                  <a:pt x="6636696" y="-55493"/>
                  <a:pt x="6838533" y="31088"/>
                  <a:pt x="6979591" y="0"/>
                </a:cubicBezTo>
                <a:cubicBezTo>
                  <a:pt x="7120649" y="-31088"/>
                  <a:pt x="7413279" y="22566"/>
                  <a:pt x="7689380" y="0"/>
                </a:cubicBezTo>
                <a:cubicBezTo>
                  <a:pt x="7965481" y="-22566"/>
                  <a:pt x="7988297" y="49612"/>
                  <a:pt x="8162572" y="0"/>
                </a:cubicBezTo>
                <a:cubicBezTo>
                  <a:pt x="8336847" y="-49612"/>
                  <a:pt x="8332625" y="7233"/>
                  <a:pt x="8399169" y="0"/>
                </a:cubicBezTo>
                <a:cubicBezTo>
                  <a:pt x="8465713" y="-7233"/>
                  <a:pt x="8548919" y="10095"/>
                  <a:pt x="8635765" y="0"/>
                </a:cubicBezTo>
                <a:cubicBezTo>
                  <a:pt x="8722611" y="-10095"/>
                  <a:pt x="8847991" y="40728"/>
                  <a:pt x="8990659" y="0"/>
                </a:cubicBezTo>
                <a:cubicBezTo>
                  <a:pt x="9133327" y="-40728"/>
                  <a:pt x="9232070" y="40699"/>
                  <a:pt x="9463852" y="0"/>
                </a:cubicBezTo>
                <a:cubicBezTo>
                  <a:pt x="9695634" y="-40699"/>
                  <a:pt x="9822708" y="14418"/>
                  <a:pt x="9937045" y="0"/>
                </a:cubicBezTo>
                <a:cubicBezTo>
                  <a:pt x="10051382" y="-14418"/>
                  <a:pt x="10107850" y="15278"/>
                  <a:pt x="10173641" y="0"/>
                </a:cubicBezTo>
                <a:cubicBezTo>
                  <a:pt x="10239432" y="-15278"/>
                  <a:pt x="10615526" y="25627"/>
                  <a:pt x="10765132" y="0"/>
                </a:cubicBezTo>
                <a:cubicBezTo>
                  <a:pt x="10914738" y="-25627"/>
                  <a:pt x="11014454" y="4679"/>
                  <a:pt x="11120026" y="0"/>
                </a:cubicBezTo>
                <a:cubicBezTo>
                  <a:pt x="11225598" y="-4679"/>
                  <a:pt x="11659997" y="40865"/>
                  <a:pt x="11829815" y="0"/>
                </a:cubicBezTo>
                <a:cubicBezTo>
                  <a:pt x="11839176" y="114628"/>
                  <a:pt x="11821113" y="394896"/>
                  <a:pt x="11829815" y="544748"/>
                </a:cubicBezTo>
                <a:cubicBezTo>
                  <a:pt x="11838517" y="694600"/>
                  <a:pt x="11796028" y="826786"/>
                  <a:pt x="11829815" y="996992"/>
                </a:cubicBezTo>
                <a:cubicBezTo>
                  <a:pt x="11863602" y="1167198"/>
                  <a:pt x="11805121" y="1322228"/>
                  <a:pt x="11829815" y="1449236"/>
                </a:cubicBezTo>
                <a:cubicBezTo>
                  <a:pt x="11854509" y="1576244"/>
                  <a:pt x="11800716" y="1757189"/>
                  <a:pt x="11829815" y="1870645"/>
                </a:cubicBezTo>
                <a:cubicBezTo>
                  <a:pt x="11858914" y="1984101"/>
                  <a:pt x="11789132" y="2253101"/>
                  <a:pt x="11829815" y="2384559"/>
                </a:cubicBezTo>
                <a:cubicBezTo>
                  <a:pt x="11870498" y="2516017"/>
                  <a:pt x="11754697" y="2942081"/>
                  <a:pt x="11829815" y="3083481"/>
                </a:cubicBezTo>
                <a:cubicBezTo>
                  <a:pt x="11505263" y="3097987"/>
                  <a:pt x="11302080" y="3004300"/>
                  <a:pt x="11120026" y="3083481"/>
                </a:cubicBezTo>
                <a:cubicBezTo>
                  <a:pt x="10937972" y="3162662"/>
                  <a:pt x="10667717" y="3023872"/>
                  <a:pt x="10528535" y="3083481"/>
                </a:cubicBezTo>
                <a:cubicBezTo>
                  <a:pt x="10389353" y="3143090"/>
                  <a:pt x="10021999" y="3075214"/>
                  <a:pt x="9700448" y="3083481"/>
                </a:cubicBezTo>
                <a:cubicBezTo>
                  <a:pt x="9378897" y="3091748"/>
                  <a:pt x="9409764" y="3066035"/>
                  <a:pt x="9227256" y="3083481"/>
                </a:cubicBezTo>
                <a:cubicBezTo>
                  <a:pt x="9044748" y="3100927"/>
                  <a:pt x="8620864" y="3046653"/>
                  <a:pt x="8399169" y="3083481"/>
                </a:cubicBezTo>
                <a:cubicBezTo>
                  <a:pt x="8177474" y="3120309"/>
                  <a:pt x="8169836" y="3052185"/>
                  <a:pt x="8044274" y="3083481"/>
                </a:cubicBezTo>
                <a:cubicBezTo>
                  <a:pt x="7918713" y="3114777"/>
                  <a:pt x="7569824" y="3003212"/>
                  <a:pt x="7334485" y="3083481"/>
                </a:cubicBezTo>
                <a:cubicBezTo>
                  <a:pt x="7099146" y="3163750"/>
                  <a:pt x="7149409" y="3061300"/>
                  <a:pt x="6979591" y="3083481"/>
                </a:cubicBezTo>
                <a:cubicBezTo>
                  <a:pt x="6809773" y="3105662"/>
                  <a:pt x="6519158" y="3060459"/>
                  <a:pt x="6388100" y="3083481"/>
                </a:cubicBezTo>
                <a:cubicBezTo>
                  <a:pt x="6257042" y="3106503"/>
                  <a:pt x="5925980" y="3066262"/>
                  <a:pt x="5678311" y="3083481"/>
                </a:cubicBezTo>
                <a:cubicBezTo>
                  <a:pt x="5430642" y="3100700"/>
                  <a:pt x="5114007" y="3006329"/>
                  <a:pt x="4968522" y="3083481"/>
                </a:cubicBezTo>
                <a:cubicBezTo>
                  <a:pt x="4823037" y="3160633"/>
                  <a:pt x="4625757" y="3024296"/>
                  <a:pt x="4377032" y="3083481"/>
                </a:cubicBezTo>
                <a:cubicBezTo>
                  <a:pt x="4128307" y="3142666"/>
                  <a:pt x="4126568" y="3056173"/>
                  <a:pt x="4022137" y="3083481"/>
                </a:cubicBezTo>
                <a:cubicBezTo>
                  <a:pt x="3917707" y="3110789"/>
                  <a:pt x="3596707" y="3057836"/>
                  <a:pt x="3430646" y="3083481"/>
                </a:cubicBezTo>
                <a:cubicBezTo>
                  <a:pt x="3264585" y="3109126"/>
                  <a:pt x="3264124" y="3077110"/>
                  <a:pt x="3194050" y="3083481"/>
                </a:cubicBezTo>
                <a:cubicBezTo>
                  <a:pt x="3123976" y="3089852"/>
                  <a:pt x="3045107" y="3079021"/>
                  <a:pt x="2957454" y="3083481"/>
                </a:cubicBezTo>
                <a:cubicBezTo>
                  <a:pt x="2869801" y="3087941"/>
                  <a:pt x="2701811" y="3057310"/>
                  <a:pt x="2602559" y="3083481"/>
                </a:cubicBezTo>
                <a:cubicBezTo>
                  <a:pt x="2503308" y="3109652"/>
                  <a:pt x="2365575" y="3054420"/>
                  <a:pt x="2247665" y="3083481"/>
                </a:cubicBezTo>
                <a:cubicBezTo>
                  <a:pt x="2129755" y="3112542"/>
                  <a:pt x="1738023" y="3020514"/>
                  <a:pt x="1419578" y="3083481"/>
                </a:cubicBezTo>
                <a:cubicBezTo>
                  <a:pt x="1101133" y="3146448"/>
                  <a:pt x="1057572" y="3059301"/>
                  <a:pt x="946385" y="3083481"/>
                </a:cubicBezTo>
                <a:cubicBezTo>
                  <a:pt x="835198" y="3107661"/>
                  <a:pt x="818025" y="3067000"/>
                  <a:pt x="709789" y="3083481"/>
                </a:cubicBezTo>
                <a:cubicBezTo>
                  <a:pt x="601553" y="3099962"/>
                  <a:pt x="145549" y="3044003"/>
                  <a:pt x="0" y="3083481"/>
                </a:cubicBezTo>
                <a:cubicBezTo>
                  <a:pt x="-47979" y="2810795"/>
                  <a:pt x="2905" y="2767698"/>
                  <a:pt x="0" y="2507898"/>
                </a:cubicBezTo>
                <a:cubicBezTo>
                  <a:pt x="-2905" y="2248098"/>
                  <a:pt x="39519" y="2225432"/>
                  <a:pt x="0" y="2086489"/>
                </a:cubicBezTo>
                <a:cubicBezTo>
                  <a:pt x="-39519" y="1947546"/>
                  <a:pt x="30454" y="1753789"/>
                  <a:pt x="0" y="1665080"/>
                </a:cubicBezTo>
                <a:cubicBezTo>
                  <a:pt x="-30454" y="1576371"/>
                  <a:pt x="42583" y="1407511"/>
                  <a:pt x="0" y="1243671"/>
                </a:cubicBezTo>
                <a:cubicBezTo>
                  <a:pt x="-42583" y="1079831"/>
                  <a:pt x="66524" y="783299"/>
                  <a:pt x="0" y="668088"/>
                </a:cubicBezTo>
                <a:cubicBezTo>
                  <a:pt x="-66524" y="552877"/>
                  <a:pt x="55286" y="28634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1607562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289780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A3836A-5B0A-4808-8E5C-CCEFE2712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40" y="320040"/>
            <a:ext cx="3549121" cy="1371600"/>
          </a:xfrm>
        </p:spPr>
        <p:txBody>
          <a:bodyPr/>
          <a:lstStyle/>
          <a:p>
            <a:r>
              <a:rPr lang="en-US" dirty="0"/>
              <a:t>Carry forward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4858362-29A1-4729-B4AC-1BA438B47B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954059"/>
              </p:ext>
            </p:extLst>
          </p:nvPr>
        </p:nvGraphicFramePr>
        <p:xfrm>
          <a:off x="4268742" y="167958"/>
          <a:ext cx="7819053" cy="1914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663">
                  <a:extLst>
                    <a:ext uri="{9D8B030D-6E8A-4147-A177-3AD203B41FA5}">
                      <a16:colId xmlns:a16="http://schemas.microsoft.com/office/drawing/2014/main" val="1201039786"/>
                    </a:ext>
                  </a:extLst>
                </a:gridCol>
                <a:gridCol w="1232900">
                  <a:extLst>
                    <a:ext uri="{9D8B030D-6E8A-4147-A177-3AD203B41FA5}">
                      <a16:colId xmlns:a16="http://schemas.microsoft.com/office/drawing/2014/main" val="4015647938"/>
                    </a:ext>
                  </a:extLst>
                </a:gridCol>
                <a:gridCol w="858417">
                  <a:extLst>
                    <a:ext uri="{9D8B030D-6E8A-4147-A177-3AD203B41FA5}">
                      <a16:colId xmlns:a16="http://schemas.microsoft.com/office/drawing/2014/main" val="311027126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15405706"/>
                    </a:ext>
                  </a:extLst>
                </a:gridCol>
                <a:gridCol w="858416">
                  <a:extLst>
                    <a:ext uri="{9D8B030D-6E8A-4147-A177-3AD203B41FA5}">
                      <a16:colId xmlns:a16="http://schemas.microsoft.com/office/drawing/2014/main" val="2504928588"/>
                    </a:ext>
                  </a:extLst>
                </a:gridCol>
                <a:gridCol w="951722">
                  <a:extLst>
                    <a:ext uri="{9D8B030D-6E8A-4147-A177-3AD203B41FA5}">
                      <a16:colId xmlns:a16="http://schemas.microsoft.com/office/drawing/2014/main" val="4180091390"/>
                    </a:ext>
                  </a:extLst>
                </a:gridCol>
                <a:gridCol w="690466">
                  <a:extLst>
                    <a:ext uri="{9D8B030D-6E8A-4147-A177-3AD203B41FA5}">
                      <a16:colId xmlns:a16="http://schemas.microsoft.com/office/drawing/2014/main" val="1185028584"/>
                    </a:ext>
                  </a:extLst>
                </a:gridCol>
                <a:gridCol w="905069">
                  <a:extLst>
                    <a:ext uri="{9D8B030D-6E8A-4147-A177-3AD203B41FA5}">
                      <a16:colId xmlns:a16="http://schemas.microsoft.com/office/drawing/2014/main" val="1103657861"/>
                    </a:ext>
                  </a:extLst>
                </a:gridCol>
              </a:tblGrid>
              <a:tr h="223831"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CARRY FOWARD FOR CIP</a:t>
                      </a:r>
                    </a:p>
                  </a:txBody>
                  <a:tcPr anchor="b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2019-2020</a:t>
                      </a:r>
                    </a:p>
                  </a:txBody>
                  <a:tcPr marL="0" marR="0" marT="0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2020-2021</a:t>
                      </a:r>
                    </a:p>
                  </a:txBody>
                  <a:tcPr marL="0" marR="0" marT="0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582939"/>
                  </a:ext>
                </a:extLst>
              </a:tr>
              <a:tr h="259193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 </a:t>
                      </a:r>
                    </a:p>
                  </a:txBody>
                  <a:tcPr marL="0" marR="0" marT="0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</a:p>
                  </a:txBody>
                  <a:tcPr marL="0" marR="0" marT="0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Carryover</a:t>
                      </a:r>
                    </a:p>
                  </a:txBody>
                  <a:tcPr marL="0" marR="0" marT="0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Adopted</a:t>
                      </a:r>
                    </a:p>
                  </a:txBody>
                  <a:tcPr marL="0" marR="0" marT="0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Amended </a:t>
                      </a:r>
                    </a:p>
                  </a:txBody>
                  <a:tcPr marL="0" marR="0" marT="0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712999"/>
                  </a:ext>
                </a:extLst>
              </a:tr>
              <a:tr h="2385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 I</a:t>
                      </a: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360066"/>
                  </a:ext>
                </a:extLst>
              </a:tr>
              <a:tr h="29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 Safe Routes to School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2021-5210-9265</a:t>
                      </a: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2,897,000 </a:t>
                      </a: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2,897,000 </a:t>
                      </a: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827,182 </a:t>
                      </a: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2,069,818 </a:t>
                      </a: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50800" dir="4800000" algn="ctr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- </a:t>
                      </a:r>
                    </a:p>
                  </a:txBody>
                  <a:tcPr marL="0" marR="0" marT="0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2,069,818 </a:t>
                      </a: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154605"/>
                  </a:ext>
                </a:extLst>
              </a:tr>
              <a:tr h="324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Tuscola/</a:t>
                      </a:r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Kasota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Connection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2021-5210-9566</a:t>
                      </a: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220,000 </a:t>
                      </a: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215,000 </a:t>
                      </a: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212,664 </a:t>
                      </a: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7,336 </a:t>
                      </a: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50800" dir="4800000" algn="ctr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- </a:t>
                      </a:r>
                    </a:p>
                  </a:txBody>
                  <a:tcPr marL="0" marR="0" marT="0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7,336 </a:t>
                      </a: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418192"/>
                  </a:ext>
                </a:extLst>
              </a:tr>
              <a:tr h="22589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2,077,154 </a:t>
                      </a: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2,077,154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9678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3546C7-9AFF-4590-A26F-E56A1449E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053666F0-1F31-4397-8436-669FC01EA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87515"/>
              </p:ext>
            </p:extLst>
          </p:nvPr>
        </p:nvGraphicFramePr>
        <p:xfrm>
          <a:off x="287869" y="2707244"/>
          <a:ext cx="8128000" cy="371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552">
                  <a:extLst>
                    <a:ext uri="{9D8B030D-6E8A-4147-A177-3AD203B41FA5}">
                      <a16:colId xmlns:a16="http://schemas.microsoft.com/office/drawing/2014/main" val="3052686668"/>
                    </a:ext>
                  </a:extLst>
                </a:gridCol>
                <a:gridCol w="2018805">
                  <a:extLst>
                    <a:ext uri="{9D8B030D-6E8A-4147-A177-3AD203B41FA5}">
                      <a16:colId xmlns:a16="http://schemas.microsoft.com/office/drawing/2014/main" val="305800327"/>
                    </a:ext>
                  </a:extLst>
                </a:gridCol>
                <a:gridCol w="1686296">
                  <a:extLst>
                    <a:ext uri="{9D8B030D-6E8A-4147-A177-3AD203B41FA5}">
                      <a16:colId xmlns:a16="http://schemas.microsoft.com/office/drawing/2014/main" val="2189711179"/>
                    </a:ext>
                  </a:extLst>
                </a:gridCol>
                <a:gridCol w="1410747">
                  <a:extLst>
                    <a:ext uri="{9D8B030D-6E8A-4147-A177-3AD203B41FA5}">
                      <a16:colId xmlns:a16="http://schemas.microsoft.com/office/drawing/2014/main" val="368730688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47627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 Number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Vendor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 Code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Amount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446608"/>
                  </a:ext>
                </a:extLst>
              </a:tr>
              <a:tr h="87868"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286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1314-000039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Dokken Engineering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BVR Bridge Condition Analysis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2021-5210-9282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296,104.59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90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1819-000045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Willdan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Study for Dev. of MSHCP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1001-4610-8940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787.50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898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1920-000033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 Truck Equipment Co.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Installation of animal body on ford f-350 trucks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1001-1200-9140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16,000.00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088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1920-000035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Dokken Engineering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SR18 AV RD design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2021-5210-9410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190,017.00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850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1920-000038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Parsons Transportation Group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SR18 AV RD construction management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2021-5210-9410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6,038.46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375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1920-000039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CXT Precast Products, Inc.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Restroom building to be installed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2120-4210-7430-0805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85,630.00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619939"/>
                  </a:ext>
                </a:extLst>
              </a:tr>
              <a:tr h="85493">
                <a:tc>
                  <a:txBody>
                    <a:bodyPr/>
                    <a:lstStyle/>
                    <a:p>
                      <a:pPr algn="l" fontAlgn="t"/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097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PURCHASE ORDER CARRY FOWARD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 Total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594,577.55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7173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403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0270C-C078-4E05-8A1B-D7D238949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health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C02A5-99C0-41F6-B362-597106122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Reserves</a:t>
            </a:r>
          </a:p>
          <a:p>
            <a:pPr lvl="1"/>
            <a:r>
              <a:rPr lang="en-US" dirty="0"/>
              <a:t>To pay for one-time, nonrecurring expenses that will build capacity, such as staff development or research and development </a:t>
            </a:r>
          </a:p>
          <a:p>
            <a:pPr lvl="1"/>
            <a:r>
              <a:rPr lang="en-US" dirty="0"/>
              <a:t>Creates a fail safe for cash flows and fiscal flexibility</a:t>
            </a:r>
          </a:p>
          <a:p>
            <a:pPr lvl="1"/>
            <a:r>
              <a:rPr lang="en-US" dirty="0"/>
              <a:t>Saves financing small, one-time purchases and avoids additional interest payments</a:t>
            </a:r>
          </a:p>
          <a:p>
            <a:pPr lvl="1"/>
            <a:r>
              <a:rPr lang="en-US" dirty="0"/>
              <a:t>Intercepts inflating costs and paydown with discounts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7835C-BFD6-484E-9D89-F6F406B4F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40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2020-2021 Mid-Year Budget Review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018063"/>
              </p:ext>
            </p:extLst>
          </p:nvPr>
        </p:nvGraphicFramePr>
        <p:xfrm>
          <a:off x="1141413" y="2667000"/>
          <a:ext cx="9906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769957-69FA-45F4-88DA-D72BD7EA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F72813A-2810-4A52-BE92-611D54918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AF72813A-2810-4A52-BE92-611D54918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F27DA54-DCB6-45F4-890E-F7DCC5A4B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graphicEl>
                                              <a:dgm id="{DF27DA54-DCB6-45F4-890E-F7DCC5A4B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D091D0A-5A25-4241-91F3-18D32B0BD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DD091D0A-5A25-4241-91F3-18D32B0BDD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10823F6-AC1A-46E3-9D99-A319DF497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graphicEl>
                                              <a:dgm id="{210823F6-AC1A-46E3-9D99-A319DF497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C1752BD-6530-4141-80E9-9A0923780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dgm id="{3C1752BD-6530-4141-80E9-9A0923780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CD40649-A74C-4AD8-B9D0-2573A1955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graphicEl>
                                              <a:dgm id="{7CD40649-A74C-4AD8-B9D0-2573A1955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0A3ABD2-C471-4A21-8AEF-3843C8691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graphicEl>
                                              <a:dgm id="{B0A3ABD2-C471-4A21-8AEF-3843C8691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4D97C04-1692-4931-9A64-809D862C1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graphicEl>
                                              <a:dgm id="{C4D97C04-1692-4931-9A64-809D862C1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418EBED-F111-425B-8EE2-06B8B2297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graphicEl>
                                              <a:dgm id="{6418EBED-F111-425B-8EE2-06B8B2297A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6D66A-0786-4379-B47B-799A4872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2020-2021 Mid-Year Budget Review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3D9269B-7927-4A84-B2D0-F30A5ACFB7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080207"/>
              </p:ext>
            </p:extLst>
          </p:nvPr>
        </p:nvGraphicFramePr>
        <p:xfrm>
          <a:off x="5103813" y="609600"/>
          <a:ext cx="5943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B8133-78B2-4A60-95A4-715FCEF1C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CE59DB-F3A5-4974-990E-C46DC1583A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915" y="0"/>
            <a:ext cx="1810669" cy="180457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742A3-A960-4282-89D3-F85688AA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0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782AFA-8E1F-48CB-BEED-27269EDE5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6C65BA-526A-4547-90B8-A2DA23DE9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C93C343-D0A8-4DD0-8359-CB7C1BED8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35F8AFC-E1D4-4031-BFF7-CED7DB8E7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083E3E-D8AC-47C2-975B-80E34F40E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79D381E-EA56-45F8-BE79-BFF65AEE3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CD836D-8AA4-4C79-8B06-A3BB3C7F3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23E0B9-7231-4443-9BC8-2225BE26A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7F363A-B06D-4500-A3C9-91DC45238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810D50-9A3E-4458-BAA7-9F14748F7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6561C8-3B1A-4AD7-99A3-8DDEFF7A4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8A12C5-3E23-4AC7-A7F7-88A55B041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1C6BB7-1156-4E10-A8B1-E552ADD90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E8B538D-9D5D-4F6C-B512-95D9C1A5D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BC54C-B466-4C86-BAEE-770230B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53" y="90568"/>
            <a:ext cx="9905998" cy="1362512"/>
          </a:xfrm>
        </p:spPr>
        <p:txBody>
          <a:bodyPr/>
          <a:lstStyle/>
          <a:p>
            <a:r>
              <a:rPr lang="en-US" dirty="0"/>
              <a:t>General fund</a:t>
            </a:r>
            <a:br>
              <a:rPr lang="en-US" dirty="0"/>
            </a:br>
            <a:r>
              <a:rPr lang="en-US" sz="2800" dirty="0"/>
              <a:t>2019-20 Year end </a:t>
            </a:r>
            <a:r>
              <a:rPr lang="en-US" sz="1800" dirty="0"/>
              <a:t>vs. </a:t>
            </a:r>
            <a:r>
              <a:rPr lang="en-US" sz="2800" dirty="0"/>
              <a:t>2020-21 adopted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B8F68-7E3F-4267-B270-36A223B95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035" y="1442194"/>
            <a:ext cx="4876800" cy="3124201"/>
          </a:xfrm>
        </p:spPr>
        <p:txBody>
          <a:bodyPr anchor="t" anchorCtr="0"/>
          <a:lstStyle/>
          <a:p>
            <a:r>
              <a:rPr lang="en-US" sz="2000" dirty="0"/>
              <a:t>2019-20 year end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FDA5A-A9D5-478A-A4E1-A9D771C5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B3570A5B-84DB-4E44-9BD6-7F0421CC77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64850"/>
              </p:ext>
            </p:extLst>
          </p:nvPr>
        </p:nvGraphicFramePr>
        <p:xfrm>
          <a:off x="1001453" y="2006082"/>
          <a:ext cx="4445325" cy="3706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9460">
                  <a:extLst>
                    <a:ext uri="{9D8B030D-6E8A-4147-A177-3AD203B41FA5}">
                      <a16:colId xmlns:a16="http://schemas.microsoft.com/office/drawing/2014/main" val="1150776991"/>
                    </a:ext>
                  </a:extLst>
                </a:gridCol>
                <a:gridCol w="1785865">
                  <a:extLst>
                    <a:ext uri="{9D8B030D-6E8A-4147-A177-3AD203B41FA5}">
                      <a16:colId xmlns:a16="http://schemas.microsoft.com/office/drawing/2014/main" val="2685547557"/>
                    </a:ext>
                  </a:extLst>
                </a:gridCol>
              </a:tblGrid>
              <a:tr h="4632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Actual Revenues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$     30,649,390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242525"/>
                  </a:ext>
                </a:extLst>
              </a:tr>
              <a:tr h="4632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Transfers In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       3,788,417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087977"/>
                  </a:ext>
                </a:extLst>
              </a:tr>
              <a:tr h="4632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Approp</a:t>
                      </a: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 From Fund Balance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          454,903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837733"/>
                  </a:ext>
                </a:extLst>
              </a:tr>
              <a:tr h="4632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Total Resources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      34,892,710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665629"/>
                  </a:ext>
                </a:extLst>
              </a:tr>
              <a:tr h="463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325591"/>
                  </a:ext>
                </a:extLst>
              </a:tr>
              <a:tr h="4632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Actual Expense</a:t>
                      </a:r>
                    </a:p>
                  </a:txBody>
                  <a:tcPr marL="59924" marR="59924" marT="0" marB="0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$      34,892,710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011239"/>
                  </a:ext>
                </a:extLst>
              </a:tr>
              <a:tr h="4632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59924" marR="59924" marT="0" marB="0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8230"/>
                  </a:ext>
                </a:extLst>
              </a:tr>
              <a:tr h="4632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Balance</a:t>
                      </a:r>
                    </a:p>
                  </a:txBody>
                  <a:tcPr marL="59924" marR="59924" marT="0" marB="0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              -0-  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957500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660333-25F7-4582-AB16-99E31566A90D}"/>
              </a:ext>
            </a:extLst>
          </p:cNvPr>
          <p:cNvSpPr txBox="1">
            <a:spLocks/>
          </p:cNvSpPr>
          <p:nvPr/>
        </p:nvSpPr>
        <p:spPr>
          <a:xfrm>
            <a:off x="5954452" y="1375649"/>
            <a:ext cx="4876800" cy="31242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2020-21 adopted budget</a:t>
            </a:r>
          </a:p>
          <a:p>
            <a:endParaRPr lang="en-US" dirty="0"/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FD59A16A-0B4D-447A-91FD-FBD00C534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890836"/>
              </p:ext>
            </p:extLst>
          </p:nvPr>
        </p:nvGraphicFramePr>
        <p:xfrm>
          <a:off x="6030651" y="1928537"/>
          <a:ext cx="4811451" cy="3781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500">
                  <a:extLst>
                    <a:ext uri="{9D8B030D-6E8A-4147-A177-3AD203B41FA5}">
                      <a16:colId xmlns:a16="http://schemas.microsoft.com/office/drawing/2014/main" val="1150776991"/>
                    </a:ext>
                  </a:extLst>
                </a:gridCol>
                <a:gridCol w="1932951">
                  <a:extLst>
                    <a:ext uri="{9D8B030D-6E8A-4147-A177-3AD203B41FA5}">
                      <a16:colId xmlns:a16="http://schemas.microsoft.com/office/drawing/2014/main" val="2685547557"/>
                    </a:ext>
                  </a:extLst>
                </a:gridCol>
              </a:tblGrid>
              <a:tr h="472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Estimated Revenues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$     28,815,647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242525"/>
                  </a:ext>
                </a:extLst>
              </a:tr>
              <a:tr h="472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Transfers In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        3,641,560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087977"/>
                  </a:ext>
                </a:extLst>
              </a:tr>
              <a:tr h="472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Approp</a:t>
                      </a: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 From Fund Balance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        3,525,857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837733"/>
                  </a:ext>
                </a:extLst>
              </a:tr>
              <a:tr h="472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Total Resources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      35,983,064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665629"/>
                  </a:ext>
                </a:extLst>
              </a:tr>
              <a:tr h="472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325591"/>
                  </a:ext>
                </a:extLst>
              </a:tr>
              <a:tr h="472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Adopted Budget</a:t>
                      </a:r>
                    </a:p>
                  </a:txBody>
                  <a:tcPr marL="59924" marR="59924" marT="0" marB="0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$      35,983,064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011239"/>
                  </a:ext>
                </a:extLst>
              </a:tr>
              <a:tr h="472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59924" marR="59924" marT="0" marB="0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8230"/>
                  </a:ext>
                </a:extLst>
              </a:tr>
              <a:tr h="472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Balance</a:t>
                      </a:r>
                    </a:p>
                  </a:txBody>
                  <a:tcPr marL="59924" marR="59924" marT="0" marB="0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              -0-  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957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268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443D1-050B-44E0-8BBC-C5926B4E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revenues</a:t>
            </a:r>
          </a:p>
        </p:txBody>
      </p:sp>
      <p:pic>
        <p:nvPicPr>
          <p:cNvPr id="6" name="Picture 5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8779B002-DE57-4B82-9E7B-2DC466723D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9221" b="24582"/>
          <a:stretch/>
        </p:blipFill>
        <p:spPr>
          <a:xfrm>
            <a:off x="20" y="10"/>
            <a:ext cx="12191980" cy="42738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FAB47-4FEF-4FBF-9A08-923A80D1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2" y="6217920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A98EE3D-8CD1-4C3F-BD1C-C98C9596463C}" type="slidenum">
              <a:rPr lang="en-US" smtClean="0"/>
              <a:pPr defTabSz="914400"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BE0185-7FE4-4F78-89F0-1CD1E0A8C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C36A2-594D-4688-B171-4617D91EC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237361"/>
            <a:ext cx="9905998" cy="1905000"/>
          </a:xfrm>
        </p:spPr>
        <p:txBody>
          <a:bodyPr/>
          <a:lstStyle/>
          <a:p>
            <a:r>
              <a:rPr lang="en-US" dirty="0"/>
              <a:t>2020-21 Revenues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B7109-23B9-4F3C-9E31-CEC113C21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2447" y="1390505"/>
            <a:ext cx="7647106" cy="5137895"/>
          </a:xfrm>
        </p:spPr>
        <p:txBody>
          <a:bodyPr>
            <a:normAutofit/>
          </a:bodyPr>
          <a:lstStyle/>
          <a:p>
            <a:pPr lvl="4">
              <a:lnSpc>
                <a:spcPct val="80000"/>
              </a:lnSpc>
              <a:buNone/>
              <a:defRPr/>
            </a:pPr>
            <a:r>
              <a:rPr lang="en-US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                                              </a:t>
            </a:r>
            <a:r>
              <a:rPr lang="en-US" altLang="en-US" sz="1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Adopted        		       Revised</a:t>
            </a: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en-US" altLang="en-US" sz="1600" dirty="0"/>
              <a:t>Property Tax			            	$   3,344,000         		  $    3,344,000 </a:t>
            </a: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en-US" altLang="en-US" sz="1600" dirty="0"/>
              <a:t>Property Tax Parks &amp; Recreation	     1,984,000			        1,984,000             </a:t>
            </a: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en-US" altLang="en-US" sz="1600" dirty="0"/>
              <a:t>Property Tax – VLF Backfill                     7,655,000 	 		        7,655,000</a:t>
            </a: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en-US" altLang="en-US" sz="1600" dirty="0"/>
              <a:t>Sales &amp; Use Tax                                         5,900,000 		                7,644,339</a:t>
            </a: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en-US" altLang="en-US" sz="1600" dirty="0"/>
              <a:t>Franchise Tax                                            2,119,000 		                2,119,000</a:t>
            </a: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en-US" altLang="en-US" sz="1600" dirty="0"/>
              <a:t>Other Local Tax                                       1,233,200  	             	        1,163,200</a:t>
            </a: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en-US" altLang="en-US" sz="1600" dirty="0"/>
              <a:t>Public Safety Fines and Fees                         262,000 		  		   262,000</a:t>
            </a: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en-US" altLang="en-US" sz="1600" dirty="0"/>
              <a:t>Public Services                                          1,600,079 				1,674,552</a:t>
            </a: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en-US" altLang="en-US" sz="1600" dirty="0"/>
              <a:t>Building and Safety                                  1,077,250     	                1,077,250 </a:t>
            </a: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en-US" altLang="en-US" sz="1600" dirty="0"/>
              <a:t>Planning Fees                                              173,700 		                   173,700 </a:t>
            </a: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en-US" altLang="en-US" sz="1600" dirty="0"/>
              <a:t>Engineering                                                   90,000        	                     90,000</a:t>
            </a: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en-US" altLang="en-US" sz="1600" dirty="0"/>
              <a:t>Parks &amp; Recreation			              1,008,725	       			  354,900</a:t>
            </a: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en-US" altLang="en-US" sz="1600" dirty="0"/>
              <a:t>Other Revenues                                         </a:t>
            </a:r>
            <a:r>
              <a:rPr lang="en-US" altLang="en-US" sz="1600" u="sng" dirty="0"/>
              <a:t>6,010,253                           7,482,006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sz="1600" b="1" dirty="0"/>
              <a:t>Total General Fund Revenues                 $  32,457,207                 	  $ 35,023,947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F82E5-3A7F-42CF-AF71-46E61EBFD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8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69188A-C853-460C-8A0F-56A7132FF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820" y="29737"/>
            <a:ext cx="9905998" cy="1905000"/>
          </a:xfrm>
        </p:spPr>
        <p:txBody>
          <a:bodyPr/>
          <a:lstStyle/>
          <a:p>
            <a:r>
              <a:rPr lang="en-US" dirty="0"/>
              <a:t>Revenue by category 2020-21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5653E-61C8-4B67-9180-5F94BFED3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778265"/>
              </p:ext>
            </p:extLst>
          </p:nvPr>
        </p:nvGraphicFramePr>
        <p:xfrm>
          <a:off x="1126820" y="1390261"/>
          <a:ext cx="9678029" cy="5244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602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>
        <p:bldSub>
          <a:bldChart bld="category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1ACCE-DA8D-436E-8035-FBC84A391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577" y="4982249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PROPERTY TAX</a:t>
            </a:r>
            <a:b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1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*Includes park &amp; Recreation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AB70BF-B036-4741-B21B-3020FA73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2" y="6217920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A98EE3D-8CD1-4C3F-BD1C-C98C9596463C}" type="slidenum">
              <a:rPr lang="en-US" smtClean="0"/>
              <a:pPr defTabSz="914400"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582"/>
              </p:ext>
            </p:extLst>
          </p:nvPr>
        </p:nvGraphicFramePr>
        <p:xfrm>
          <a:off x="635457" y="640080"/>
          <a:ext cx="10916463" cy="3602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638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6DB947-2A31-4CD2-91D0-FCD9D0AD3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SALES TAX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FB1DB7-99A6-4FDF-B075-2178DB140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2" y="6217920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A98EE3D-8CD1-4C3F-BD1C-C98C9596463C}" type="slidenum">
              <a:rPr lang="en-US" smtClean="0"/>
              <a:pPr defTabSz="914400">
                <a:spcAft>
                  <a:spcPts val="600"/>
                </a:spcAft>
              </a:pPr>
              <a:t>9</a:t>
            </a:fld>
            <a:endParaRPr lang="en-US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CBFA4D3F-1F85-479A-80F6-106D49B16F4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93759960"/>
                  </p:ext>
                </p:extLst>
              </p:nvPr>
            </p:nvGraphicFramePr>
            <p:xfrm>
              <a:off x="636915" y="639905"/>
              <a:ext cx="6915663" cy="558187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3" name="Chart 2">
                <a:extLst>
                  <a:ext uri="{FF2B5EF4-FFF2-40B4-BE49-F238E27FC236}">
                    <a16:creationId xmlns:a16="http://schemas.microsoft.com/office/drawing/2014/main" id="{CBFA4D3F-1F85-479A-80F6-106D49B16F4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915" y="639905"/>
                <a:ext cx="6915663" cy="55818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830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E70FC5-1855-47AB-8CE1-CB3C873A8988}">
  <ds:schemaRefs>
    <ds:schemaRef ds:uri="http://schemas.microsoft.com/office/infopath/2007/PartnerControls"/>
    <ds:schemaRef ds:uri="http://www.w3.org/XML/1998/namespace"/>
    <ds:schemaRef ds:uri="71af3243-3dd4-4a8d-8c0d-dd76da1f02a5"/>
    <ds:schemaRef ds:uri="http://purl.org/dc/elements/1.1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762</Words>
  <Application>Microsoft Office PowerPoint</Application>
  <PresentationFormat>Widescreen</PresentationFormat>
  <Paragraphs>235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Tahoma</vt:lpstr>
      <vt:lpstr>Wingdings 3</vt:lpstr>
      <vt:lpstr>Mesh</vt:lpstr>
      <vt:lpstr>PowerPoint Presentation</vt:lpstr>
      <vt:lpstr>2020-2021 Mid-Year Budget Review</vt:lpstr>
      <vt:lpstr>2020-2021 Mid-Year Budget Review</vt:lpstr>
      <vt:lpstr>General fund 2019-20 Year end vs. 2020-21 adopted budget</vt:lpstr>
      <vt:lpstr>revenues</vt:lpstr>
      <vt:lpstr>2020-21 Revenues</vt:lpstr>
      <vt:lpstr>Revenue by category 2020-21</vt:lpstr>
      <vt:lpstr>PROPERTY TAX *Includes park &amp; Recreation</vt:lpstr>
      <vt:lpstr>SALES TAX</vt:lpstr>
      <vt:lpstr>expenditures</vt:lpstr>
      <vt:lpstr>2020-21 expenditures</vt:lpstr>
      <vt:lpstr>Expenditure by category 2020-21</vt:lpstr>
      <vt:lpstr>Safety</vt:lpstr>
      <vt:lpstr>Revenue &amp; Expenditure history</vt:lpstr>
      <vt:lpstr>General fund Projection to year end </vt:lpstr>
      <vt:lpstr>Carry forward</vt:lpstr>
      <vt:lpstr>Finance health check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Sydnie Harris</dc:creator>
  <cp:lastModifiedBy>Kiel E. Mangerino</cp:lastModifiedBy>
  <cp:revision>19</cp:revision>
  <cp:lastPrinted>2021-03-10T01:47:22Z</cp:lastPrinted>
  <dcterms:created xsi:type="dcterms:W3CDTF">2021-03-09T01:25:27Z</dcterms:created>
  <dcterms:modified xsi:type="dcterms:W3CDTF">2021-03-10T02:15:41Z</dcterms:modified>
</cp:coreProperties>
</file>