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65" r:id="rId1"/>
  </p:sldMasterIdLst>
  <p:notesMasterIdLst>
    <p:notesMasterId r:id="rId39"/>
  </p:notesMasterIdLst>
  <p:sldIdLst>
    <p:sldId id="256" r:id="rId2"/>
    <p:sldId id="257" r:id="rId3"/>
    <p:sldId id="282" r:id="rId4"/>
    <p:sldId id="273" r:id="rId5"/>
    <p:sldId id="261" r:id="rId6"/>
    <p:sldId id="265" r:id="rId7"/>
    <p:sldId id="271" r:id="rId8"/>
    <p:sldId id="281" r:id="rId9"/>
    <p:sldId id="267" r:id="rId10"/>
    <p:sldId id="289" r:id="rId11"/>
    <p:sldId id="266" r:id="rId12"/>
    <p:sldId id="291" r:id="rId13"/>
    <p:sldId id="283" r:id="rId14"/>
    <p:sldId id="287" r:id="rId15"/>
    <p:sldId id="277" r:id="rId16"/>
    <p:sldId id="268" r:id="rId17"/>
    <p:sldId id="290" r:id="rId18"/>
    <p:sldId id="298" r:id="rId19"/>
    <p:sldId id="280" r:id="rId20"/>
    <p:sldId id="292" r:id="rId21"/>
    <p:sldId id="278" r:id="rId22"/>
    <p:sldId id="285" r:id="rId23"/>
    <p:sldId id="284" r:id="rId24"/>
    <p:sldId id="262" r:id="rId25"/>
    <p:sldId id="272" r:id="rId26"/>
    <p:sldId id="260" r:id="rId27"/>
    <p:sldId id="259" r:id="rId28"/>
    <p:sldId id="299" r:id="rId29"/>
    <p:sldId id="295" r:id="rId30"/>
    <p:sldId id="296" r:id="rId31"/>
    <p:sldId id="297" r:id="rId32"/>
    <p:sldId id="300" r:id="rId33"/>
    <p:sldId id="286" r:id="rId34"/>
    <p:sldId id="301" r:id="rId35"/>
    <p:sldId id="302" r:id="rId36"/>
    <p:sldId id="263" r:id="rId37"/>
    <p:sldId id="264" r:id="rId3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19AF"/>
    <a:srgbClr val="0000FF"/>
    <a:srgbClr val="669900"/>
    <a:srgbClr val="08D4CF"/>
    <a:srgbClr val="A56F27"/>
    <a:srgbClr val="AB217A"/>
    <a:srgbClr val="56D8B6"/>
    <a:srgbClr val="66FF66"/>
    <a:srgbClr val="FFFF00"/>
    <a:srgbClr val="0094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46" autoAdjust="0"/>
    <p:restoredTop sz="73114" autoAdjust="0"/>
  </p:normalViewPr>
  <p:slideViewPr>
    <p:cSldViewPr snapToGrid="0">
      <p:cViewPr varScale="1">
        <p:scale>
          <a:sx n="83" d="100"/>
          <a:sy n="83" d="100"/>
        </p:scale>
        <p:origin x="16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private.applevalleyca.gov\share\Department\Finance\Maggie%20D\19-20%20Budget\Budget%20workshop%20docs\Data%20Schedules%20all%20funds.xls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Operating Revenues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strRef>
              <c:f>Sheet1!$A$2:$A$9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 Estimated</c:v>
                </c:pt>
                <c:pt idx="7">
                  <c:v>2021 Proposed</c:v>
                </c:pt>
              </c:strCache>
            </c:strRef>
          </c:cat>
          <c:val>
            <c:numRef>
              <c:f>Sheet1!$B$2:$B$9</c:f>
              <c:numCache>
                <c:formatCode>#,##0.00</c:formatCode>
                <c:ptCount val="8"/>
                <c:pt idx="0">
                  <c:v>23863793.410000004</c:v>
                </c:pt>
                <c:pt idx="1">
                  <c:v>23015879.499999996</c:v>
                </c:pt>
                <c:pt idx="2">
                  <c:v>23689866.380000003</c:v>
                </c:pt>
                <c:pt idx="3">
                  <c:v>24550451.5</c:v>
                </c:pt>
                <c:pt idx="4">
                  <c:v>26101694.770000003</c:v>
                </c:pt>
                <c:pt idx="5">
                  <c:v>30743907</c:v>
                </c:pt>
                <c:pt idx="6">
                  <c:v>30578838</c:v>
                </c:pt>
                <c:pt idx="7">
                  <c:v>29315647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81-43E3-956C-0468490544E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Transfers 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Sheet1!$A$2:$A$9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 Estimated</c:v>
                </c:pt>
                <c:pt idx="7">
                  <c:v>2021 Proposed</c:v>
                </c:pt>
              </c:strCache>
            </c:strRef>
          </c:cat>
          <c:val>
            <c:numRef>
              <c:f>Sheet1!$C$2:$C$9</c:f>
              <c:numCache>
                <c:formatCode>#,##0.00</c:formatCode>
                <c:ptCount val="8"/>
                <c:pt idx="0">
                  <c:v>4931975.24</c:v>
                </c:pt>
                <c:pt idx="1">
                  <c:v>6336597.9800000004</c:v>
                </c:pt>
                <c:pt idx="2">
                  <c:v>6796035.96</c:v>
                </c:pt>
                <c:pt idx="3">
                  <c:v>4921082.4800000004</c:v>
                </c:pt>
                <c:pt idx="4">
                  <c:v>5510341.29</c:v>
                </c:pt>
                <c:pt idx="5">
                  <c:v>4950300</c:v>
                </c:pt>
                <c:pt idx="6">
                  <c:v>3869250</c:v>
                </c:pt>
                <c:pt idx="7">
                  <c:v>3668872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81-43E3-956C-0468490544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6084159"/>
        <c:axId val="1489216383"/>
      </c:areaChart>
      <c:barChart>
        <c:barDir val="col"/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Operating Expenditures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 Estimated</c:v>
                </c:pt>
                <c:pt idx="7">
                  <c:v>2021 Proposed</c:v>
                </c:pt>
              </c:strCache>
            </c:strRef>
          </c:cat>
          <c:val>
            <c:numRef>
              <c:f>Sheet1!$D$2:$D$9</c:f>
              <c:numCache>
                <c:formatCode>#,##0.00</c:formatCode>
                <c:ptCount val="8"/>
                <c:pt idx="0">
                  <c:v>26259522.199999999</c:v>
                </c:pt>
                <c:pt idx="1">
                  <c:v>27747902.579999998</c:v>
                </c:pt>
                <c:pt idx="2">
                  <c:v>29821890.000000004</c:v>
                </c:pt>
                <c:pt idx="3">
                  <c:v>29444442.73</c:v>
                </c:pt>
                <c:pt idx="4">
                  <c:v>30809492.520000003</c:v>
                </c:pt>
                <c:pt idx="5">
                  <c:v>30218561</c:v>
                </c:pt>
                <c:pt idx="6">
                  <c:v>33681280</c:v>
                </c:pt>
                <c:pt idx="7">
                  <c:v>35607083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81-43E3-956C-0468490544E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Transfers Out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 Estimated</c:v>
                </c:pt>
                <c:pt idx="7">
                  <c:v>2021 Proposed</c:v>
                </c:pt>
              </c:strCache>
            </c:strRef>
          </c:cat>
          <c:val>
            <c:numRef>
              <c:f>Sheet1!$E$2:$E$9</c:f>
              <c:numCache>
                <c:formatCode>#,##0.00</c:formatCode>
                <c:ptCount val="8"/>
                <c:pt idx="0">
                  <c:v>1888355.3</c:v>
                </c:pt>
                <c:pt idx="1">
                  <c:v>1949639.76</c:v>
                </c:pt>
                <c:pt idx="2">
                  <c:v>2027145.74</c:v>
                </c:pt>
                <c:pt idx="3">
                  <c:v>4000674.2</c:v>
                </c:pt>
                <c:pt idx="4">
                  <c:v>1688836.8599999999</c:v>
                </c:pt>
                <c:pt idx="5">
                  <c:v>1768275</c:v>
                </c:pt>
                <c:pt idx="6">
                  <c:v>2451125</c:v>
                </c:pt>
                <c:pt idx="7">
                  <c:v>470000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81-43E3-956C-0468490544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56084159"/>
        <c:axId val="1489216383"/>
      </c:barChart>
      <c:catAx>
        <c:axId val="1256084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216383"/>
        <c:crosses val="autoZero"/>
        <c:auto val="1"/>
        <c:lblAlgn val="ctr"/>
        <c:lblOffset val="100"/>
        <c:noMultiLvlLbl val="0"/>
      </c:catAx>
      <c:valAx>
        <c:axId val="14892163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60841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9540976234601555E-2"/>
          <c:y val="7.8906122114534807E-2"/>
          <c:w val="0.84525492614193831"/>
          <c:h val="0.8234377569243506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Total Expenditures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4F87-42A7-8105-725433757016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4F87-42A7-8105-725433757016}"/>
              </c:ext>
            </c:extLst>
          </c:dPt>
          <c:dPt>
            <c:idx val="2"/>
            <c:bubble3D val="0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4F87-42A7-8105-725433757016}"/>
              </c:ext>
            </c:extLst>
          </c:dPt>
          <c:dPt>
            <c:idx val="3"/>
            <c:bubble3D val="0"/>
            <c:spPr>
              <a:solidFill>
                <a:srgbClr val="0000F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4F87-42A7-8105-72543375701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4F87-42A7-8105-725433757016}"/>
              </c:ext>
            </c:extLst>
          </c:dPt>
          <c:dLbls>
            <c:dLbl>
              <c:idx val="0"/>
              <c:layout>
                <c:manualLayout>
                  <c:x val="-0.19422078001968504"/>
                  <c:y val="8.9079841961131764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F87-42A7-8105-725433757016}"/>
                </c:ext>
              </c:extLst>
            </c:dLbl>
            <c:dLbl>
              <c:idx val="1"/>
              <c:layout>
                <c:manualLayout>
                  <c:x val="-8.2021455630656177E-3"/>
                  <c:y val="0.2532181807813619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F87-42A7-8105-725433757016}"/>
                </c:ext>
              </c:extLst>
            </c:dLbl>
            <c:dLbl>
              <c:idx val="2"/>
              <c:layout>
                <c:manualLayout>
                  <c:x val="-0.19951683950179885"/>
                  <c:y val="-0.369232691361178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F87-42A7-8105-725433757016}"/>
                </c:ext>
              </c:extLst>
            </c:dLbl>
            <c:dLbl>
              <c:idx val="3"/>
              <c:layout>
                <c:manualLayout>
                  <c:x val="0.24066106882971766"/>
                  <c:y val="4.8724160388523598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F87-42A7-8105-725433757016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General Government</c:v>
                </c:pt>
                <c:pt idx="1">
                  <c:v>Community &amp; Economic Development</c:v>
                </c:pt>
                <c:pt idx="2">
                  <c:v>Public &amp; Municipal Services</c:v>
                </c:pt>
                <c:pt idx="3">
                  <c:v>Public Safety</c:v>
                </c:pt>
                <c:pt idx="4">
                  <c:v>Transfers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8885653</c:v>
                </c:pt>
                <c:pt idx="1">
                  <c:v>1897522</c:v>
                </c:pt>
                <c:pt idx="2">
                  <c:v>8505820</c:v>
                </c:pt>
                <c:pt idx="3">
                  <c:v>16318088</c:v>
                </c:pt>
                <c:pt idx="4">
                  <c:v>470000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87-42A7-8105-7254337570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312500000000001E-2"/>
          <c:y val="3.9843747548982067E-2"/>
          <c:w val="0.96562499999999996"/>
          <c:h val="0.9484375031719055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Sheriff</c:v>
                </c:pt>
              </c:strCache>
            </c:strRef>
          </c:tx>
          <c:spPr>
            <a:solidFill>
              <a:srgbClr val="08D4CF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FY 13-14</c:v>
                </c:pt>
                <c:pt idx="1">
                  <c:v>FY 14-15</c:v>
                </c:pt>
                <c:pt idx="2">
                  <c:v>FY 15-16</c:v>
                </c:pt>
                <c:pt idx="3">
                  <c:v>FY 16-17</c:v>
                </c:pt>
                <c:pt idx="4">
                  <c:v>FY 17-18</c:v>
                </c:pt>
                <c:pt idx="5">
                  <c:v>FY 18-19</c:v>
                </c:pt>
                <c:pt idx="6">
                  <c:v>FY 19-20</c:v>
                </c:pt>
                <c:pt idx="7">
                  <c:v>FY 20-21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11.05</c:v>
                </c:pt>
                <c:pt idx="1">
                  <c:v>11.63</c:v>
                </c:pt>
                <c:pt idx="2">
                  <c:v>11.96</c:v>
                </c:pt>
                <c:pt idx="3">
                  <c:v>12.95</c:v>
                </c:pt>
                <c:pt idx="4">
                  <c:v>13.15</c:v>
                </c:pt>
                <c:pt idx="5" formatCode="&quot;$&quot;#,##0.00_);[Red]\(&quot;$&quot;#,##0.00\)">
                  <c:v>13.78</c:v>
                </c:pt>
                <c:pt idx="6">
                  <c:v>14.61</c:v>
                </c:pt>
                <c:pt idx="7">
                  <c:v>15.52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6F-4C38-9FA4-4234C3E561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7"/>
        <c:axId val="466656703"/>
        <c:axId val="481622815"/>
      </c:barChart>
      <c:catAx>
        <c:axId val="466656703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81622815"/>
        <c:crosses val="autoZero"/>
        <c:auto val="1"/>
        <c:lblAlgn val="ctr"/>
        <c:lblOffset val="100"/>
        <c:noMultiLvlLbl val="0"/>
      </c:catAx>
      <c:valAx>
        <c:axId val="481622815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666567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Operating Revenues</c:v>
                </c:pt>
              </c:strCache>
            </c:strRef>
          </c:tx>
          <c:spPr>
            <a:solidFill>
              <a:schemeClr val="accent1"/>
            </a:solidFill>
            <a:ln w="25400">
              <a:noFill/>
            </a:ln>
            <a:effectLst/>
          </c:spPr>
          <c:cat>
            <c:strRef>
              <c:f>Sheet1!$A$2:$A$9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 Estimated</c:v>
                </c:pt>
                <c:pt idx="7">
                  <c:v>2021 Proposed</c:v>
                </c:pt>
              </c:strCache>
            </c:strRef>
          </c:cat>
          <c:val>
            <c:numRef>
              <c:f>Sheet1!$B$2:$B$9</c:f>
              <c:numCache>
                <c:formatCode>#,##0.00</c:formatCode>
                <c:ptCount val="8"/>
                <c:pt idx="0">
                  <c:v>660737</c:v>
                </c:pt>
                <c:pt idx="1">
                  <c:v>636424</c:v>
                </c:pt>
                <c:pt idx="2">
                  <c:v>876681</c:v>
                </c:pt>
                <c:pt idx="3">
                  <c:v>628714</c:v>
                </c:pt>
                <c:pt idx="4">
                  <c:v>618856</c:v>
                </c:pt>
                <c:pt idx="5">
                  <c:v>651650</c:v>
                </c:pt>
                <c:pt idx="6">
                  <c:v>538750</c:v>
                </c:pt>
                <c:pt idx="7">
                  <c:v>585000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C81-43E3-956C-0468490544E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Transfers In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Sheet1!$A$2:$A$9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 Estimated</c:v>
                </c:pt>
                <c:pt idx="7">
                  <c:v>2021 Proposed</c:v>
                </c:pt>
              </c:strCache>
            </c:strRef>
          </c:cat>
          <c:val>
            <c:numRef>
              <c:f>Sheet1!$C$2:$C$9</c:f>
              <c:numCache>
                <c:formatCode>#,##0.00</c:formatCode>
                <c:ptCount val="8"/>
                <c:pt idx="0">
                  <c:v>333892</c:v>
                </c:pt>
                <c:pt idx="1">
                  <c:v>266333</c:v>
                </c:pt>
                <c:pt idx="2">
                  <c:v>349968</c:v>
                </c:pt>
                <c:pt idx="3">
                  <c:v>333748</c:v>
                </c:pt>
                <c:pt idx="4">
                  <c:v>436601</c:v>
                </c:pt>
                <c:pt idx="5">
                  <c:v>418981</c:v>
                </c:pt>
                <c:pt idx="6">
                  <c:v>864936</c:v>
                </c:pt>
                <c:pt idx="7">
                  <c:v>470000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C81-43E3-956C-0468490544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256084159"/>
        <c:axId val="1489216383"/>
      </c:areaChart>
      <c:barChart>
        <c:barDir val="col"/>
        <c:grouping val="stacked"/>
        <c:varyColors val="0"/>
        <c:ser>
          <c:idx val="2"/>
          <c:order val="2"/>
          <c:tx>
            <c:strRef>
              <c:f>Sheet1!$D$1</c:f>
              <c:strCache>
                <c:ptCount val="1"/>
                <c:pt idx="0">
                  <c:v>Operating Expenditures</c:v>
                </c:pt>
              </c:strCache>
            </c:strRef>
          </c:tx>
          <c:spPr>
            <a:solidFill>
              <a:srgbClr val="0000FF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 Estimated</c:v>
                </c:pt>
                <c:pt idx="7">
                  <c:v>2021 Proposed</c:v>
                </c:pt>
              </c:strCache>
            </c:strRef>
          </c:cat>
          <c:val>
            <c:numRef>
              <c:f>Sheet1!$D$2:$D$9</c:f>
              <c:numCache>
                <c:formatCode>#,##0.00</c:formatCode>
                <c:ptCount val="8"/>
                <c:pt idx="0">
                  <c:v>1132898</c:v>
                </c:pt>
                <c:pt idx="1">
                  <c:v>1066922</c:v>
                </c:pt>
                <c:pt idx="2">
                  <c:v>1068585</c:v>
                </c:pt>
                <c:pt idx="3">
                  <c:v>1027847</c:v>
                </c:pt>
                <c:pt idx="4">
                  <c:v>1025932</c:v>
                </c:pt>
                <c:pt idx="5">
                  <c:v>1074671</c:v>
                </c:pt>
                <c:pt idx="6">
                  <c:v>1403686</c:v>
                </c:pt>
                <c:pt idx="7">
                  <c:v>1055000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C81-43E3-956C-0468490544E2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Fund Balance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Sheet1!$A$2:$A$9</c:f>
              <c:strCach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 Estimated</c:v>
                </c:pt>
                <c:pt idx="7">
                  <c:v>2021 Proposed</c:v>
                </c:pt>
              </c:strCache>
            </c:strRef>
          </c:cat>
          <c:val>
            <c:numRef>
              <c:f>Sheet1!$E$2:$E$9</c:f>
              <c:numCache>
                <c:formatCode>#,##0.00</c:formatCode>
                <c:ptCount val="8"/>
                <c:pt idx="0">
                  <c:v>-1847400</c:v>
                </c:pt>
                <c:pt idx="1">
                  <c:v>-1986564</c:v>
                </c:pt>
                <c:pt idx="2">
                  <c:v>-1828501</c:v>
                </c:pt>
                <c:pt idx="3">
                  <c:v>-1893886</c:v>
                </c:pt>
                <c:pt idx="4">
                  <c:v>-1864360</c:v>
                </c:pt>
                <c:pt idx="5">
                  <c:v>-1868401</c:v>
                </c:pt>
                <c:pt idx="6">
                  <c:v>-1868401</c:v>
                </c:pt>
                <c:pt idx="7">
                  <c:v>-1868401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C81-43E3-956C-0468490544E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1256084159"/>
        <c:axId val="1489216383"/>
      </c:barChart>
      <c:catAx>
        <c:axId val="125608415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89216383"/>
        <c:crosses val="autoZero"/>
        <c:auto val="1"/>
        <c:lblAlgn val="ctr"/>
        <c:lblOffset val="100"/>
        <c:noMultiLvlLbl val="0"/>
      </c:catAx>
      <c:valAx>
        <c:axId val="148921638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60841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Revenues</c:v>
                </c:pt>
              </c:strCache>
            </c:strRef>
          </c:tx>
          <c:dPt>
            <c:idx val="0"/>
            <c:bubble3D val="0"/>
            <c:spPr>
              <a:solidFill>
                <a:srgbClr val="6B19AF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F64D-4BE4-8451-CAA4C01DCC06}"/>
              </c:ext>
            </c:extLst>
          </c:dPt>
          <c:dPt>
            <c:idx val="1"/>
            <c:bubble3D val="0"/>
            <c:explosion val="5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64D-4BE4-8451-CAA4C01DCC06}"/>
              </c:ext>
            </c:extLst>
          </c:dPt>
          <c:dPt>
            <c:idx val="2"/>
            <c:bubble3D val="0"/>
            <c:explosion val="8"/>
            <c:spPr>
              <a:solidFill>
                <a:srgbClr val="FFFF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F64D-4BE4-8451-CAA4C01DCC06}"/>
              </c:ext>
            </c:extLst>
          </c:dPt>
          <c:dPt>
            <c:idx val="3"/>
            <c:bubble3D val="0"/>
            <c:spPr>
              <a:solidFill>
                <a:srgbClr val="FFC00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64D-4BE4-8451-CAA4C01DCC0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F64D-4BE4-8451-CAA4C01DCC06}"/>
              </c:ext>
            </c:extLst>
          </c:dPt>
          <c:dPt>
            <c:idx val="5"/>
            <c:bubble3D val="0"/>
            <c:spPr>
              <a:solidFill>
                <a:srgbClr val="92D05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64D-4BE4-8451-CAA4C01DCC06}"/>
              </c:ext>
            </c:extLst>
          </c:dPt>
          <c:dPt>
            <c:idx val="6"/>
            <c:bubble3D val="0"/>
            <c:spPr>
              <a:solidFill>
                <a:srgbClr val="00B0F0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64D-4BE4-8451-CAA4C01DCC06}"/>
              </c:ext>
            </c:extLst>
          </c:dPt>
          <c:dLbls>
            <c:dLbl>
              <c:idx val="1"/>
              <c:layout>
                <c:manualLayout>
                  <c:x val="-5.8816437007874013E-2"/>
                  <c:y val="0.2395637155780194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4D-4BE4-8451-CAA4C01DCC06}"/>
                </c:ext>
              </c:extLst>
            </c:dLbl>
            <c:dLbl>
              <c:idx val="2"/>
              <c:layout>
                <c:manualLayout>
                  <c:x val="-6.7121186023622048E-2"/>
                  <c:y val="-2.058513652896551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4D-4BE4-8451-CAA4C01DCC06}"/>
                </c:ext>
              </c:extLst>
            </c:dLbl>
            <c:dLbl>
              <c:idx val="3"/>
              <c:layout>
                <c:manualLayout>
                  <c:x val="0"/>
                  <c:y val="-0.1351197770986538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030041828887882"/>
                      <c:h val="0.2045314438069132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F64D-4BE4-8451-CAA4C01DCC06}"/>
                </c:ext>
              </c:extLst>
            </c:dLbl>
            <c:dLbl>
              <c:idx val="4"/>
              <c:layout>
                <c:manualLayout>
                  <c:x val="-2.7824926181102362E-2"/>
                  <c:y val="-8.499248985036356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4D-4BE4-8451-CAA4C01DCC06}"/>
                </c:ext>
              </c:extLst>
            </c:dLbl>
            <c:dLbl>
              <c:idx val="5"/>
              <c:layout>
                <c:manualLayout>
                  <c:x val="4.1663816437007874E-2"/>
                  <c:y val="-5.184374681079313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4D-4BE4-8451-CAA4C01DCC06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Sheet1!$A$2:$A$8</c:f>
              <c:strCache>
                <c:ptCount val="7"/>
                <c:pt idx="0">
                  <c:v>Line of Credit</c:v>
                </c:pt>
                <c:pt idx="1">
                  <c:v>Property Taxes</c:v>
                </c:pt>
                <c:pt idx="2">
                  <c:v>Sales &amp; Use tax</c:v>
                </c:pt>
                <c:pt idx="3">
                  <c:v>Admin    Overhead</c:v>
                </c:pt>
                <c:pt idx="4">
                  <c:v>Franchise fees</c:v>
                </c:pt>
                <c:pt idx="5">
                  <c:v>Service Revenues</c:v>
                </c:pt>
                <c:pt idx="6">
                  <c:v>Other Revenues</c:v>
                </c:pt>
              </c:strCache>
            </c:strRef>
          </c:cat>
          <c:val>
            <c:numRef>
              <c:f>Sheet1!$B$2:$B$8</c:f>
              <c:numCache>
                <c:formatCode>_(* #,##0_);_(* \(#,##0\);_(* "-"??_);_(@_)</c:formatCode>
                <c:ptCount val="7"/>
                <c:pt idx="0">
                  <c:v>2000000</c:v>
                </c:pt>
                <c:pt idx="1">
                  <c:v>14028000</c:v>
                </c:pt>
                <c:pt idx="2">
                  <c:v>6400000</c:v>
                </c:pt>
                <c:pt idx="3">
                  <c:v>2617922</c:v>
                </c:pt>
                <c:pt idx="4">
                  <c:v>3169950</c:v>
                </c:pt>
                <c:pt idx="5">
                  <c:v>3949754</c:v>
                </c:pt>
                <c:pt idx="6">
                  <c:v>818893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4D-4BE4-8451-CAA4C01DCC0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120569192432989"/>
          <c:y val="3.3293546135559085E-2"/>
          <c:w val="0.83111555941217463"/>
          <c:h val="0.5918933633127051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'GF Rev History'!$A$16</c:f>
              <c:strCache>
                <c:ptCount val="1"/>
                <c:pt idx="0">
                  <c:v>Line of Credit</c:v>
                </c:pt>
              </c:strCache>
            </c:strRef>
          </c:tx>
          <c:spPr>
            <a:solidFill>
              <a:srgbClr val="08D4CF"/>
            </a:solidFill>
            <a:ln>
              <a:noFill/>
            </a:ln>
            <a:effectLst/>
          </c:spPr>
          <c:invertIfNegative val="0"/>
          <c:cat>
            <c:numRef>
              <c:f>'GF Rev History'!$B$15:$I$15</c:f>
              <c:numCache>
                <c:formatCode>0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'GF Rev History'!$B$16:$I$16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3000000</c:v>
                </c:pt>
                <c:pt idx="6">
                  <c:v>3000000</c:v>
                </c:pt>
                <c:pt idx="7">
                  <c:v>2000000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1D-42CE-9463-B5575839CA7B}"/>
            </c:ext>
          </c:extLst>
        </c:ser>
        <c:ser>
          <c:idx val="1"/>
          <c:order val="1"/>
          <c:tx>
            <c:strRef>
              <c:f>'GF Rev History'!$A$17</c:f>
              <c:strCache>
                <c:ptCount val="1"/>
                <c:pt idx="0">
                  <c:v>Property Taxes</c:v>
                </c:pt>
              </c:strCache>
            </c:strRef>
          </c:tx>
          <c:spPr>
            <a:solidFill>
              <a:srgbClr val="669900"/>
            </a:solidFill>
            <a:ln>
              <a:noFill/>
            </a:ln>
            <a:effectLst/>
          </c:spPr>
          <c:invertIfNegative val="0"/>
          <c:cat>
            <c:numRef>
              <c:f>'GF Rev History'!$B$15:$I$15</c:f>
              <c:numCache>
                <c:formatCode>0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'GF Rev History'!$B$17:$I$17</c:f>
              <c:numCache>
                <c:formatCode>_(* #,##0_);_(* \(#,##0\);_(* "-"??_);_(@_)</c:formatCode>
                <c:ptCount val="8"/>
                <c:pt idx="0">
                  <c:v>12043207.529999999</c:v>
                </c:pt>
                <c:pt idx="1">
                  <c:v>11615040.899999999</c:v>
                </c:pt>
                <c:pt idx="2">
                  <c:v>11746481.68</c:v>
                </c:pt>
                <c:pt idx="3">
                  <c:v>11261629.229999999</c:v>
                </c:pt>
                <c:pt idx="4">
                  <c:v>11970475.210000001</c:v>
                </c:pt>
                <c:pt idx="5">
                  <c:v>12741490</c:v>
                </c:pt>
                <c:pt idx="6">
                  <c:v>13373529</c:v>
                </c:pt>
                <c:pt idx="7">
                  <c:v>14028000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F1D-42CE-9463-B5575839CA7B}"/>
            </c:ext>
          </c:extLst>
        </c:ser>
        <c:ser>
          <c:idx val="2"/>
          <c:order val="2"/>
          <c:tx>
            <c:strRef>
              <c:f>'GF Rev History'!$A$18</c:f>
              <c:strCache>
                <c:ptCount val="1"/>
                <c:pt idx="0">
                  <c:v>Sales &amp; Use tax</c:v>
                </c:pt>
              </c:strCache>
            </c:strRef>
          </c:tx>
          <c:spPr>
            <a:solidFill>
              <a:srgbClr val="6B19AF"/>
            </a:solidFill>
            <a:ln>
              <a:noFill/>
            </a:ln>
            <a:effectLst/>
          </c:spPr>
          <c:invertIfNegative val="0"/>
          <c:cat>
            <c:numRef>
              <c:f>'GF Rev History'!$B$15:$I$15</c:f>
              <c:numCache>
                <c:formatCode>0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'GF Rev History'!$B$18:$I$18</c:f>
              <c:numCache>
                <c:formatCode>_(* #,##0_);_(* \(#,##0\);_(* "-"??_);_(@_)</c:formatCode>
                <c:ptCount val="8"/>
                <c:pt idx="0">
                  <c:v>4122096.61</c:v>
                </c:pt>
                <c:pt idx="1">
                  <c:v>4239000.1900000004</c:v>
                </c:pt>
                <c:pt idx="2">
                  <c:v>4813996.04</c:v>
                </c:pt>
                <c:pt idx="3">
                  <c:v>5806008.2800000003</c:v>
                </c:pt>
                <c:pt idx="4">
                  <c:v>6479162.1299999999</c:v>
                </c:pt>
                <c:pt idx="5">
                  <c:v>7241242</c:v>
                </c:pt>
                <c:pt idx="6">
                  <c:v>6624000</c:v>
                </c:pt>
                <c:pt idx="7">
                  <c:v>6400000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1D-42CE-9463-B5575839CA7B}"/>
            </c:ext>
          </c:extLst>
        </c:ser>
        <c:ser>
          <c:idx val="3"/>
          <c:order val="3"/>
          <c:tx>
            <c:strRef>
              <c:f>'GF Rev History'!$A$19</c:f>
              <c:strCache>
                <c:ptCount val="1"/>
                <c:pt idx="0">
                  <c:v>Administrative Overhead 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numRef>
              <c:f>'GF Rev History'!$B$15:$I$15</c:f>
              <c:numCache>
                <c:formatCode>0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'GF Rev History'!$B$19:$I$19</c:f>
              <c:numCache>
                <c:formatCode>_(* #,##0_);_(* \(#,##0\);_(* "-"??_);_(@_)</c:formatCode>
                <c:ptCount val="8"/>
                <c:pt idx="0">
                  <c:v>3525148.92</c:v>
                </c:pt>
                <c:pt idx="1">
                  <c:v>5040307.76</c:v>
                </c:pt>
                <c:pt idx="2">
                  <c:v>5241710</c:v>
                </c:pt>
                <c:pt idx="3">
                  <c:v>3364371</c:v>
                </c:pt>
                <c:pt idx="4">
                  <c:v>3301700</c:v>
                </c:pt>
                <c:pt idx="5">
                  <c:v>3255400</c:v>
                </c:pt>
                <c:pt idx="6">
                  <c:v>2818300</c:v>
                </c:pt>
                <c:pt idx="7">
                  <c:v>2617922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1D-42CE-9463-B5575839CA7B}"/>
            </c:ext>
          </c:extLst>
        </c:ser>
        <c:ser>
          <c:idx val="4"/>
          <c:order val="4"/>
          <c:tx>
            <c:strRef>
              <c:f>'GF Rev History'!$A$20</c:f>
              <c:strCache>
                <c:ptCount val="1"/>
                <c:pt idx="0">
                  <c:v>Franchise fees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FF00"/>
              </a:solidFill>
            </a:ln>
            <a:effectLst/>
          </c:spPr>
          <c:invertIfNegative val="0"/>
          <c:cat>
            <c:numRef>
              <c:f>'GF Rev History'!$B$15:$I$15</c:f>
              <c:numCache>
                <c:formatCode>0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'GF Rev History'!$B$20:$I$20</c:f>
              <c:numCache>
                <c:formatCode>_(* #,##0_);_(* \(#,##0\);_(* "-"??_);_(@_)</c:formatCode>
                <c:ptCount val="8"/>
                <c:pt idx="0">
                  <c:v>3671517.3</c:v>
                </c:pt>
                <c:pt idx="1">
                  <c:v>3765877.6</c:v>
                </c:pt>
                <c:pt idx="2">
                  <c:v>4006425.64</c:v>
                </c:pt>
                <c:pt idx="3">
                  <c:v>3979530.4299999997</c:v>
                </c:pt>
                <c:pt idx="4">
                  <c:v>4247239.3900000006</c:v>
                </c:pt>
                <c:pt idx="5">
                  <c:v>3130317</c:v>
                </c:pt>
                <c:pt idx="6">
                  <c:v>3169950</c:v>
                </c:pt>
                <c:pt idx="7">
                  <c:v>3169950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1D-42CE-9463-B5575839CA7B}"/>
            </c:ext>
          </c:extLst>
        </c:ser>
        <c:ser>
          <c:idx val="5"/>
          <c:order val="5"/>
          <c:tx>
            <c:strRef>
              <c:f>'GF Rev History'!$A$21</c:f>
              <c:strCache>
                <c:ptCount val="1"/>
                <c:pt idx="0">
                  <c:v>Service Revenues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numRef>
              <c:f>'GF Rev History'!$B$15:$I$15</c:f>
              <c:numCache>
                <c:formatCode>0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'GF Rev History'!$B$21:$I$21</c:f>
              <c:numCache>
                <c:formatCode>_(* #,##0_);_(* \(#,##0\);_(* "-"??_);_(@_)</c:formatCode>
                <c:ptCount val="8"/>
                <c:pt idx="0">
                  <c:v>4092412.1040000003</c:v>
                </c:pt>
                <c:pt idx="1">
                  <c:v>4259268.4239999996</c:v>
                </c:pt>
                <c:pt idx="2">
                  <c:v>4221550.8040000005</c:v>
                </c:pt>
                <c:pt idx="3">
                  <c:v>4533936.3739999998</c:v>
                </c:pt>
                <c:pt idx="4">
                  <c:v>4536054.2439999999</c:v>
                </c:pt>
                <c:pt idx="5">
                  <c:v>4454736</c:v>
                </c:pt>
                <c:pt idx="6">
                  <c:v>3957005</c:v>
                </c:pt>
                <c:pt idx="7">
                  <c:v>3949754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1D-42CE-9463-B5575839CA7B}"/>
            </c:ext>
          </c:extLst>
        </c:ser>
        <c:ser>
          <c:idx val="6"/>
          <c:order val="6"/>
          <c:tx>
            <c:strRef>
              <c:f>'GF Rev History'!$A$22</c:f>
              <c:strCache>
                <c:ptCount val="1"/>
                <c:pt idx="0">
                  <c:v>Other Revenues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numRef>
              <c:f>'GF Rev History'!$B$15:$I$15</c:f>
              <c:numCache>
                <c:formatCode>0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'GF Rev History'!$B$22:$I$22</c:f>
              <c:numCache>
                <c:formatCode>_(* #,##0_);_(* \(#,##0\);_(* "-"??_);_(@_)</c:formatCode>
                <c:ptCount val="8"/>
                <c:pt idx="0">
                  <c:v>1650222.1199999999</c:v>
                </c:pt>
                <c:pt idx="1">
                  <c:v>786901.80999999994</c:v>
                </c:pt>
                <c:pt idx="2">
                  <c:v>907104.42</c:v>
                </c:pt>
                <c:pt idx="3">
                  <c:v>947853.41000000015</c:v>
                </c:pt>
                <c:pt idx="4">
                  <c:v>1071336.47</c:v>
                </c:pt>
                <c:pt idx="5">
                  <c:v>1871022</c:v>
                </c:pt>
                <c:pt idx="6">
                  <c:v>1505304</c:v>
                </c:pt>
                <c:pt idx="7">
                  <c:v>818893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1D-42CE-9463-B5575839CA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8"/>
        <c:overlap val="-27"/>
        <c:axId val="604361272"/>
        <c:axId val="604363240"/>
      </c:barChart>
      <c:lineChart>
        <c:grouping val="standard"/>
        <c:varyColors val="0"/>
        <c:ser>
          <c:idx val="7"/>
          <c:order val="7"/>
          <c:tx>
            <c:strRef>
              <c:f>'GF Rev History'!$A$23</c:f>
              <c:strCache>
                <c:ptCount val="1"/>
                <c:pt idx="0">
                  <c:v>Total</c:v>
                </c:pt>
              </c:strCache>
            </c:strRef>
          </c:tx>
          <c:spPr>
            <a:ln w="508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'GF Rev History'!$B$15:$I$15</c:f>
              <c:numCache>
                <c:formatCode>0</c:formatCode>
                <c:ptCount val="8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</c:numCache>
            </c:numRef>
          </c:cat>
          <c:val>
            <c:numRef>
              <c:f>'GF Rev History'!$B$23:$I$23</c:f>
              <c:numCache>
                <c:formatCode>_(* #,##0_);_(* \(#,##0\);_(* "-"??_);_(@_)</c:formatCode>
                <c:ptCount val="8"/>
                <c:pt idx="0">
                  <c:v>29104604.584000003</c:v>
                </c:pt>
                <c:pt idx="1">
                  <c:v>29706396.684</c:v>
                </c:pt>
                <c:pt idx="2">
                  <c:v>30937268.584000003</c:v>
                </c:pt>
                <c:pt idx="3">
                  <c:v>29893328.723999996</c:v>
                </c:pt>
                <c:pt idx="4">
                  <c:v>31605967.443999998</c:v>
                </c:pt>
                <c:pt idx="5">
                  <c:v>35694207</c:v>
                </c:pt>
                <c:pt idx="6">
                  <c:v>34448088</c:v>
                </c:pt>
                <c:pt idx="7">
                  <c:v>32984519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F1D-42CE-9463-B5575839CA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04361272"/>
        <c:axId val="604363240"/>
      </c:lineChart>
      <c:catAx>
        <c:axId val="604361272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363240"/>
        <c:crosses val="autoZero"/>
        <c:auto val="1"/>
        <c:lblAlgn val="ctr"/>
        <c:lblOffset val="100"/>
        <c:noMultiLvlLbl val="0"/>
      </c:catAx>
      <c:valAx>
        <c:axId val="604363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\(#,##0\)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04361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424797678300684"/>
          <c:y val="0.73314588451294516"/>
          <c:w val="0.77114777598937401"/>
          <c:h val="0.1927997805970256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0.16828</cdr:x>
      <cdr:y>0.32252</cdr:y>
    </cdr:from>
    <cdr:to>
      <cdr:x>0.28078</cdr:x>
      <cdr:y>0.49127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B10161BD-9E0B-41CE-B43C-6CA1AB0E9733}"/>
            </a:ext>
          </a:extLst>
        </cdr:cNvPr>
        <cdr:cNvSpPr txBox="1"/>
      </cdr:nvSpPr>
      <cdr:spPr>
        <a:xfrm xmlns:a="http://schemas.openxmlformats.org/drawingml/2006/main">
          <a:off x="1367773" y="174764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0.14198</cdr:x>
      <cdr:y>0.31819</cdr:y>
    </cdr:from>
    <cdr:to>
      <cdr:x>0.25448</cdr:x>
      <cdr:y>0.48694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F7D20595-F6B5-43C1-911D-3D3B18262D74}"/>
            </a:ext>
          </a:extLst>
        </cdr:cNvPr>
        <cdr:cNvSpPr txBox="1"/>
      </cdr:nvSpPr>
      <cdr:spPr>
        <a:xfrm xmlns:a="http://schemas.openxmlformats.org/drawingml/2006/main">
          <a:off x="1154014" y="172415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/>
            <a:t>$11.63M</a:t>
          </a:r>
        </a:p>
      </cdr:txBody>
    </cdr:sp>
  </cdr:relSizeAnchor>
  <cdr:relSizeAnchor xmlns:cdr="http://schemas.openxmlformats.org/drawingml/2006/chartDrawing">
    <cdr:from>
      <cdr:x>0.86226</cdr:x>
      <cdr:y>0.1099</cdr:y>
    </cdr:from>
    <cdr:to>
      <cdr:x>0.97476</cdr:x>
      <cdr:y>0.27865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2504E4B4-7120-457F-A73A-47CB69A68D84}"/>
            </a:ext>
          </a:extLst>
        </cdr:cNvPr>
        <cdr:cNvSpPr txBox="1"/>
      </cdr:nvSpPr>
      <cdr:spPr>
        <a:xfrm xmlns:a="http://schemas.openxmlformats.org/drawingml/2006/main">
          <a:off x="7008442" y="59551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400" b="1" dirty="0"/>
            <a:t>$15.52M</a:t>
          </a:r>
        </a:p>
      </cdr:txBody>
    </cdr:sp>
  </cdr:relSizeAnchor>
  <cdr:relSizeAnchor xmlns:cdr="http://schemas.openxmlformats.org/drawingml/2006/chartDrawing">
    <cdr:from>
      <cdr:x>0.05578</cdr:x>
      <cdr:y>0.72116</cdr:y>
    </cdr:from>
    <cdr:to>
      <cdr:x>0.16828</cdr:x>
      <cdr:y>0.88991</cdr:y>
    </cdr:to>
    <cdr:sp macro="" textlink="">
      <cdr:nvSpPr>
        <cdr:cNvPr id="5" name="TextBox 4">
          <a:extLst xmlns:a="http://schemas.openxmlformats.org/drawingml/2006/main">
            <a:ext uri="{FF2B5EF4-FFF2-40B4-BE49-F238E27FC236}">
              <a16:creationId xmlns:a16="http://schemas.microsoft.com/office/drawing/2014/main" id="{32ADDD43-00BB-46A3-AA50-BCC6236C49E2}"/>
            </a:ext>
          </a:extLst>
        </cdr:cNvPr>
        <cdr:cNvSpPr txBox="1"/>
      </cdr:nvSpPr>
      <cdr:spPr>
        <a:xfrm xmlns:a="http://schemas.openxmlformats.org/drawingml/2006/main" rot="16200000">
          <a:off x="453373" y="390774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>
              <a:solidFill>
                <a:schemeClr val="tx1"/>
              </a:solidFill>
            </a:rPr>
            <a:t>FY 13-14 Actual</a:t>
          </a:r>
        </a:p>
      </cdr:txBody>
    </cdr:sp>
  </cdr:relSizeAnchor>
  <cdr:relSizeAnchor xmlns:cdr="http://schemas.openxmlformats.org/drawingml/2006/chartDrawing">
    <cdr:from>
      <cdr:x>0.16991</cdr:x>
      <cdr:y>0.7285</cdr:y>
    </cdr:from>
    <cdr:to>
      <cdr:x>0.28241</cdr:x>
      <cdr:y>0.89725</cdr:y>
    </cdr:to>
    <cdr:sp macro="" textlink="">
      <cdr:nvSpPr>
        <cdr:cNvPr id="6" name="TextBox 5">
          <a:extLst xmlns:a="http://schemas.openxmlformats.org/drawingml/2006/main">
            <a:ext uri="{FF2B5EF4-FFF2-40B4-BE49-F238E27FC236}">
              <a16:creationId xmlns:a16="http://schemas.microsoft.com/office/drawing/2014/main" id="{F219C056-B260-4D8F-81B5-488E56098431}"/>
            </a:ext>
          </a:extLst>
        </cdr:cNvPr>
        <cdr:cNvSpPr txBox="1"/>
      </cdr:nvSpPr>
      <cdr:spPr>
        <a:xfrm xmlns:a="http://schemas.openxmlformats.org/drawingml/2006/main" rot="16200000">
          <a:off x="1381026" y="39475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/>
            <a:t>FY 14-15 Actual</a:t>
          </a:r>
        </a:p>
      </cdr:txBody>
    </cdr:sp>
  </cdr:relSizeAnchor>
  <cdr:relSizeAnchor xmlns:cdr="http://schemas.openxmlformats.org/drawingml/2006/chartDrawing">
    <cdr:from>
      <cdr:x>0.29708</cdr:x>
      <cdr:y>0.73339</cdr:y>
    </cdr:from>
    <cdr:to>
      <cdr:x>0.40958</cdr:x>
      <cdr:y>0.90214</cdr:y>
    </cdr:to>
    <cdr:sp macro="" textlink="">
      <cdr:nvSpPr>
        <cdr:cNvPr id="7" name="TextBox 6">
          <a:extLst xmlns:a="http://schemas.openxmlformats.org/drawingml/2006/main">
            <a:ext uri="{FF2B5EF4-FFF2-40B4-BE49-F238E27FC236}">
              <a16:creationId xmlns:a16="http://schemas.microsoft.com/office/drawing/2014/main" id="{7CB07476-04EB-4AE6-9A1F-582E20B62B8C}"/>
            </a:ext>
          </a:extLst>
        </cdr:cNvPr>
        <cdr:cNvSpPr txBox="1"/>
      </cdr:nvSpPr>
      <cdr:spPr>
        <a:xfrm xmlns:a="http://schemas.openxmlformats.org/drawingml/2006/main" rot="16200000">
          <a:off x="2414695" y="3974009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/>
            <a:t>FY 15-16 Actual</a:t>
          </a:r>
        </a:p>
      </cdr:txBody>
    </cdr:sp>
  </cdr:relSizeAnchor>
  <cdr:relSizeAnchor xmlns:cdr="http://schemas.openxmlformats.org/drawingml/2006/chartDrawing">
    <cdr:from>
      <cdr:x>0.65967</cdr:x>
      <cdr:y>0.73923</cdr:y>
    </cdr:from>
    <cdr:to>
      <cdr:x>0.77217</cdr:x>
      <cdr:y>0.90798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837CE2DC-648A-48A6-BA10-C32F1D2FA8C9}"/>
            </a:ext>
          </a:extLst>
        </cdr:cNvPr>
        <cdr:cNvSpPr txBox="1"/>
      </cdr:nvSpPr>
      <cdr:spPr>
        <a:xfrm xmlns:a="http://schemas.openxmlformats.org/drawingml/2006/main" rot="16200000">
          <a:off x="5361818" y="400565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b="1" dirty="0"/>
            <a:t>FY 18-19 Actual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882A7A-E9BD-400F-BA83-415DFBB059F3}" type="datetimeFigureOut">
              <a:rPr lang="en-US" smtClean="0"/>
              <a:t>5/22/2020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52702E6-123E-4D29-A1E3-E614D184BE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7931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702E6-123E-4D29-A1E3-E614D184BE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87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702E6-123E-4D29-A1E3-E614D184BE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0228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Debt Service has changed;</a:t>
            </a:r>
          </a:p>
          <a:p>
            <a:endParaRPr lang="en-US" dirty="0"/>
          </a:p>
          <a:p>
            <a:pPr marL="171450" indent="-171450">
              <a:buFontTx/>
              <a:buChar char="-"/>
            </a:pPr>
            <a:r>
              <a:rPr lang="en-US" dirty="0"/>
              <a:t>1999 COPS Paid in full</a:t>
            </a:r>
          </a:p>
          <a:p>
            <a:pPr marL="171450" indent="-171450">
              <a:buFontTx/>
              <a:buChar char="-"/>
            </a:pPr>
            <a:r>
              <a:rPr lang="en-US" dirty="0"/>
              <a:t>98-1 Jess Ranch Sewer Bond is in agency funds</a:t>
            </a:r>
          </a:p>
          <a:p>
            <a:pPr marL="171450" indent="-171450">
              <a:buFontTx/>
              <a:buChar char="-"/>
            </a:pPr>
            <a:r>
              <a:rPr lang="en-US" dirty="0"/>
              <a:t>2017 is debt but not debt service/bond.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702E6-123E-4D29-A1E3-E614D184BE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3995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702E6-123E-4D29-A1E3-E614D184BEB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6143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Admin –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Gas Tax   Transfer In – 2010   $133,022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Wastewater Transfer In – 5010    $748,400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Solid Waste   Transfer In – 5510   $790,000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Administrative Overhead AVCE - 5810  $946,500</a:t>
            </a:r>
          </a:p>
          <a:p>
            <a:endParaRPr lang="en-US" dirty="0"/>
          </a:p>
          <a:p>
            <a:r>
              <a:rPr lang="en-US" dirty="0"/>
              <a:t>Franchise-</a:t>
            </a:r>
          </a:p>
          <a:p>
            <a:r>
              <a:rPr lang="en-US" dirty="0" err="1"/>
              <a:t>Burrtec</a:t>
            </a:r>
            <a:endParaRPr lang="en-US" dirty="0"/>
          </a:p>
          <a:p>
            <a:r>
              <a:rPr lang="en-US" dirty="0"/>
              <a:t>Telecommunications</a:t>
            </a:r>
          </a:p>
          <a:p>
            <a:endParaRPr lang="en-US" dirty="0"/>
          </a:p>
          <a:p>
            <a:r>
              <a:rPr lang="en-US" dirty="0"/>
              <a:t>Other Rev-</a:t>
            </a:r>
          </a:p>
          <a:p>
            <a:r>
              <a:rPr lang="en-US" dirty="0"/>
              <a:t>TOT, Bus </a:t>
            </a:r>
            <a:r>
              <a:rPr lang="en-US" dirty="0" err="1"/>
              <a:t>Lic</a:t>
            </a:r>
            <a:r>
              <a:rPr lang="en-US" dirty="0"/>
              <a:t>., Fines, Fees, </a:t>
            </a:r>
            <a:r>
              <a:rPr lang="en-US" dirty="0" err="1"/>
              <a:t>Forefeitures</a:t>
            </a:r>
            <a:r>
              <a:rPr lang="en-US" dirty="0"/>
              <a:t>, Passports, Restitutions, Refunds, Bus Passes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702E6-123E-4D29-A1E3-E614D184BEB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164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Approximately a 12% decrease included for 19/20 and 20/21. Next page shows a range of lower to much higher potential decline in revenue.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702E6-123E-4D29-A1E3-E614D184BEB7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92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UUT Cities – Total of 20</a:t>
            </a:r>
          </a:p>
          <a:p>
            <a:endParaRPr lang="en-US" dirty="0"/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Rialto 8.00%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 Bernardino 7.75%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Twentynine Palms 9.00%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Montclair 3.89%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Needles 2.50%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Colton 12.50%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52702E6-123E-4D29-A1E3-E614D184BEB7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35390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3076F-DBEA-4732-8014-B6D1B6517A68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0515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A086E2-A1DB-4AF2-8B0F-746FBBDCE58F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9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369C8-BDB0-49C9-8B33-1393D5D0E609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605899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C6B3B-C98C-4CE4-82FB-063D9B6443A1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892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CAE98-1F41-4620-8C8D-1D09EFDDDDC2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91435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16F89-4155-4572-AA7C-D6623E662B32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2059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212E1-F006-4CB9-9723-F39800F18CB8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1208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E9681-E1A4-4A82-87FE-91D1628469B4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963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A250D-05FB-4D5F-9709-F5DEB2BF0A20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040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70351-0746-4896-BBC0-2901F910A6F0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9924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435DF-985E-4D80-AA34-1E77E269F21B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30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DBB59-1FA2-4A43-89E1-F56BE6AA2DDE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4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AE53CE-7759-4FD4-8AE9-16A6E61FF81D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423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00919-F754-4E37-B60F-C66BB8F32013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91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17E1B-A8F6-46B1-BB05-AF17EDD3B538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79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18059F-09F5-4956-B1FD-FE824E8D4FFF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30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B3453-A617-4F6E-A2D2-4B37A5EA625F}" type="datetime1">
              <a:rPr lang="en-US" smtClean="0"/>
              <a:t>5/22/2020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784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  <p:sldLayoutId id="2147483677" r:id="rId12"/>
    <p:sldLayoutId id="2147483678" r:id="rId13"/>
    <p:sldLayoutId id="2147483679" r:id="rId14"/>
    <p:sldLayoutId id="2147483680" r:id="rId15"/>
    <p:sldLayoutId id="2147483681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4.emf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F1B42-A54A-47DC-8792-B268B888BE9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b="1" dirty="0">
                <a:latin typeface="Arial" panose="020B0604020202020204" pitchFamily="34" charset="0"/>
              </a:rPr>
              <a:t>FISCAL YEAR 2020-2021 PROPOSED BUDGET</a:t>
            </a:r>
            <a:br>
              <a:rPr lang="en-US" altLang="en-US" b="1" dirty="0">
                <a:latin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5F011C-DC7A-466F-AD83-7C8C448690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3883792"/>
            <a:ext cx="7766936" cy="1096899"/>
          </a:xfrm>
        </p:spPr>
        <p:txBody>
          <a:bodyPr/>
          <a:lstStyle/>
          <a:p>
            <a:pPr>
              <a:spcBef>
                <a:spcPct val="0"/>
              </a:spcBef>
              <a:buClrTx/>
            </a:pP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</a:rPr>
              <a:t>Budget Workshop</a:t>
            </a:r>
          </a:p>
          <a:p>
            <a:pPr>
              <a:spcBef>
                <a:spcPct val="0"/>
              </a:spcBef>
              <a:buClrTx/>
            </a:pPr>
            <a:r>
              <a:rPr lang="en-US" altLang="en-US" sz="2400" dirty="0">
                <a:solidFill>
                  <a:schemeClr val="tx1"/>
                </a:solidFill>
                <a:latin typeface="Tahoma" panose="020B0604030504040204" pitchFamily="34" charset="0"/>
              </a:rPr>
              <a:t>May 26, 2020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1D7FEDB-D86F-404F-8187-3C89005BEB53}"/>
              </a:ext>
            </a:extLst>
          </p:cNvPr>
          <p:cNvSpPr txBox="1"/>
          <p:nvPr/>
        </p:nvSpPr>
        <p:spPr>
          <a:xfrm>
            <a:off x="2589212" y="560272"/>
            <a:ext cx="76484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/>
              <a:t>Town of Apple Valley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76BBE1-5CFE-46C6-989E-38FAA0EAC0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3260412"/>
            <a:ext cx="2286000" cy="1830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63118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1842D47-2C14-462B-9832-9258A4C7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81" y="205712"/>
            <a:ext cx="9309098" cy="650508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Service Level: General Fund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EB030220-021E-4E3B-8625-4496CD19E4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2778219"/>
              </p:ext>
            </p:extLst>
          </p:nvPr>
        </p:nvGraphicFramePr>
        <p:xfrm>
          <a:off x="949158" y="856220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DCBD48B-1771-4ED7-9893-FA0019AAC883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10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694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ontent Placeholder 13">
            <a:extLst>
              <a:ext uri="{FF2B5EF4-FFF2-40B4-BE49-F238E27FC236}">
                <a16:creationId xmlns:a16="http://schemas.microsoft.com/office/drawing/2014/main" id="{5B1FC414-6E22-48E5-A950-C36FAC5B5EDF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481650170"/>
              </p:ext>
            </p:extLst>
          </p:nvPr>
        </p:nvGraphicFramePr>
        <p:xfrm>
          <a:off x="201534" y="820845"/>
          <a:ext cx="9720892" cy="556249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467874">
                  <a:extLst>
                    <a:ext uri="{9D8B030D-6E8A-4147-A177-3AD203B41FA5}">
                      <a16:colId xmlns:a16="http://schemas.microsoft.com/office/drawing/2014/main" val="3508280355"/>
                    </a:ext>
                  </a:extLst>
                </a:gridCol>
                <a:gridCol w="1487054">
                  <a:extLst>
                    <a:ext uri="{9D8B030D-6E8A-4147-A177-3AD203B41FA5}">
                      <a16:colId xmlns:a16="http://schemas.microsoft.com/office/drawing/2014/main" val="2172624812"/>
                    </a:ext>
                  </a:extLst>
                </a:gridCol>
                <a:gridCol w="3260437">
                  <a:extLst>
                    <a:ext uri="{9D8B030D-6E8A-4147-A177-3AD203B41FA5}">
                      <a16:colId xmlns:a16="http://schemas.microsoft.com/office/drawing/2014/main" val="2109357501"/>
                    </a:ext>
                  </a:extLst>
                </a:gridCol>
                <a:gridCol w="1505527">
                  <a:extLst>
                    <a:ext uri="{9D8B030D-6E8A-4147-A177-3AD203B41FA5}">
                      <a16:colId xmlns:a16="http://schemas.microsoft.com/office/drawing/2014/main" val="2997105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Category/Department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Proposed Budget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Category/Department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Proposed Budget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7987903"/>
                  </a:ext>
                </a:extLst>
              </a:tr>
              <a:tr h="23772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General 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Public &amp; Municipal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593413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Town Council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$         254,917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Public Facilities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1,674,564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5565646"/>
                  </a:ext>
                </a:extLst>
              </a:tr>
              <a:tr h="25897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Town Attorney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$         400,000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Animal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  708,033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4154275"/>
                  </a:ext>
                </a:extLst>
              </a:tr>
              <a:tr h="28298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Town Manager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$         644,387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Animal Shelter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1,473,123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79438644"/>
                  </a:ext>
                </a:extLst>
              </a:tr>
              <a:tr h="28632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Finance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$      1,195,097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Code Enforcement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$          581,702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9945617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Town Clerk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 603,753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Building &amp; Safety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$          676,214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224658"/>
                  </a:ext>
                </a:extLst>
              </a:tr>
              <a:tr h="28909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Public Information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 482,476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Parks &amp; Rec Grounds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1,679,073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704855"/>
                  </a:ext>
                </a:extLst>
              </a:tr>
              <a:tr h="24938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Human Resources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 173,074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Parks &amp; Rec Aquatic Center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  493,287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245573"/>
                  </a:ext>
                </a:extLst>
              </a:tr>
              <a:tr h="27062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Information Systems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 970,191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Parks &amp; Rec Programs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1,084,232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8891795"/>
                  </a:ext>
                </a:extLst>
              </a:tr>
              <a:tr h="24619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General 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4,161,758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Parks &amp; Rec Administration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  135,592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0824760"/>
                  </a:ext>
                </a:extLst>
              </a:tr>
              <a:tr h="267855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Total General Government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8,885,653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Total Public &amp; Municipal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8,505,820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64553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Community &amp; Economic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Public Safety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just" defTabSz="457200" rtl="0" eaLnBrk="1" latinLnBrk="0" hangingPunct="1"/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45526"/>
                  </a:ext>
                </a:extLst>
              </a:tr>
              <a:tr h="26198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Economic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 262,073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Police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16,311,988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715326"/>
                  </a:ext>
                </a:extLst>
              </a:tr>
              <a:tr h="24199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Engineering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 737,600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 Emergency Preparedness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    6,100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4119393"/>
                  </a:ext>
                </a:extLst>
              </a:tr>
              <a:tr h="19073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     Planning-Community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   897,849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Total Public Safety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16,318,088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928527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Total Community &amp; Economic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$      1,897,522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Total Operating Expenditures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$    35,607,083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019067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200" b="0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endParaRPr lang="en-US" sz="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7244588"/>
                  </a:ext>
                </a:extLst>
              </a:tr>
              <a:tr h="224445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Transfer to Golf Course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$         470,000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7941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Total General Fund Appropriations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$     36,077,083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1269989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A7939D-C72F-4A4A-A414-E6DDD89D3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904083" y="5907630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B433924-22BE-487C-A900-23098965E0E2}"/>
              </a:ext>
            </a:extLst>
          </p:cNvPr>
          <p:cNvSpPr txBox="1"/>
          <p:nvPr/>
        </p:nvSpPr>
        <p:spPr>
          <a:xfrm>
            <a:off x="1470372" y="200344"/>
            <a:ext cx="7616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Fund Expenditures $ 36,077,083 By Category/Department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CD5798FD-4199-42E3-99BF-1C5B907CF2AE}"/>
              </a:ext>
            </a:extLst>
          </p:cNvPr>
          <p:cNvCxnSpPr>
            <a:cxnSpLocks/>
          </p:cNvCxnSpPr>
          <p:nvPr/>
        </p:nvCxnSpPr>
        <p:spPr>
          <a:xfrm>
            <a:off x="3778124" y="4001399"/>
            <a:ext cx="1283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5929249-6FAD-47AF-96F3-CECCF5C6DCE3}"/>
              </a:ext>
            </a:extLst>
          </p:cNvPr>
          <p:cNvCxnSpPr>
            <a:cxnSpLocks/>
          </p:cNvCxnSpPr>
          <p:nvPr/>
        </p:nvCxnSpPr>
        <p:spPr>
          <a:xfrm>
            <a:off x="3790115" y="4226486"/>
            <a:ext cx="1283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B28BB8C-84E6-4B80-98AB-6826E71EF739}"/>
              </a:ext>
            </a:extLst>
          </p:cNvPr>
          <p:cNvCxnSpPr>
            <a:cxnSpLocks/>
          </p:cNvCxnSpPr>
          <p:nvPr/>
        </p:nvCxnSpPr>
        <p:spPr>
          <a:xfrm>
            <a:off x="3778125" y="5360919"/>
            <a:ext cx="1283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794CE63-B34E-4EE5-A258-B82CBF07A93C}"/>
              </a:ext>
            </a:extLst>
          </p:cNvPr>
          <p:cNvCxnSpPr>
            <a:cxnSpLocks/>
          </p:cNvCxnSpPr>
          <p:nvPr/>
        </p:nvCxnSpPr>
        <p:spPr>
          <a:xfrm>
            <a:off x="3790114" y="5625371"/>
            <a:ext cx="1283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5D65E03-4021-4D48-8149-48BCA14D415B}"/>
              </a:ext>
            </a:extLst>
          </p:cNvPr>
          <p:cNvCxnSpPr>
            <a:cxnSpLocks/>
          </p:cNvCxnSpPr>
          <p:nvPr/>
        </p:nvCxnSpPr>
        <p:spPr>
          <a:xfrm>
            <a:off x="8638569" y="3993506"/>
            <a:ext cx="1283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5F38796-131D-45F3-A347-4F34A3974A48}"/>
              </a:ext>
            </a:extLst>
          </p:cNvPr>
          <p:cNvCxnSpPr>
            <a:cxnSpLocks/>
          </p:cNvCxnSpPr>
          <p:nvPr/>
        </p:nvCxnSpPr>
        <p:spPr>
          <a:xfrm>
            <a:off x="8638569" y="4226486"/>
            <a:ext cx="1283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1E61F06C-5F65-48D4-828B-B808FD2101C4}"/>
              </a:ext>
            </a:extLst>
          </p:cNvPr>
          <p:cNvCxnSpPr>
            <a:cxnSpLocks/>
          </p:cNvCxnSpPr>
          <p:nvPr/>
        </p:nvCxnSpPr>
        <p:spPr>
          <a:xfrm>
            <a:off x="8556065" y="5046883"/>
            <a:ext cx="1283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E3409213-F926-4145-8F38-C4FCB5ACFFD0}"/>
              </a:ext>
            </a:extLst>
          </p:cNvPr>
          <p:cNvCxnSpPr>
            <a:cxnSpLocks/>
          </p:cNvCxnSpPr>
          <p:nvPr/>
        </p:nvCxnSpPr>
        <p:spPr>
          <a:xfrm>
            <a:off x="8556065" y="5343926"/>
            <a:ext cx="1283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1589EA3-A8C3-4100-94E1-751E4E2861B7}"/>
              </a:ext>
            </a:extLst>
          </p:cNvPr>
          <p:cNvCxnSpPr>
            <a:cxnSpLocks/>
          </p:cNvCxnSpPr>
          <p:nvPr/>
        </p:nvCxnSpPr>
        <p:spPr>
          <a:xfrm>
            <a:off x="8528358" y="6031616"/>
            <a:ext cx="128385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BE1B034-DA06-4B68-A864-D21ACE4534E8}"/>
              </a:ext>
            </a:extLst>
          </p:cNvPr>
          <p:cNvCxnSpPr>
            <a:cxnSpLocks/>
          </p:cNvCxnSpPr>
          <p:nvPr/>
        </p:nvCxnSpPr>
        <p:spPr>
          <a:xfrm>
            <a:off x="8556065" y="5624858"/>
            <a:ext cx="128385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D615D67-5CD5-4C54-AC0A-68C1BCBA0490}"/>
              </a:ext>
            </a:extLst>
          </p:cNvPr>
          <p:cNvCxnSpPr>
            <a:cxnSpLocks/>
          </p:cNvCxnSpPr>
          <p:nvPr/>
        </p:nvCxnSpPr>
        <p:spPr>
          <a:xfrm>
            <a:off x="8528358" y="6383336"/>
            <a:ext cx="128385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61FA1FC-6642-48B8-A99B-09E911CB0575}"/>
              </a:ext>
            </a:extLst>
          </p:cNvPr>
          <p:cNvCxnSpPr>
            <a:cxnSpLocks/>
          </p:cNvCxnSpPr>
          <p:nvPr/>
        </p:nvCxnSpPr>
        <p:spPr>
          <a:xfrm>
            <a:off x="8528358" y="6296760"/>
            <a:ext cx="1283855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Slide Number Placeholder 3">
            <a:extLst>
              <a:ext uri="{FF2B5EF4-FFF2-40B4-BE49-F238E27FC236}">
                <a16:creationId xmlns:a16="http://schemas.microsoft.com/office/drawing/2014/main" id="{AB1856E9-6FA5-4B5E-A001-BF3A1AA3E5B3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11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0443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B7E4DB9-EE3A-4A5E-93C4-68A80CA94521}"/>
              </a:ext>
            </a:extLst>
          </p:cNvPr>
          <p:cNvSpPr txBox="1"/>
          <p:nvPr/>
        </p:nvSpPr>
        <p:spPr>
          <a:xfrm>
            <a:off x="1093707" y="266847"/>
            <a:ext cx="7616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General Fund Expenditures $ 36,077,083, percentage by Category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2C037D90-005D-4586-B099-D4D5E95D0AB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9323186"/>
              </p:ext>
            </p:extLst>
          </p:nvPr>
        </p:nvGraphicFramePr>
        <p:xfrm>
          <a:off x="-133478" y="1080418"/>
          <a:ext cx="9393152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A57E88F-A8A1-445F-87F3-0B53D294C95E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12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86377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0B0A42-07EE-4624-BE28-D0546C60D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561" y="234378"/>
            <a:ext cx="7440063" cy="100183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000" i="1" dirty="0"/>
              <a:t>Sheriff Contract</a:t>
            </a:r>
            <a:br>
              <a:rPr lang="en-US" sz="3000" i="1" dirty="0"/>
            </a:br>
            <a:r>
              <a:rPr lang="en-US" sz="3000" i="1" dirty="0"/>
              <a:t>General Fund Appropriation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B890319-8094-4BFC-B686-AA789341EC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9735478"/>
              </p:ext>
            </p:extLst>
          </p:nvPr>
        </p:nvGraphicFramePr>
        <p:xfrm>
          <a:off x="858592" y="544983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42C31A2-C28C-459F-8A78-5372000B5C7C}"/>
              </a:ext>
            </a:extLst>
          </p:cNvPr>
          <p:cNvSpPr txBox="1"/>
          <p:nvPr/>
        </p:nvSpPr>
        <p:spPr>
          <a:xfrm>
            <a:off x="3006878" y="2165274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$11.96M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B63A651-7E21-4EA7-8ED5-C240D87E2CA4}"/>
              </a:ext>
            </a:extLst>
          </p:cNvPr>
          <p:cNvSpPr txBox="1"/>
          <p:nvPr/>
        </p:nvSpPr>
        <p:spPr>
          <a:xfrm>
            <a:off x="3968294" y="1857497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$12.95M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38BCA15-4123-413A-A92D-FAF3474C253E}"/>
              </a:ext>
            </a:extLst>
          </p:cNvPr>
          <p:cNvSpPr txBox="1"/>
          <p:nvPr/>
        </p:nvSpPr>
        <p:spPr>
          <a:xfrm>
            <a:off x="4958578" y="1788749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$13.15M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A2E948-0566-469B-8FDF-79F74F5AE2C3}"/>
              </a:ext>
            </a:extLst>
          </p:cNvPr>
          <p:cNvSpPr txBox="1"/>
          <p:nvPr/>
        </p:nvSpPr>
        <p:spPr>
          <a:xfrm>
            <a:off x="5948862" y="1634860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$13.78M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325D41C-105D-4013-8F04-5573829A7623}"/>
              </a:ext>
            </a:extLst>
          </p:cNvPr>
          <p:cNvSpPr txBox="1"/>
          <p:nvPr/>
        </p:nvSpPr>
        <p:spPr>
          <a:xfrm>
            <a:off x="6939146" y="1392965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$14.61M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ABD295B-C4D2-4A52-A7A9-4A4FD6CD8A2C}"/>
              </a:ext>
            </a:extLst>
          </p:cNvPr>
          <p:cNvSpPr txBox="1"/>
          <p:nvPr/>
        </p:nvSpPr>
        <p:spPr>
          <a:xfrm>
            <a:off x="1020306" y="2418560"/>
            <a:ext cx="9124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/>
              <a:t>$11.05M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C2D0A23-395D-4F5F-925F-F8F315FB8553}"/>
              </a:ext>
            </a:extLst>
          </p:cNvPr>
          <p:cNvSpPr txBox="1"/>
          <p:nvPr/>
        </p:nvSpPr>
        <p:spPr>
          <a:xfrm>
            <a:off x="1202561" y="6041362"/>
            <a:ext cx="7596882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EA6CD3F-0A6B-4222-B3BA-CDF1FCB03DB6}"/>
              </a:ext>
            </a:extLst>
          </p:cNvPr>
          <p:cNvSpPr txBox="1"/>
          <p:nvPr/>
        </p:nvSpPr>
        <p:spPr>
          <a:xfrm rot="16200000">
            <a:off x="3480628" y="4320209"/>
            <a:ext cx="1887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FY 16-17 Actual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656646F-76D9-4FD8-93B8-AEB8C2696B64}"/>
              </a:ext>
            </a:extLst>
          </p:cNvPr>
          <p:cNvSpPr txBox="1"/>
          <p:nvPr/>
        </p:nvSpPr>
        <p:spPr>
          <a:xfrm rot="16200000">
            <a:off x="4470912" y="4320209"/>
            <a:ext cx="18877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FY 17-18 Actual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0D05320-C2FE-4A10-9A55-38A79F426460}"/>
              </a:ext>
            </a:extLst>
          </p:cNvPr>
          <p:cNvSpPr txBox="1"/>
          <p:nvPr/>
        </p:nvSpPr>
        <p:spPr>
          <a:xfrm rot="16200000">
            <a:off x="6284768" y="4153497"/>
            <a:ext cx="22211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FY 19-20 Amended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F074240-41E4-40D5-A258-3AEDC7A0F007}"/>
              </a:ext>
            </a:extLst>
          </p:cNvPr>
          <p:cNvSpPr txBox="1"/>
          <p:nvPr/>
        </p:nvSpPr>
        <p:spPr>
          <a:xfrm rot="16200000">
            <a:off x="7278290" y="4146417"/>
            <a:ext cx="2214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FY 20-21 Proposed</a:t>
            </a:r>
          </a:p>
        </p:txBody>
      </p:sp>
      <p:sp>
        <p:nvSpPr>
          <p:cNvPr id="18" name="Slide Number Placeholder 3">
            <a:extLst>
              <a:ext uri="{FF2B5EF4-FFF2-40B4-BE49-F238E27FC236}">
                <a16:creationId xmlns:a16="http://schemas.microsoft.com/office/drawing/2014/main" id="{7F1C71AE-0320-495D-80A2-4530B29AF2F1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13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931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F2A303B-8109-489E-90F7-166EA0A7E58A}"/>
              </a:ext>
            </a:extLst>
          </p:cNvPr>
          <p:cNvSpPr txBox="1">
            <a:spLocks/>
          </p:cNvSpPr>
          <p:nvPr/>
        </p:nvSpPr>
        <p:spPr>
          <a:xfrm>
            <a:off x="1202561" y="234378"/>
            <a:ext cx="7440063" cy="100183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i="1" dirty="0"/>
              <a:t>New Positions/Reclassifications</a:t>
            </a:r>
          </a:p>
        </p:txBody>
      </p:sp>
      <p:graphicFrame>
        <p:nvGraphicFramePr>
          <p:cNvPr id="5" name="Table 8">
            <a:extLst>
              <a:ext uri="{FF2B5EF4-FFF2-40B4-BE49-F238E27FC236}">
                <a16:creationId xmlns:a16="http://schemas.microsoft.com/office/drawing/2014/main" id="{79310A5B-879C-4B23-BC15-B0F6E684BD1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742262"/>
              </p:ext>
            </p:extLst>
          </p:nvPr>
        </p:nvGraphicFramePr>
        <p:xfrm>
          <a:off x="1937288" y="1656637"/>
          <a:ext cx="6306380" cy="1814598"/>
        </p:xfrm>
        <a:graphic>
          <a:graphicData uri="http://schemas.openxmlformats.org/drawingml/2006/table">
            <a:tbl>
              <a:tblPr firstRow="1" bandRow="1"/>
              <a:tblGrid>
                <a:gridCol w="6306380">
                  <a:extLst>
                    <a:ext uri="{9D8B030D-6E8A-4147-A177-3AD203B41FA5}">
                      <a16:colId xmlns:a16="http://schemas.microsoft.com/office/drawing/2014/main" val="1711932548"/>
                    </a:ext>
                  </a:extLst>
                </a:gridCol>
              </a:tblGrid>
              <a:tr h="3915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Position Title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54566"/>
                  </a:ext>
                </a:extLst>
              </a:tr>
              <a:tr h="3915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New Position – Maintenance Worker I - Wastewater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1173564"/>
                  </a:ext>
                </a:extLst>
              </a:tr>
              <a:tr h="3915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Restructuring –  Remove Assistant Director of Community  Development and add a Planning Manager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8639429"/>
                  </a:ext>
                </a:extLst>
              </a:tr>
              <a:tr h="39150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Reclassification – Office Assistant to Human Resources Assistant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225009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50E8D96-DBB9-4CDB-82C1-6E3AA87E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739" y="6133960"/>
            <a:ext cx="683339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14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8467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F8CB5D7D-8DBB-4139-912F-EE9DA0308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15" y="451513"/>
            <a:ext cx="8911687" cy="1280890"/>
          </a:xfrm>
        </p:spPr>
        <p:txBody>
          <a:bodyPr/>
          <a:lstStyle/>
          <a:p>
            <a:pPr algn="ctr"/>
            <a:r>
              <a:rPr lang="en-US" altLang="en-US" i="1" dirty="0">
                <a:latin typeface="Tahoma" panose="020B0604030504040204" pitchFamily="34" charset="0"/>
              </a:rPr>
              <a:t>Fiscal Year 2020-2021</a:t>
            </a:r>
            <a:br>
              <a:rPr lang="en-US" altLang="en-US" i="1" dirty="0">
                <a:latin typeface="Tahoma" panose="020B0604030504040204" pitchFamily="34" charset="0"/>
              </a:rPr>
            </a:br>
            <a:r>
              <a:rPr lang="en-US" altLang="en-US" i="1" dirty="0">
                <a:latin typeface="Tahoma" panose="020B0604030504040204" pitchFamily="34" charset="0"/>
              </a:rPr>
              <a:t>Park &amp; Rec Summary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ED42513-4F65-47E3-B180-8C3CD642B1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512" y="1541904"/>
            <a:ext cx="8208820" cy="3620647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D2E5E51-7686-406D-AB4C-2A2AD617C2D0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15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8878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C0E4-6C47-4753-84F5-74061B49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15" y="493264"/>
            <a:ext cx="8911687" cy="1280890"/>
          </a:xfrm>
        </p:spPr>
        <p:txBody>
          <a:bodyPr/>
          <a:lstStyle/>
          <a:p>
            <a:pPr algn="ctr"/>
            <a:r>
              <a:rPr lang="en-US" altLang="en-US" i="1" dirty="0">
                <a:latin typeface="Tahoma" panose="020B0604030504040204" pitchFamily="34" charset="0"/>
              </a:rPr>
              <a:t>Fiscal Year 2020-2021</a:t>
            </a:r>
            <a:br>
              <a:rPr lang="en-US" altLang="en-US" i="1" dirty="0">
                <a:latin typeface="Tahoma" panose="020B0604030504040204" pitchFamily="34" charset="0"/>
              </a:rPr>
            </a:br>
            <a:r>
              <a:rPr lang="en-US" altLang="en-US" i="1" dirty="0">
                <a:latin typeface="Tahoma" panose="020B0604030504040204" pitchFamily="34" charset="0"/>
              </a:rPr>
              <a:t>Golf Course Fund Summary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6796FE-7A83-49E1-8896-2A4D61490F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8899" y="2100240"/>
            <a:ext cx="7887397" cy="3104805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C9B2913-73AC-4724-86C2-800C578A5CA3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16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145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id="{71842D47-2C14-462B-9832-9258A4C7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181" y="205712"/>
            <a:ext cx="9309098" cy="650508"/>
          </a:xfrm>
        </p:spPr>
        <p:txBody>
          <a:bodyPr>
            <a:normAutofit/>
          </a:bodyPr>
          <a:lstStyle/>
          <a:p>
            <a:pPr algn="ctr"/>
            <a:r>
              <a:rPr lang="en-US" sz="3000" dirty="0"/>
              <a:t>Service Level: Golf Course</a:t>
            </a:r>
          </a:p>
        </p:txBody>
      </p:sp>
      <p:graphicFrame>
        <p:nvGraphicFramePr>
          <p:cNvPr id="14" name="Chart 13">
            <a:extLst>
              <a:ext uri="{FF2B5EF4-FFF2-40B4-BE49-F238E27FC236}">
                <a16:creationId xmlns:a16="http://schemas.microsoft.com/office/drawing/2014/main" id="{EB030220-021E-4E3B-8625-4496CD19E4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4759591"/>
              </p:ext>
            </p:extLst>
          </p:nvPr>
        </p:nvGraphicFramePr>
        <p:xfrm>
          <a:off x="949158" y="856220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7077662-5700-423C-BA25-0A8E8EF45FCB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17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8716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F689-5AD3-409A-B647-E5149C442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069740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</a:rPr>
              <a:t>Fiscal Year 2020-2021</a:t>
            </a:r>
            <a:br>
              <a:rPr lang="en-US" altLang="en-US" dirty="0">
                <a:latin typeface="Tahoma" panose="020B0604030504040204" pitchFamily="34" charset="0"/>
              </a:rPr>
            </a:br>
            <a:r>
              <a:rPr lang="en-US" altLang="en-US" dirty="0">
                <a:latin typeface="Tahoma" panose="020B0604030504040204" pitchFamily="34" charset="0"/>
              </a:rPr>
              <a:t>Proposed Budget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9F071-2EB1-48BA-92E5-91AC47AB8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014" y="2139678"/>
            <a:ext cx="3650278" cy="375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>
                <a:latin typeface="Tahoma" pitchFamily="34" charset="0"/>
              </a:rPr>
              <a:t>REVENUE</a:t>
            </a:r>
          </a:p>
          <a:p>
            <a:pPr marL="0" indent="0">
              <a:buNone/>
            </a:pPr>
            <a:r>
              <a:rPr lang="en-US" sz="2400" i="1" dirty="0">
                <a:latin typeface="Tahoma" pitchFamily="34" charset="0"/>
              </a:rPr>
              <a:t>HIGHLIGHTS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32103-9071-45A3-8CFE-EDBA07D4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514" y="6133610"/>
            <a:ext cx="779767" cy="365125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9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9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5F4A86-0909-4852-A7DB-B57F0CE90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50832" y="1397166"/>
            <a:ext cx="4847668" cy="387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5E30FFB2-8083-4FE7-AD2F-C563504D1677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18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8734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13025C-E5D6-422B-AC1B-F25A68770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146176" y="5895588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AFEEB63-75B5-4141-9599-0DC385960CEA}"/>
              </a:ext>
            </a:extLst>
          </p:cNvPr>
          <p:cNvSpPr txBox="1">
            <a:spLocks/>
          </p:cNvSpPr>
          <p:nvPr/>
        </p:nvSpPr>
        <p:spPr>
          <a:xfrm>
            <a:off x="0" y="451513"/>
            <a:ext cx="8911687" cy="622799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000" i="1" dirty="0"/>
              <a:t>General Fund Resources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5B0C92D-DE5F-45DE-8C6C-4BD3FAC0B8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9858076"/>
              </p:ext>
            </p:extLst>
          </p:nvPr>
        </p:nvGraphicFramePr>
        <p:xfrm>
          <a:off x="1231142" y="1182093"/>
          <a:ext cx="7283395" cy="49253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52812">
                  <a:extLst>
                    <a:ext uri="{9D8B030D-6E8A-4147-A177-3AD203B41FA5}">
                      <a16:colId xmlns:a16="http://schemas.microsoft.com/office/drawing/2014/main" val="4158450141"/>
                    </a:ext>
                  </a:extLst>
                </a:gridCol>
                <a:gridCol w="2430583">
                  <a:extLst>
                    <a:ext uri="{9D8B030D-6E8A-4147-A177-3AD203B41FA5}">
                      <a16:colId xmlns:a16="http://schemas.microsoft.com/office/drawing/2014/main" val="2572552089"/>
                    </a:ext>
                  </a:extLst>
                </a:gridCol>
              </a:tblGrid>
              <a:tr h="658192">
                <a:tc>
                  <a:txBody>
                    <a:bodyPr/>
                    <a:lstStyle/>
                    <a:p>
                      <a:pPr algn="l" fontAlgn="t"/>
                      <a:endParaRPr lang="en-US" sz="20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 Administrative Overhead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2000" u="none" strike="noStrike" dirty="0">
                          <a:effectLst/>
                        </a:rPr>
                        <a:t> $         2,617,922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3492148"/>
                  </a:ext>
                </a:extLst>
              </a:tr>
              <a:tr h="581641">
                <a:tc>
                  <a:txBody>
                    <a:bodyPr/>
                    <a:lstStyle/>
                    <a:p>
                      <a:pPr algn="l" fontAlgn="t"/>
                      <a:endParaRPr lang="en-US" sz="20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 Franchise Fees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2000" u="none" strike="noStrike" dirty="0">
                          <a:effectLst/>
                        </a:rPr>
                        <a:t>            3,169,950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174990"/>
                  </a:ext>
                </a:extLst>
              </a:tr>
              <a:tr h="581641">
                <a:tc>
                  <a:txBody>
                    <a:bodyPr/>
                    <a:lstStyle/>
                    <a:p>
                      <a:pPr algn="l" fontAlgn="t"/>
                      <a:endParaRPr lang="en-US" sz="20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 Line of Credit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2000" u="none" strike="noStrike" dirty="0">
                          <a:effectLst/>
                        </a:rPr>
                        <a:t>            2,000,000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196635"/>
                  </a:ext>
                </a:extLst>
              </a:tr>
              <a:tr h="581641">
                <a:tc>
                  <a:txBody>
                    <a:bodyPr/>
                    <a:lstStyle/>
                    <a:p>
                      <a:pPr algn="l" fontAlgn="t"/>
                      <a:endParaRPr lang="en-US" sz="20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 Other Revenues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2000" u="none" strike="noStrike" dirty="0">
                          <a:effectLst/>
                        </a:rPr>
                        <a:t>               818,893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556623"/>
                  </a:ext>
                </a:extLst>
              </a:tr>
              <a:tr h="581641">
                <a:tc>
                  <a:txBody>
                    <a:bodyPr/>
                    <a:lstStyle/>
                    <a:p>
                      <a:pPr algn="l" fontAlgn="t"/>
                      <a:endParaRPr lang="en-US" sz="20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 Service Revenues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2000" u="none" strike="noStrike" dirty="0">
                          <a:effectLst/>
                        </a:rPr>
                        <a:t>           3,949,754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919840"/>
                  </a:ext>
                </a:extLst>
              </a:tr>
              <a:tr h="581641">
                <a:tc>
                  <a:txBody>
                    <a:bodyPr/>
                    <a:lstStyle/>
                    <a:p>
                      <a:pPr algn="l" fontAlgn="t"/>
                      <a:endParaRPr lang="en-US" sz="20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 Property Tax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2000" u="none" strike="noStrike" dirty="0">
                          <a:effectLst/>
                        </a:rPr>
                        <a:t>         14,028,000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672661"/>
                  </a:ext>
                </a:extLst>
              </a:tr>
              <a:tr h="581641">
                <a:tc>
                  <a:txBody>
                    <a:bodyPr/>
                    <a:lstStyle/>
                    <a:p>
                      <a:pPr algn="l" fontAlgn="t"/>
                      <a:endParaRPr lang="en-US" sz="20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 Sales &amp; Use Tax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2000" u="none" strike="noStrike" dirty="0">
                          <a:effectLst/>
                        </a:rPr>
                        <a:t>           6,400,000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552991"/>
                  </a:ext>
                </a:extLst>
              </a:tr>
              <a:tr h="581641">
                <a:tc>
                  <a:txBody>
                    <a:bodyPr/>
                    <a:lstStyle/>
                    <a:p>
                      <a:pPr algn="l" fontAlgn="t"/>
                      <a:endParaRPr lang="en-US" sz="2000" u="none" strike="noStrike" dirty="0">
                        <a:effectLst/>
                      </a:endParaRPr>
                    </a:p>
                    <a:p>
                      <a:pPr algn="l" fontAlgn="t"/>
                      <a:r>
                        <a:rPr lang="en-US" sz="2000" u="none" strike="noStrike" dirty="0">
                          <a:effectLst/>
                        </a:rPr>
                        <a:t>                                           Grand Total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2000" u="none" strike="noStrike" dirty="0">
                          <a:effectLst/>
                        </a:rPr>
                        <a:t> $       32,984,519 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Univers" panose="020B0503020202020204" pitchFamily="34" charset="0"/>
                      </a:endParaRPr>
                    </a:p>
                  </a:txBody>
                  <a:tcPr marL="0" marR="0" marT="0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8584543"/>
                  </a:ext>
                </a:extLst>
              </a:tr>
            </a:tbl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CEFF077D-2FD1-494E-8FFE-909C453A75E5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19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96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180CC-FA3C-4F07-B07D-73A6A3A840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Workshop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00963E-E9F5-4927-A79A-92BF2B960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5" y="1540188"/>
            <a:ext cx="8915400" cy="5013011"/>
          </a:xfrm>
        </p:spPr>
        <p:txBody>
          <a:bodyPr/>
          <a:lstStyle/>
          <a:p>
            <a:r>
              <a:rPr lang="en-US" dirty="0"/>
              <a:t>Overview of Proposed 20-21 Budget</a:t>
            </a:r>
          </a:p>
          <a:p>
            <a:pPr lvl="1"/>
            <a:r>
              <a:rPr lang="en-US" dirty="0"/>
              <a:t>Proposed Adopted Budget – Over All Funds</a:t>
            </a:r>
          </a:p>
          <a:p>
            <a:pPr lvl="1"/>
            <a:r>
              <a:rPr lang="en-US" dirty="0"/>
              <a:t>General Fund</a:t>
            </a:r>
          </a:p>
          <a:p>
            <a:pPr lvl="1"/>
            <a:r>
              <a:rPr lang="en-US" dirty="0"/>
              <a:t>Revenue Highlights</a:t>
            </a:r>
          </a:p>
          <a:p>
            <a:pPr lvl="1"/>
            <a:r>
              <a:rPr lang="en-US" dirty="0"/>
              <a:t>Capital Improvement Projects</a:t>
            </a:r>
          </a:p>
          <a:p>
            <a:pPr lvl="1"/>
            <a:r>
              <a:rPr lang="en-US" dirty="0"/>
              <a:t>Summary Overall</a:t>
            </a:r>
          </a:p>
          <a:p>
            <a:pPr lvl="1"/>
            <a:r>
              <a:rPr lang="en-US" dirty="0"/>
              <a:t>Possible Revenue Increases and Expenditure Reductions</a:t>
            </a:r>
          </a:p>
          <a:p>
            <a:r>
              <a:rPr lang="en-US" dirty="0"/>
              <a:t>Timeline for 20-21 Budget Adoption</a:t>
            </a:r>
          </a:p>
          <a:p>
            <a:r>
              <a:rPr lang="en-US" dirty="0"/>
              <a:t>Questions/Comments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87A032-1BEB-4515-A056-B4E97D2D54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24986" y="6188074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2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1461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A1F5BFB-F93A-4BD2-B7F3-EFFEDA884EB0}"/>
              </a:ext>
            </a:extLst>
          </p:cNvPr>
          <p:cNvSpPr txBox="1">
            <a:spLocks/>
          </p:cNvSpPr>
          <p:nvPr/>
        </p:nvSpPr>
        <p:spPr>
          <a:xfrm>
            <a:off x="229793" y="189345"/>
            <a:ext cx="8911687" cy="62279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000" i="1"/>
              <a:t>General Fund Resources</a:t>
            </a:r>
            <a:endParaRPr lang="en-US" sz="3000" i="1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2F73B6A0-DC98-4972-A746-4BE7197152A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3566095"/>
              </p:ext>
            </p:extLst>
          </p:nvPr>
        </p:nvGraphicFramePr>
        <p:xfrm>
          <a:off x="831274" y="927484"/>
          <a:ext cx="9240982" cy="59305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C3E3AD70-5953-4082-B7BC-46E4A54F7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739" y="6133960"/>
            <a:ext cx="683339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20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8036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32FE89-DCE5-496F-8923-288575279A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109" y="116937"/>
            <a:ext cx="8536893" cy="992254"/>
          </a:xfrm>
        </p:spPr>
        <p:txBody>
          <a:bodyPr>
            <a:normAutofit fontScale="90000"/>
          </a:bodyPr>
          <a:lstStyle/>
          <a:p>
            <a:pPr algn="ctr"/>
            <a:r>
              <a:rPr lang="en-US" i="1" dirty="0"/>
              <a:t>Revenues Comparison</a:t>
            </a:r>
            <a:br>
              <a:rPr lang="en-US" i="1" dirty="0"/>
            </a:br>
            <a:r>
              <a:rPr lang="en-US" i="1" dirty="0"/>
              <a:t>General Fund Resources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9BCA084-5041-4CD8-BC9F-F271CAB6881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397777"/>
              </p:ext>
            </p:extLst>
          </p:nvPr>
        </p:nvGraphicFramePr>
        <p:xfrm>
          <a:off x="688520" y="1261616"/>
          <a:ext cx="7902143" cy="514487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EBD549D-37DC-441E-97D0-038C562F2B25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21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74205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FCC9073-FAD5-403A-874F-4709CEF8FC61}"/>
              </a:ext>
            </a:extLst>
          </p:cNvPr>
          <p:cNvSpPr txBox="1">
            <a:spLocks/>
          </p:cNvSpPr>
          <p:nvPr/>
        </p:nvSpPr>
        <p:spPr>
          <a:xfrm>
            <a:off x="976261" y="93004"/>
            <a:ext cx="8536893" cy="99225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7500" lnSpcReduction="2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i="1" dirty="0"/>
              <a:t>COVID-19 Projected Revenue Impact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CD5BC584-59E4-466B-9948-78E3BDE526F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0752961"/>
              </p:ext>
            </p:extLst>
          </p:nvPr>
        </p:nvGraphicFramePr>
        <p:xfrm>
          <a:off x="481381" y="1371547"/>
          <a:ext cx="9526652" cy="4346286"/>
        </p:xfrm>
        <a:graphic>
          <a:graphicData uri="http://schemas.openxmlformats.org/drawingml/2006/table">
            <a:tbl>
              <a:tblPr firstRow="1" bandRow="1"/>
              <a:tblGrid>
                <a:gridCol w="3708331">
                  <a:extLst>
                    <a:ext uri="{9D8B030D-6E8A-4147-A177-3AD203B41FA5}">
                      <a16:colId xmlns:a16="http://schemas.microsoft.com/office/drawing/2014/main" val="3772513045"/>
                    </a:ext>
                  </a:extLst>
                </a:gridCol>
                <a:gridCol w="2021697">
                  <a:extLst>
                    <a:ext uri="{9D8B030D-6E8A-4147-A177-3AD203B41FA5}">
                      <a16:colId xmlns:a16="http://schemas.microsoft.com/office/drawing/2014/main" val="2021415692"/>
                    </a:ext>
                  </a:extLst>
                </a:gridCol>
                <a:gridCol w="1898312">
                  <a:extLst>
                    <a:ext uri="{9D8B030D-6E8A-4147-A177-3AD203B41FA5}">
                      <a16:colId xmlns:a16="http://schemas.microsoft.com/office/drawing/2014/main" val="1599452849"/>
                    </a:ext>
                  </a:extLst>
                </a:gridCol>
                <a:gridCol w="1898312">
                  <a:extLst>
                    <a:ext uri="{9D8B030D-6E8A-4147-A177-3AD203B41FA5}">
                      <a16:colId xmlns:a16="http://schemas.microsoft.com/office/drawing/2014/main" val="2380651905"/>
                    </a:ext>
                  </a:extLst>
                </a:gridCol>
              </a:tblGrid>
              <a:tr h="383886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Revenue Category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FY 19/20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FY 20/21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 Year Total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96077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Sales and Use Tax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-$617,000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-$841,000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-$1,458,000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26774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Business License Fees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-19,000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-24,000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-43,000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57295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Passport Fees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-16,000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-16,000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-32,000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06969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Property Transfer Tax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-21,000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-46,000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-67,000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46668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Police Fines &amp; Forfeitures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-19,000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-18,000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-37,000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53518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Code Enforcement Fines/Inspections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-14,000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-45,000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-59,000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88863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Building &amp; Planning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-132,000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-186,000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-318,000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87447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Parks &amp; Recreation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-337,000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-132,000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-469,000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47844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Golf Course Fees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-97,000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-52,000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-149,000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21916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b="1" dirty="0"/>
                        <a:t> Total Revenues *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b="1" dirty="0"/>
                        <a:t>-$1,272,000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b="1" dirty="0"/>
                        <a:t>-$1,360,000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b="1" dirty="0"/>
                        <a:t>-$2,632,000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330049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41D5484B-1D36-404A-86D7-4517845334F1}"/>
              </a:ext>
            </a:extLst>
          </p:cNvPr>
          <p:cNvSpPr txBox="1"/>
          <p:nvPr/>
        </p:nvSpPr>
        <p:spPr>
          <a:xfrm>
            <a:off x="3352201" y="6064644"/>
            <a:ext cx="3785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* Included in Projected Revenues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70787931-0306-4905-AD9C-861E3A4A8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739" y="6133960"/>
            <a:ext cx="683339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22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773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D6D5BFB-FFED-40FB-9E42-AEF2D63A7BED}"/>
              </a:ext>
            </a:extLst>
          </p:cNvPr>
          <p:cNvSpPr txBox="1">
            <a:spLocks/>
          </p:cNvSpPr>
          <p:nvPr/>
        </p:nvSpPr>
        <p:spPr>
          <a:xfrm>
            <a:off x="905923" y="35372"/>
            <a:ext cx="8536893" cy="99225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i="1" dirty="0"/>
              <a:t>COVID-19 Revenue Impact by %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EE688133-DA27-4F57-AE70-29EB316B351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5469265"/>
              </p:ext>
            </p:extLst>
          </p:nvPr>
        </p:nvGraphicFramePr>
        <p:xfrm>
          <a:off x="563882" y="1434904"/>
          <a:ext cx="9526652" cy="4339199"/>
        </p:xfrm>
        <a:graphic>
          <a:graphicData uri="http://schemas.openxmlformats.org/drawingml/2006/table">
            <a:tbl>
              <a:tblPr firstRow="1" bandRow="1"/>
              <a:tblGrid>
                <a:gridCol w="3708331">
                  <a:extLst>
                    <a:ext uri="{9D8B030D-6E8A-4147-A177-3AD203B41FA5}">
                      <a16:colId xmlns:a16="http://schemas.microsoft.com/office/drawing/2014/main" val="3772513045"/>
                    </a:ext>
                  </a:extLst>
                </a:gridCol>
                <a:gridCol w="2021697">
                  <a:extLst>
                    <a:ext uri="{9D8B030D-6E8A-4147-A177-3AD203B41FA5}">
                      <a16:colId xmlns:a16="http://schemas.microsoft.com/office/drawing/2014/main" val="2021415692"/>
                    </a:ext>
                  </a:extLst>
                </a:gridCol>
                <a:gridCol w="1898312">
                  <a:extLst>
                    <a:ext uri="{9D8B030D-6E8A-4147-A177-3AD203B41FA5}">
                      <a16:colId xmlns:a16="http://schemas.microsoft.com/office/drawing/2014/main" val="1599452849"/>
                    </a:ext>
                  </a:extLst>
                </a:gridCol>
                <a:gridCol w="1898312">
                  <a:extLst>
                    <a:ext uri="{9D8B030D-6E8A-4147-A177-3AD203B41FA5}">
                      <a16:colId xmlns:a16="http://schemas.microsoft.com/office/drawing/2014/main" val="2380651905"/>
                    </a:ext>
                  </a:extLst>
                </a:gridCol>
              </a:tblGrid>
              <a:tr h="37679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Revenue Category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30%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96077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Sales and Use Tax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-$724,000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-$1,448,000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-$2,172,000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26774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Business License Fees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-18,900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-37,800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-56,700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457295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Passport Fees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-4,100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-8,200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-12,300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069694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Property Transfer Tax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-27,000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-54,000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-81,000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1946668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Police Fines &amp; Forfeitures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-5,800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-11,600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-17,400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853518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Code Enforcement Fines/Inspections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-41,500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-83,000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-124,500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88863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Building &amp; Planning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-143,000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-286,000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-429,000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874471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Parks &amp; Recreation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-114,000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-228,000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-342,000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6478440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Golf Course Fees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-62,000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-124,000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dirty="0"/>
                        <a:t>-186,000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219167"/>
                  </a:ext>
                </a:extLst>
              </a:tr>
              <a:tr h="370840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b="1" dirty="0"/>
                        <a:t> Total Revenues 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b="1" dirty="0"/>
                        <a:t>-$1,140,300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b="1" dirty="0"/>
                        <a:t>-$2,280,600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algn="ctr"/>
                      <a:r>
                        <a:rPr lang="en-US" sz="2000" b="1" dirty="0"/>
                        <a:t>-$3,420,900</a:t>
                      </a: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3992A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0330049"/>
                  </a:ext>
                </a:extLst>
              </a:tr>
            </a:tbl>
          </a:graphicData>
        </a:graphic>
      </p:graphicFrame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5B0B8DE-7B08-4B6A-9407-7C29D2A2F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739" y="6133960"/>
            <a:ext cx="683339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23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0533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F689-5AD3-409A-B647-E5149C442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069740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</a:rPr>
              <a:t>Fiscal Year 2020-2021</a:t>
            </a:r>
            <a:br>
              <a:rPr lang="en-US" altLang="en-US" dirty="0">
                <a:latin typeface="Tahoma" panose="020B0604030504040204" pitchFamily="34" charset="0"/>
              </a:rPr>
            </a:br>
            <a:r>
              <a:rPr lang="en-US" altLang="en-US" dirty="0">
                <a:latin typeface="Tahoma" panose="020B0604030504040204" pitchFamily="34" charset="0"/>
              </a:rPr>
              <a:t>Proposed Budget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9F071-2EB1-48BA-92E5-91AC47AB8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>
                <a:latin typeface="Tahoma" pitchFamily="34" charset="0"/>
              </a:rPr>
              <a:t>CAPITAL IMPROVEMENT PROGRAM</a:t>
            </a:r>
            <a:br>
              <a:rPr lang="en-US" sz="2400" i="1" dirty="0">
                <a:latin typeface="Tahoma" pitchFamily="34" charset="0"/>
              </a:rPr>
            </a:br>
            <a:r>
              <a:rPr lang="en-US" sz="2400" i="1" dirty="0">
                <a:latin typeface="Tahoma" pitchFamily="34" charset="0"/>
              </a:rPr>
              <a:t>HIGHLIGHTS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5F4A86-0909-4852-A7DB-B57F0CE90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76340" y="1367897"/>
            <a:ext cx="4847668" cy="387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929C5557-B954-42CE-BBDD-BD4222C1A9DC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24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8673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C0E4-6C47-4753-84F5-74061B49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2315" y="354066"/>
            <a:ext cx="8911687" cy="1280890"/>
          </a:xfrm>
        </p:spPr>
        <p:txBody>
          <a:bodyPr/>
          <a:lstStyle/>
          <a:p>
            <a:pPr algn="ctr"/>
            <a:r>
              <a:rPr lang="en-US" altLang="en-US" i="1" dirty="0">
                <a:latin typeface="Tahoma" panose="020B0604030504040204" pitchFamily="34" charset="0"/>
              </a:rPr>
              <a:t>Fiscal Year 2020-2021</a:t>
            </a:r>
            <a:br>
              <a:rPr lang="en-US" altLang="en-US" i="1" dirty="0">
                <a:latin typeface="Tahoma" panose="020B0604030504040204" pitchFamily="34" charset="0"/>
              </a:rPr>
            </a:br>
            <a:r>
              <a:rPr lang="en-US" altLang="en-US" i="1" dirty="0">
                <a:latin typeface="Tahoma" panose="020B0604030504040204" pitchFamily="34" charset="0"/>
              </a:rPr>
              <a:t>Capital Improvement Budget –All Funds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9EAFA-53EF-40E5-8F91-7D689A346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A8609D-C2A2-403A-8D44-4BEACE79D3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405" y="1892552"/>
            <a:ext cx="7825907" cy="2301170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23BF6BFD-BCD4-4805-AC8C-C1A9BD202ABD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25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29741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E3B0B-4A24-4A93-855D-33A7EBDA2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6907" y="329329"/>
            <a:ext cx="8911687" cy="1280890"/>
          </a:xfrm>
        </p:spPr>
        <p:txBody>
          <a:bodyPr/>
          <a:lstStyle/>
          <a:p>
            <a:r>
              <a:rPr lang="en-US" dirty="0"/>
              <a:t>Capital Improvement Projects for 20-21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CB0DD17-253C-403E-B00D-294E885FCF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06" y="986607"/>
            <a:ext cx="5674099" cy="5542064"/>
          </a:xfrm>
          <a:prstGeom prst="rect">
            <a:avLst/>
          </a:prstGeom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82C6F471-76ED-44E6-8070-64CC0B3E2562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26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655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8D0B384-D767-4205-85A6-124137B8E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2008" y="451513"/>
            <a:ext cx="8911687" cy="966470"/>
          </a:xfrm>
        </p:spPr>
        <p:txBody>
          <a:bodyPr/>
          <a:lstStyle/>
          <a:p>
            <a:r>
              <a:rPr lang="en-US" dirty="0"/>
              <a:t>Capital Improvement Projects for 20-21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DA1479-F543-4D4B-A2D6-026C6530C6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2262" y="1417983"/>
            <a:ext cx="6615113" cy="4316390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82D6F49C-F20B-4B67-AD76-B169BD41BBC6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27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109661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F689-5AD3-409A-B647-E5149C442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069740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</a:rPr>
              <a:t>Fiscal Year 2020-2021</a:t>
            </a:r>
            <a:br>
              <a:rPr lang="en-US" altLang="en-US" dirty="0">
                <a:latin typeface="Tahoma" panose="020B0604030504040204" pitchFamily="34" charset="0"/>
              </a:rPr>
            </a:br>
            <a:r>
              <a:rPr lang="en-US" altLang="en-US" dirty="0">
                <a:latin typeface="Tahoma" panose="020B0604030504040204" pitchFamily="34" charset="0"/>
              </a:rPr>
              <a:t>Proposed Budget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9F071-2EB1-48BA-92E5-91AC47AB8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>
                <a:latin typeface="Tahoma" pitchFamily="34" charset="0"/>
              </a:rPr>
              <a:t>Summary of All Funds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5F4A86-0909-4852-A7DB-B57F0CE90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76340" y="1367897"/>
            <a:ext cx="4847668" cy="387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E60D76DF-9D73-47F6-9859-A215BC027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739" y="6133960"/>
            <a:ext cx="683339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28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0378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ECADAB7D-7EDA-4FF7-9F0A-654D2F49211B}"/>
              </a:ext>
            </a:extLst>
          </p:cNvPr>
          <p:cNvSpPr txBox="1">
            <a:spLocks/>
          </p:cNvSpPr>
          <p:nvPr/>
        </p:nvSpPr>
        <p:spPr>
          <a:xfrm>
            <a:off x="252663" y="92551"/>
            <a:ext cx="8911687" cy="9664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/>
              <a:t>Proposed Budget Summary Comparison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3E976D8-768C-43F5-8D3E-60D9D61C85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043" y="1649335"/>
            <a:ext cx="8617058" cy="2319775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898FB25-168E-43AF-B7E0-4A4D0B215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739" y="6133960"/>
            <a:ext cx="683339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29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935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F689-5AD3-409A-B647-E5149C442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069740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</a:rPr>
              <a:t>Fiscal Year 2020-2021</a:t>
            </a:r>
            <a:br>
              <a:rPr lang="en-US" altLang="en-US" dirty="0">
                <a:latin typeface="Tahoma" panose="020B0604030504040204" pitchFamily="34" charset="0"/>
              </a:rPr>
            </a:br>
            <a:r>
              <a:rPr lang="en-US" altLang="en-US" dirty="0">
                <a:latin typeface="Tahoma" panose="020B0604030504040204" pitchFamily="34" charset="0"/>
              </a:rPr>
              <a:t>Proposed Budget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9F071-2EB1-48BA-92E5-91AC47AB8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>
                <a:latin typeface="Tahoma" pitchFamily="34" charset="0"/>
              </a:rPr>
              <a:t>OVER ALL FUNDS HIGHLIGHTS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32103-9071-45A3-8CFE-EDBA07D4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514" y="6133610"/>
            <a:ext cx="779767" cy="365125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9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9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5F4A86-0909-4852-A7DB-B57F0CE90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4895" y="1381070"/>
            <a:ext cx="4847668" cy="387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7B059E72-B3AC-4D3B-96B6-B69A1BDB991A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3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005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ECADAB7D-7EDA-4FF7-9F0A-654D2F49211B}"/>
              </a:ext>
            </a:extLst>
          </p:cNvPr>
          <p:cNvSpPr txBox="1">
            <a:spLocks/>
          </p:cNvSpPr>
          <p:nvPr/>
        </p:nvSpPr>
        <p:spPr>
          <a:xfrm>
            <a:off x="-385010" y="0"/>
            <a:ext cx="8911687" cy="9664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/>
              <a:t>General Fund Budget Comparison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5D1B045-05E7-4EB7-9740-BB7BBB2F72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7288" y="1177713"/>
            <a:ext cx="7108923" cy="4916246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FA03CB4-8341-4B37-8597-D12E0EF94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739" y="6133960"/>
            <a:ext cx="683339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30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36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ECADAB7D-7EDA-4FF7-9F0A-654D2F49211B}"/>
              </a:ext>
            </a:extLst>
          </p:cNvPr>
          <p:cNvSpPr txBox="1">
            <a:spLocks/>
          </p:cNvSpPr>
          <p:nvPr/>
        </p:nvSpPr>
        <p:spPr>
          <a:xfrm>
            <a:off x="-787791" y="-126609"/>
            <a:ext cx="8911687" cy="9664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dirty="0"/>
              <a:t>Other Funds Budget Comparison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34284AE-EB9A-44F8-A73B-2A4E914512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4779" y="839861"/>
            <a:ext cx="6457995" cy="5673142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AEB85908-78CC-424C-9B70-8CA50B4CC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739" y="6133960"/>
            <a:ext cx="683339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31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4999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F689-5AD3-409A-B647-E5149C442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069740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</a:rPr>
              <a:t>Fiscal Year 2020-2021</a:t>
            </a:r>
            <a:br>
              <a:rPr lang="en-US" altLang="en-US" dirty="0">
                <a:latin typeface="Tahoma" panose="020B0604030504040204" pitchFamily="34" charset="0"/>
              </a:rPr>
            </a:br>
            <a:r>
              <a:rPr lang="en-US" altLang="en-US" dirty="0">
                <a:latin typeface="Tahoma" panose="020B0604030504040204" pitchFamily="34" charset="0"/>
              </a:rPr>
              <a:t>Proposed Budget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9F071-2EB1-48BA-92E5-91AC47AB8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225" y="2133600"/>
            <a:ext cx="3650278" cy="375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>
                <a:latin typeface="Tahoma" pitchFamily="34" charset="0"/>
              </a:rPr>
              <a:t>Prospects for Achieving Fiscal Balance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5F4A86-0909-4852-A7DB-B57F0CE90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176340" y="1367897"/>
            <a:ext cx="4847668" cy="387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8C285931-57E1-4A19-8D49-A1993D6271C8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32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74419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E1B08B6B-9CF0-40C7-9A18-1D3C94A51D68}"/>
              </a:ext>
            </a:extLst>
          </p:cNvPr>
          <p:cNvSpPr txBox="1">
            <a:spLocks/>
          </p:cNvSpPr>
          <p:nvPr/>
        </p:nvSpPr>
        <p:spPr>
          <a:xfrm>
            <a:off x="692008" y="451513"/>
            <a:ext cx="8911687" cy="9664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3600" dirty="0"/>
              <a:t>Possible Revenue Increases and</a:t>
            </a:r>
          </a:p>
          <a:p>
            <a:pPr algn="ctr"/>
            <a:r>
              <a:rPr lang="en-US" sz="3600" dirty="0"/>
              <a:t>Expenditure Reductions</a:t>
            </a:r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A0E23563-B0B3-4CA7-980D-5C27C5E102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9968451"/>
              </p:ext>
            </p:extLst>
          </p:nvPr>
        </p:nvGraphicFramePr>
        <p:xfrm>
          <a:off x="1698628" y="1676647"/>
          <a:ext cx="6898445" cy="40233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112302">
                  <a:extLst>
                    <a:ext uri="{9D8B030D-6E8A-4147-A177-3AD203B41FA5}">
                      <a16:colId xmlns:a16="http://schemas.microsoft.com/office/drawing/2014/main" val="1711932548"/>
                    </a:ext>
                  </a:extLst>
                </a:gridCol>
                <a:gridCol w="2786143">
                  <a:extLst>
                    <a:ext uri="{9D8B030D-6E8A-4147-A177-3AD203B41FA5}">
                      <a16:colId xmlns:a16="http://schemas.microsoft.com/office/drawing/2014/main" val="471694387"/>
                    </a:ext>
                  </a:extLst>
                </a:gridCol>
              </a:tblGrid>
              <a:tr h="1248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pPr marL="0" algn="l" defTabSz="457200" rtl="0" eaLnBrk="1" latinLnBrk="0" hangingPunct="1"/>
                      <a:r>
                        <a:rPr lang="en-US" sz="1800" kern="1200" dirty="0">
                          <a:solidFill>
                            <a:schemeClr val="bg1"/>
                          </a:solidFill>
                          <a:latin typeface="Garamond" panose="02020404030301010803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Estimated Amount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454566"/>
                  </a:ext>
                </a:extLst>
              </a:tr>
              <a:tr h="147044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Garamond" panose="02020404030301010803"/>
                          <a:ea typeface="+mn-ea"/>
                          <a:cs typeface="+mn-cs"/>
                        </a:rPr>
                        <a:t>User Utility Tax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Garamond" panose="02020404030301010803"/>
                          <a:ea typeface="+mn-ea"/>
                          <a:cs typeface="+mn-cs"/>
                        </a:rPr>
                        <a:t>+$4.4 Million Annually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443159"/>
                  </a:ext>
                </a:extLst>
              </a:tr>
              <a:tr h="1248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Sales &amp; Use Tax 1% Increase 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+$7.0 Million Annually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51433"/>
                  </a:ext>
                </a:extLst>
              </a:tr>
              <a:tr h="1248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Parcel Tax  $100 Per Parcel Fee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+$3.0 Million Annually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4451174"/>
                  </a:ext>
                </a:extLst>
              </a:tr>
              <a:tr h="1248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Transient Occupancy Tax 1% Increase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+$1,700 Annually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3776158"/>
                  </a:ext>
                </a:extLst>
              </a:tr>
              <a:tr h="1248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Service Fee Increases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Depends on Fees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173564"/>
                  </a:ext>
                </a:extLst>
              </a:tr>
              <a:tr h="1248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Furlough Fridays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-$708,000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8639429"/>
                  </a:ext>
                </a:extLst>
              </a:tr>
              <a:tr h="1248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Reduction of Police Services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Depends on Factors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4225009"/>
                  </a:ext>
                </a:extLst>
              </a:tr>
              <a:tr h="1248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Hiring Freeze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Depends on Start 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6886537"/>
                  </a:ext>
                </a:extLst>
              </a:tr>
              <a:tr h="1248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Staff Reductions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Depends on Factors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78184"/>
                  </a:ext>
                </a:extLst>
              </a:tr>
              <a:tr h="124832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Benefit Reductions</a:t>
                      </a:r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Garamond" panose="02020404030301010803"/>
                        </a:defRPr>
                      </a:lvl9pPr>
                    </a:lstStyle>
                    <a:p>
                      <a:r>
                        <a:rPr lang="en-US" dirty="0"/>
                        <a:t>Depends on Factors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631066"/>
                  </a:ext>
                </a:extLst>
              </a:tr>
            </a:tbl>
          </a:graphicData>
        </a:graphic>
      </p:graphicFrame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4466C00-4F17-4D1E-BC19-A538AC2294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739" y="6133960"/>
            <a:ext cx="683339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33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8599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507AB-E47A-476F-8EF0-41F778779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Measures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50ED21-51B3-404A-A7B9-E2D3CEE7DE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Parcel Tax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B95989-A66D-40F7-B3EB-3E16721B70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Utility Users Tax</a:t>
            </a:r>
          </a:p>
          <a:p>
            <a:pPr lvl="1"/>
            <a:r>
              <a:rPr lang="en-US" sz="1400" i="1" dirty="0"/>
              <a:t>Note: Six cities in San Bernardino County charge UUT at an average rate of about 7%. Source: </a:t>
            </a:r>
            <a:r>
              <a:rPr lang="en-US" sz="1400" i="1" dirty="0" err="1"/>
              <a:t>HdL</a:t>
            </a:r>
            <a:endParaRPr lang="en-US" sz="1400" i="1" dirty="0"/>
          </a:p>
          <a:p>
            <a:pPr lvl="1"/>
            <a:endParaRPr lang="en-US" sz="1400" i="1" dirty="0"/>
          </a:p>
          <a:p>
            <a:pPr lvl="1"/>
            <a:endParaRPr lang="en-US" sz="1400" i="1" dirty="0"/>
          </a:p>
          <a:p>
            <a:pPr marL="457200" lvl="1" indent="0">
              <a:buNone/>
            </a:pPr>
            <a:endParaRPr lang="en-US" sz="1400" i="1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296FD4-3365-4BDD-9F35-5917880B806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602" y="3464576"/>
            <a:ext cx="4460446" cy="1320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84F381E-A44E-41C7-AF96-157496C567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1368" y="3464575"/>
            <a:ext cx="4863748" cy="1593562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0785C3FC-D891-4986-82E4-8F6684BA695C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34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29057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507AB-E47A-476F-8EF0-41F778779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Measures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750ED21-51B3-404A-A7B9-E2D3CEE7DE2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Sales &amp; Use Tax</a:t>
            </a:r>
          </a:p>
          <a:p>
            <a:pPr lvl="1"/>
            <a:r>
              <a:rPr lang="en-US" sz="1400" i="1" dirty="0"/>
              <a:t>Source: </a:t>
            </a:r>
            <a:r>
              <a:rPr lang="en-US" sz="1400" i="1" dirty="0" err="1"/>
              <a:t>HdL</a:t>
            </a:r>
            <a:endParaRPr lang="en-US" sz="1400" i="1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B95989-A66D-40F7-B3EB-3E16721B705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Transient Occupancy Tax</a:t>
            </a:r>
          </a:p>
          <a:p>
            <a:pPr lvl="1"/>
            <a:r>
              <a:rPr lang="en-US" sz="1400" i="1" dirty="0"/>
              <a:t>Note: Based on 2019 revenue</a:t>
            </a:r>
          </a:p>
          <a:p>
            <a:endParaRPr lang="en-US" dirty="0"/>
          </a:p>
          <a:p>
            <a:pPr lvl="1"/>
            <a:endParaRPr lang="en-US" sz="1400" i="1" dirty="0"/>
          </a:p>
          <a:p>
            <a:pPr lvl="1"/>
            <a:endParaRPr lang="en-US" sz="1400" i="1" dirty="0"/>
          </a:p>
          <a:p>
            <a:pPr marL="457200" lvl="1" indent="0">
              <a:buNone/>
            </a:pPr>
            <a:endParaRPr lang="en-US" sz="1400" i="1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C69DA76-01A8-456B-8D61-C013C3E90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1388" y="2989161"/>
            <a:ext cx="4933334" cy="1131425"/>
          </a:xfrm>
          <a:prstGeom prst="rect">
            <a:avLst/>
          </a:prstGeom>
        </p:spPr>
      </p:pic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CA11F567-943B-4F37-A33D-2F6C76B4FE2E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35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0963BA1-7502-4363-A6AF-0A7B5305AE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185" y="2989161"/>
            <a:ext cx="4609592" cy="1320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25375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2CD2D-326C-44EC-8957-41C937B022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9107" y="280743"/>
            <a:ext cx="7318948" cy="634535"/>
          </a:xfrm>
        </p:spPr>
        <p:txBody>
          <a:bodyPr>
            <a:normAutofit fontScale="9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ahoma" panose="020B0604030504040204" pitchFamily="34" charset="0"/>
              </a:rPr>
              <a:t>Timeline For FY 20-21 Budget Adoption</a:t>
            </a:r>
            <a:endParaRPr lang="en-US" dirty="0"/>
          </a:p>
        </p:txBody>
      </p:sp>
      <p:sp>
        <p:nvSpPr>
          <p:cNvPr id="44" name="Slide Number Placeholder 43">
            <a:extLst>
              <a:ext uri="{FF2B5EF4-FFF2-40B4-BE49-F238E27FC236}">
                <a16:creationId xmlns:a16="http://schemas.microsoft.com/office/drawing/2014/main" id="{C08CA5B9-5058-44FB-9AAD-1C8847FFA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A3217F4-4C23-4530-9469-08AC01ACF8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1728" y="1660525"/>
            <a:ext cx="1447800" cy="762000"/>
          </a:xfrm>
          <a:prstGeom prst="rect">
            <a:avLst/>
          </a:prstGeom>
          <a:solidFill>
            <a:srgbClr val="C0C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BUDGET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KICK-OFF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7214D33-0506-4512-A229-19B8F758C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894" y="1317625"/>
            <a:ext cx="2133600" cy="685800"/>
          </a:xfrm>
          <a:prstGeom prst="rect">
            <a:avLst/>
          </a:prstGeom>
          <a:solidFill>
            <a:srgbClr val="C0C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Finance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Analyze &amp; Project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Revenue Estimates</a:t>
            </a:r>
          </a:p>
        </p:txBody>
      </p:sp>
      <p:sp>
        <p:nvSpPr>
          <p:cNvPr id="6" name="Text Box 6">
            <a:extLst>
              <a:ext uri="{FF2B5EF4-FFF2-40B4-BE49-F238E27FC236}">
                <a16:creationId xmlns:a16="http://schemas.microsoft.com/office/drawing/2014/main" id="{2ED95AED-7D4D-4AD4-BA73-099CD92E25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894" y="943610"/>
            <a:ext cx="13716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January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F223D57-A6AD-43D9-BDBF-BE7B7E4A1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62894" y="2718315"/>
            <a:ext cx="2133600" cy="762000"/>
          </a:xfrm>
          <a:prstGeom prst="rect">
            <a:avLst/>
          </a:prstGeom>
          <a:solidFill>
            <a:srgbClr val="C0C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5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Departments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Submit Budget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4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Requests to Finance</a:t>
            </a:r>
          </a:p>
        </p:txBody>
      </p:sp>
      <p:sp>
        <p:nvSpPr>
          <p:cNvPr id="8" name="Text Box 12">
            <a:extLst>
              <a:ext uri="{FF2B5EF4-FFF2-40B4-BE49-F238E27FC236}">
                <a16:creationId xmlns:a16="http://schemas.microsoft.com/office/drawing/2014/main" id="{FD2DC577-87DD-46E6-92E8-310D0DAB43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62894" y="2355264"/>
            <a:ext cx="2133600" cy="338554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February</a:t>
            </a:r>
          </a:p>
        </p:txBody>
      </p:sp>
      <p:sp>
        <p:nvSpPr>
          <p:cNvPr id="9" name="Line 25">
            <a:extLst>
              <a:ext uri="{FF2B5EF4-FFF2-40B4-BE49-F238E27FC236}">
                <a16:creationId xmlns:a16="http://schemas.microsoft.com/office/drawing/2014/main" id="{A9667F0A-E7AB-4BE6-8233-82A1353AA80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188911" y="1502410"/>
            <a:ext cx="2286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Line 26">
            <a:extLst>
              <a:ext uri="{FF2B5EF4-FFF2-40B4-BE49-F238E27FC236}">
                <a16:creationId xmlns:a16="http://schemas.microsoft.com/office/drawing/2014/main" id="{5D25EE6C-1A4A-4FAC-9D59-51EA6DC92FE8}"/>
              </a:ext>
            </a:extLst>
          </p:cNvPr>
          <p:cNvSpPr>
            <a:spLocks noChangeShapeType="1"/>
          </p:cNvSpPr>
          <p:nvPr/>
        </p:nvSpPr>
        <p:spPr bwMode="auto">
          <a:xfrm>
            <a:off x="3174156" y="2410241"/>
            <a:ext cx="228600" cy="2286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ahoma" panose="020B060403050404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xt Box 6">
            <a:extLst>
              <a:ext uri="{FF2B5EF4-FFF2-40B4-BE49-F238E27FC236}">
                <a16:creationId xmlns:a16="http://schemas.microsoft.com/office/drawing/2014/main" id="{A8CD8BCF-E40A-4411-AC53-551989465D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828" y="1280160"/>
            <a:ext cx="1371600" cy="33655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ahoma" panose="020B0604030504040204" pitchFamily="34" charset="0"/>
                <a:ea typeface="+mn-ea"/>
                <a:cs typeface="Arial" panose="020B0604020202020204" pitchFamily="34" charset="0"/>
              </a:rPr>
              <a:t>January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BE20A4-52C0-4EE0-BCFF-B502E4044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701" y="1311910"/>
            <a:ext cx="2678489" cy="838200"/>
          </a:xfrm>
          <a:prstGeom prst="rect">
            <a:avLst/>
          </a:prstGeom>
          <a:solidFill>
            <a:srgbClr val="C0C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500" b="1" dirty="0">
                <a:solidFill>
                  <a:srgbClr val="000000"/>
                </a:solidFill>
              </a:rPr>
              <a:t>Town Manager holds</a:t>
            </a:r>
          </a:p>
          <a:p>
            <a:pPr algn="ctr" eaLnBrk="1" hangingPunct="1"/>
            <a:r>
              <a:rPr lang="en-US" altLang="en-US" sz="1400" b="1" dirty="0">
                <a:solidFill>
                  <a:srgbClr val="000000"/>
                </a:solidFill>
              </a:rPr>
              <a:t>Budget Hearings</a:t>
            </a:r>
          </a:p>
          <a:p>
            <a:pPr algn="ctr" eaLnBrk="1" hangingPunct="1"/>
            <a:r>
              <a:rPr lang="en-US" altLang="en-US" sz="1400" b="1" dirty="0">
                <a:solidFill>
                  <a:srgbClr val="000000"/>
                </a:solidFill>
              </a:rPr>
              <a:t>with Departments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F9F2391-0833-4877-BB96-EEBAB11E8D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62750" y="943610"/>
            <a:ext cx="11049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/>
              <a:t>March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B0F2390-0A42-48EC-88A3-18FD49910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0702" y="2680215"/>
            <a:ext cx="2678489" cy="838200"/>
          </a:xfrm>
          <a:prstGeom prst="rect">
            <a:avLst/>
          </a:prstGeom>
          <a:solidFill>
            <a:srgbClr val="C0C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Finance analyzes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 Budget Requests/Finalize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Revenue Projections/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 Mid-Year Budget Review</a:t>
            </a:r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ECE1152E-2C6A-4BD7-AD4B-19EA1D820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6542" y="2355264"/>
            <a:ext cx="2057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/>
              <a:t>March</a:t>
            </a:r>
          </a:p>
        </p:txBody>
      </p:sp>
      <p:sp>
        <p:nvSpPr>
          <p:cNvPr id="16" name="Line 28">
            <a:extLst>
              <a:ext uri="{FF2B5EF4-FFF2-40B4-BE49-F238E27FC236}">
                <a16:creationId xmlns:a16="http://schemas.microsoft.com/office/drawing/2014/main" id="{7628717F-2B09-440C-8C03-50B319FF6C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198" y="3102161"/>
            <a:ext cx="304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7" name="Line 33">
            <a:extLst>
              <a:ext uri="{FF2B5EF4-FFF2-40B4-BE49-F238E27FC236}">
                <a16:creationId xmlns:a16="http://schemas.microsoft.com/office/drawing/2014/main" id="{4237B197-A70D-4202-9CEC-4A2B4217CA2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8869190" y="1616700"/>
            <a:ext cx="977153" cy="5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8" name="Line 41">
            <a:extLst>
              <a:ext uri="{FF2B5EF4-FFF2-40B4-BE49-F238E27FC236}">
                <a16:creationId xmlns:a16="http://schemas.microsoft.com/office/drawing/2014/main" id="{75553B87-2D22-4B03-A849-440AE1FF14AA}"/>
              </a:ext>
            </a:extLst>
          </p:cNvPr>
          <p:cNvSpPr>
            <a:spLocks noChangeShapeType="1"/>
          </p:cNvSpPr>
          <p:nvPr/>
        </p:nvSpPr>
        <p:spPr bwMode="auto">
          <a:xfrm>
            <a:off x="8989640" y="3090536"/>
            <a:ext cx="457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19" name="Line 28">
            <a:extLst>
              <a:ext uri="{FF2B5EF4-FFF2-40B4-BE49-F238E27FC236}">
                <a16:creationId xmlns:a16="http://schemas.microsoft.com/office/drawing/2014/main" id="{165BFD61-5583-4120-8B91-A79A31489A53}"/>
              </a:ext>
            </a:extLst>
          </p:cNvPr>
          <p:cNvSpPr>
            <a:spLocks noChangeShapeType="1"/>
          </p:cNvSpPr>
          <p:nvPr/>
        </p:nvSpPr>
        <p:spPr bwMode="auto">
          <a:xfrm>
            <a:off x="5791198" y="1616710"/>
            <a:ext cx="3048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58365C7-07FF-4C00-8837-2362B99450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6375" y="4154046"/>
            <a:ext cx="2430821" cy="838200"/>
          </a:xfrm>
          <a:prstGeom prst="rect">
            <a:avLst/>
          </a:prstGeom>
          <a:solidFill>
            <a:srgbClr val="C0C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Council provides input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to staff on Council’s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 priorities for 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FY 20-21 Budget</a:t>
            </a:r>
          </a:p>
        </p:txBody>
      </p:sp>
      <p:sp>
        <p:nvSpPr>
          <p:cNvPr id="22" name="Text Box 15">
            <a:extLst>
              <a:ext uri="{FF2B5EF4-FFF2-40B4-BE49-F238E27FC236}">
                <a16:creationId xmlns:a16="http://schemas.microsoft.com/office/drawing/2014/main" id="{A6CB0817-43BD-4EA5-9BEB-87291A4AC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6451" y="3805495"/>
            <a:ext cx="1143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/>
              <a:t>May</a:t>
            </a:r>
          </a:p>
        </p:txBody>
      </p:sp>
      <p:sp>
        <p:nvSpPr>
          <p:cNvPr id="23" name="Text Box 16">
            <a:extLst>
              <a:ext uri="{FF2B5EF4-FFF2-40B4-BE49-F238E27FC236}">
                <a16:creationId xmlns:a16="http://schemas.microsoft.com/office/drawing/2014/main" id="{DFB9EEBC-CEFC-48E7-BC59-2E5D35BD2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07081" y="3803245"/>
            <a:ext cx="1143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/>
              <a:t>April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6DB31B8-1475-4FB7-A812-79251D451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632" y="4158333"/>
            <a:ext cx="2430821" cy="762000"/>
          </a:xfrm>
          <a:prstGeom prst="rect">
            <a:avLst/>
          </a:prstGeom>
          <a:solidFill>
            <a:srgbClr val="C0C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500" b="1" dirty="0">
                <a:solidFill>
                  <a:srgbClr val="000000"/>
                </a:solidFill>
              </a:rPr>
              <a:t>Proposed Capital </a:t>
            </a:r>
          </a:p>
          <a:p>
            <a:pPr algn="ctr" eaLnBrk="1" hangingPunct="1"/>
            <a:r>
              <a:rPr lang="en-US" altLang="en-US" sz="1500" b="1" dirty="0">
                <a:solidFill>
                  <a:srgbClr val="000000"/>
                </a:solidFill>
              </a:rPr>
              <a:t>Improvement Program</a:t>
            </a:r>
          </a:p>
          <a:p>
            <a:pPr algn="ctr" eaLnBrk="1" hangingPunct="1"/>
            <a:r>
              <a:rPr lang="en-US" altLang="en-US" sz="1500" b="1" dirty="0">
                <a:solidFill>
                  <a:srgbClr val="000000"/>
                </a:solidFill>
              </a:rPr>
              <a:t>Finalized </a:t>
            </a:r>
            <a:endParaRPr lang="en-US" altLang="en-US" sz="1400" b="1" dirty="0">
              <a:solidFill>
                <a:srgbClr val="000000"/>
              </a:solidFill>
            </a:endParaRPr>
          </a:p>
        </p:txBody>
      </p:sp>
      <p:sp>
        <p:nvSpPr>
          <p:cNvPr id="25" name="Text Box 18">
            <a:extLst>
              <a:ext uri="{FF2B5EF4-FFF2-40B4-BE49-F238E27FC236}">
                <a16:creationId xmlns:a16="http://schemas.microsoft.com/office/drawing/2014/main" id="{42954805-900E-4B83-9AA5-BF8BB88BAC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02543" y="3795907"/>
            <a:ext cx="1143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/>
              <a:t>April</a:t>
            </a:r>
          </a:p>
        </p:txBody>
      </p:sp>
      <p:sp>
        <p:nvSpPr>
          <p:cNvPr id="26" name="Line 34">
            <a:extLst>
              <a:ext uri="{FF2B5EF4-FFF2-40B4-BE49-F238E27FC236}">
                <a16:creationId xmlns:a16="http://schemas.microsoft.com/office/drawing/2014/main" id="{2E9DE58B-4DFB-4332-BB65-0E4CFEAEF3BC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3257" y="1616700"/>
            <a:ext cx="3086" cy="2103007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27" name="Line 35">
            <a:extLst>
              <a:ext uri="{FF2B5EF4-FFF2-40B4-BE49-F238E27FC236}">
                <a16:creationId xmlns:a16="http://schemas.microsoft.com/office/drawing/2014/main" id="{A13A623A-316A-4727-B10F-71C2FA385C98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50143" y="3719706"/>
            <a:ext cx="7696200" cy="22973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28" name="Line 36">
            <a:extLst>
              <a:ext uri="{FF2B5EF4-FFF2-40B4-BE49-F238E27FC236}">
                <a16:creationId xmlns:a16="http://schemas.microsoft.com/office/drawing/2014/main" id="{FCCAD3AB-C112-4EEE-9C26-8E701061D054}"/>
              </a:ext>
            </a:extLst>
          </p:cNvPr>
          <p:cNvSpPr>
            <a:spLocks noChangeShapeType="1"/>
          </p:cNvSpPr>
          <p:nvPr/>
        </p:nvSpPr>
        <p:spPr bwMode="auto">
          <a:xfrm>
            <a:off x="2150143" y="3719707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E6CE8AF8-31E2-468B-8F0F-5D8271383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950" y="4162402"/>
            <a:ext cx="2530661" cy="762000"/>
          </a:xfrm>
          <a:prstGeom prst="rect">
            <a:avLst/>
          </a:prstGeom>
          <a:solidFill>
            <a:srgbClr val="C0C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500" b="1" dirty="0">
                <a:solidFill>
                  <a:srgbClr val="000000"/>
                </a:solidFill>
              </a:rPr>
              <a:t>Finance Staff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 Prepares Proposed Budget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4CA5050-654C-4629-A590-B518984633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8632" y="5652936"/>
            <a:ext cx="2525645" cy="838200"/>
          </a:xfrm>
          <a:prstGeom prst="rect">
            <a:avLst/>
          </a:prstGeom>
          <a:solidFill>
            <a:srgbClr val="C0C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500" b="1" dirty="0">
                <a:solidFill>
                  <a:srgbClr val="000000"/>
                </a:solidFill>
              </a:rPr>
              <a:t>Town Manager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Submits Proposed Budget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To Town Council</a:t>
            </a:r>
          </a:p>
        </p:txBody>
      </p:sp>
      <p:sp>
        <p:nvSpPr>
          <p:cNvPr id="31" name="Text Box 20">
            <a:extLst>
              <a:ext uri="{FF2B5EF4-FFF2-40B4-BE49-F238E27FC236}">
                <a16:creationId xmlns:a16="http://schemas.microsoft.com/office/drawing/2014/main" id="{83CD58F9-0768-405D-973B-E75E135FF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7877" y="5195736"/>
            <a:ext cx="1143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/>
              <a:t>May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DAE2E7EC-9E86-4DC4-AEB0-DAB08586AD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1477" y="5576736"/>
            <a:ext cx="2286000" cy="1075076"/>
          </a:xfrm>
          <a:prstGeom prst="rect">
            <a:avLst/>
          </a:prstGeom>
          <a:solidFill>
            <a:srgbClr val="C0C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500" b="1" dirty="0">
                <a:solidFill>
                  <a:srgbClr val="000000"/>
                </a:solidFill>
              </a:rPr>
              <a:t>Council/Town Manager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Conduct Budget Study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 Session &amp; Employee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Orientation Meeting </a:t>
            </a:r>
          </a:p>
        </p:txBody>
      </p:sp>
      <p:sp>
        <p:nvSpPr>
          <p:cNvPr id="33" name="Text Box 22">
            <a:extLst>
              <a:ext uri="{FF2B5EF4-FFF2-40B4-BE49-F238E27FC236}">
                <a16:creationId xmlns:a16="http://schemas.microsoft.com/office/drawing/2014/main" id="{BC27EE9D-DEF6-43E7-A600-8F7E4F3D44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1077" y="5195736"/>
            <a:ext cx="1143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/>
              <a:t>May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287B9DF-1B81-427A-A1D6-321086C3B0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08477" y="5576736"/>
            <a:ext cx="2209800" cy="990600"/>
          </a:xfrm>
          <a:prstGeom prst="rect">
            <a:avLst/>
          </a:prstGeom>
          <a:solidFill>
            <a:srgbClr val="C0C0C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500" b="1" dirty="0">
                <a:solidFill>
                  <a:srgbClr val="000000"/>
                </a:solidFill>
              </a:rPr>
              <a:t>Town Council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Holds Public Hearing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</a:rPr>
              <a:t>And Adopts Budget</a:t>
            </a:r>
          </a:p>
        </p:txBody>
      </p:sp>
      <p:sp>
        <p:nvSpPr>
          <p:cNvPr id="35" name="Text Box 24">
            <a:extLst>
              <a:ext uri="{FF2B5EF4-FFF2-40B4-BE49-F238E27FC236}">
                <a16:creationId xmlns:a16="http://schemas.microsoft.com/office/drawing/2014/main" id="{506B9C2D-5678-42F0-8285-CD19FA9E53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37077" y="5195736"/>
            <a:ext cx="1905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600" b="1" dirty="0"/>
              <a:t>June 23</a:t>
            </a:r>
            <a:r>
              <a:rPr lang="en-US" altLang="en-US" sz="1600" b="1" baseline="30000" dirty="0"/>
              <a:t>rd</a:t>
            </a:r>
            <a:endParaRPr lang="en-US" altLang="en-US" sz="1600" b="1" dirty="0"/>
          </a:p>
        </p:txBody>
      </p:sp>
      <p:sp>
        <p:nvSpPr>
          <p:cNvPr id="36" name="Line 31">
            <a:extLst>
              <a:ext uri="{FF2B5EF4-FFF2-40B4-BE49-F238E27FC236}">
                <a16:creationId xmlns:a16="http://schemas.microsoft.com/office/drawing/2014/main" id="{802D22E6-024C-43AE-BCF0-748D64981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86250" y="6046694"/>
            <a:ext cx="228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37" name="Line 31">
            <a:extLst>
              <a:ext uri="{FF2B5EF4-FFF2-40B4-BE49-F238E27FC236}">
                <a16:creationId xmlns:a16="http://schemas.microsoft.com/office/drawing/2014/main" id="{802D22E6-024C-43AE-BCF0-748D64981B61}"/>
              </a:ext>
            </a:extLst>
          </p:cNvPr>
          <p:cNvSpPr>
            <a:spLocks noChangeShapeType="1"/>
          </p:cNvSpPr>
          <p:nvPr/>
        </p:nvSpPr>
        <p:spPr bwMode="auto">
          <a:xfrm>
            <a:off x="7028366" y="6046694"/>
            <a:ext cx="228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38" name="Line 37">
            <a:extLst>
              <a:ext uri="{FF2B5EF4-FFF2-40B4-BE49-F238E27FC236}">
                <a16:creationId xmlns:a16="http://schemas.microsoft.com/office/drawing/2014/main" id="{FAE7A573-F7B8-48A9-ABC3-A872749A7F95}"/>
              </a:ext>
            </a:extLst>
          </p:cNvPr>
          <p:cNvSpPr>
            <a:spLocks noChangeShapeType="1"/>
          </p:cNvSpPr>
          <p:nvPr/>
        </p:nvSpPr>
        <p:spPr bwMode="auto">
          <a:xfrm>
            <a:off x="9846341" y="4540624"/>
            <a:ext cx="4572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39" name="Line 34">
            <a:extLst>
              <a:ext uri="{FF2B5EF4-FFF2-40B4-BE49-F238E27FC236}">
                <a16:creationId xmlns:a16="http://schemas.microsoft.com/office/drawing/2014/main" id="{056F8016-B467-42E6-A329-29CBC71F59B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03542" y="4539333"/>
            <a:ext cx="8974" cy="656398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40" name="Line 35">
            <a:extLst>
              <a:ext uri="{FF2B5EF4-FFF2-40B4-BE49-F238E27FC236}">
                <a16:creationId xmlns:a16="http://schemas.microsoft.com/office/drawing/2014/main" id="{BD187ED7-7711-4BD0-B25F-F3D387781BA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2150143" y="5186904"/>
            <a:ext cx="8162373" cy="7621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41" name="Line 36">
            <a:extLst>
              <a:ext uri="{FF2B5EF4-FFF2-40B4-BE49-F238E27FC236}">
                <a16:creationId xmlns:a16="http://schemas.microsoft.com/office/drawing/2014/main" id="{6FD1FE43-42BD-4BFC-A759-88878292659E}"/>
              </a:ext>
            </a:extLst>
          </p:cNvPr>
          <p:cNvSpPr>
            <a:spLocks noChangeShapeType="1"/>
          </p:cNvSpPr>
          <p:nvPr/>
        </p:nvSpPr>
        <p:spPr bwMode="auto">
          <a:xfrm>
            <a:off x="2150143" y="5195736"/>
            <a:ext cx="0" cy="38100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42" name="Line 31">
            <a:extLst>
              <a:ext uri="{FF2B5EF4-FFF2-40B4-BE49-F238E27FC236}">
                <a16:creationId xmlns:a16="http://schemas.microsoft.com/office/drawing/2014/main" id="{1D8DE7CC-7F39-4963-81B5-D8D067A1F3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171256" y="4542525"/>
            <a:ext cx="228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43" name="Line 31">
            <a:extLst>
              <a:ext uri="{FF2B5EF4-FFF2-40B4-BE49-F238E27FC236}">
                <a16:creationId xmlns:a16="http://schemas.microsoft.com/office/drawing/2014/main" id="{9654ABDF-77B8-4FAF-A98C-82B2E44906E2}"/>
              </a:ext>
            </a:extLst>
          </p:cNvPr>
          <p:cNvSpPr>
            <a:spLocks noChangeShapeType="1"/>
          </p:cNvSpPr>
          <p:nvPr/>
        </p:nvSpPr>
        <p:spPr bwMode="auto">
          <a:xfrm>
            <a:off x="7079877" y="4539333"/>
            <a:ext cx="228600" cy="0"/>
          </a:xfrm>
          <a:prstGeom prst="line">
            <a:avLst/>
          </a:prstGeom>
          <a:noFill/>
          <a:ln w="12700" cap="sq">
            <a:solidFill>
              <a:schemeClr val="tx1"/>
            </a:solidFill>
            <a:miter lim="800000"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endParaRPr lang="en-US"/>
          </a:p>
        </p:txBody>
      </p:sp>
      <p:sp>
        <p:nvSpPr>
          <p:cNvPr id="45" name="Slide Number Placeholder 3">
            <a:extLst>
              <a:ext uri="{FF2B5EF4-FFF2-40B4-BE49-F238E27FC236}">
                <a16:creationId xmlns:a16="http://schemas.microsoft.com/office/drawing/2014/main" id="{89440C94-43B7-4335-BF35-ED90FE9A05C8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36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1212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1833D58-2B57-4B3E-BFBC-0C5C6DAE2EB2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324100" y="1828800"/>
            <a:ext cx="75438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–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9pPr>
          </a:lstStyle>
          <a:p>
            <a:pPr algn="ctr" eaLnBrk="1" hangingPunct="1">
              <a:spcBef>
                <a:spcPct val="60000"/>
              </a:spcBef>
              <a:defRPr/>
            </a:pPr>
            <a:r>
              <a:rPr lang="en-US" altLang="en-US" sz="4000" b="1" dirty="0">
                <a:latin typeface="Arial" panose="020B0604020202020204" pitchFamily="34" charset="0"/>
              </a:rPr>
              <a:t>FISCAL YEAR 2020-2021 PROPOSED BUDGET</a:t>
            </a:r>
            <a:endParaRPr lang="en-US" altLang="en-US" b="1" dirty="0">
              <a:latin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EF34AF4-4B13-45B3-BA31-0D137AD0D5C2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2324100" y="457200"/>
            <a:ext cx="7467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sz="4800" b="0">
                <a:latin typeface="+mj-lt"/>
              </a:rPr>
              <a:t>Town of Apple Valley</a:t>
            </a:r>
          </a:p>
        </p:txBody>
      </p:sp>
      <p:sp>
        <p:nvSpPr>
          <p:cNvPr id="4" name="Text Box 48">
            <a:extLst>
              <a:ext uri="{FF2B5EF4-FFF2-40B4-BE49-F238E27FC236}">
                <a16:creationId xmlns:a16="http://schemas.microsoft.com/office/drawing/2014/main" id="{5141FAA5-7C03-461A-9177-F849A39E37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1900" y="3429000"/>
            <a:ext cx="4435475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ahoma" panose="020B060403050404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Tahoma" panose="020B0604030504040204" pitchFamily="34" charset="0"/>
              </a:rPr>
              <a:t>Budget Study Session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/>
              <a:t>May</a:t>
            </a:r>
            <a:r>
              <a:rPr lang="en-US" altLang="en-US" dirty="0">
                <a:latin typeface="Tahoma" panose="020B0604030504040204" pitchFamily="34" charset="0"/>
              </a:rPr>
              <a:t> 26, 2020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dirty="0">
                <a:latin typeface="Tahoma" panose="020B0604030504040204" pitchFamily="34" charset="0"/>
              </a:rPr>
              <a:t>Questions?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A640FFE-2CA6-4788-85B2-EEE6A7E37C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0" y="4876800"/>
            <a:ext cx="1905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448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C0E4-6C47-4753-84F5-74061B49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216" y="501893"/>
            <a:ext cx="8911687" cy="1280890"/>
          </a:xfrm>
        </p:spPr>
        <p:txBody>
          <a:bodyPr/>
          <a:lstStyle/>
          <a:p>
            <a:pPr algn="ctr"/>
            <a:r>
              <a:rPr lang="en-US" altLang="en-US" i="1" dirty="0">
                <a:latin typeface="Tahoma" panose="020B0604030504040204" pitchFamily="34" charset="0"/>
              </a:rPr>
              <a:t>Fiscal Year 2020-2021</a:t>
            </a:r>
            <a:br>
              <a:rPr lang="en-US" altLang="en-US" i="1" dirty="0">
                <a:latin typeface="Tahoma" panose="020B0604030504040204" pitchFamily="34" charset="0"/>
              </a:rPr>
            </a:br>
            <a:r>
              <a:rPr lang="en-US" altLang="en-US" i="1" dirty="0">
                <a:latin typeface="Tahoma" panose="020B0604030504040204" pitchFamily="34" charset="0"/>
              </a:rPr>
              <a:t>Budget Summary All Funds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9EAFA-53EF-40E5-8F91-7D689A346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78278" y="6145536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4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E4A096-424C-49E1-8706-C3378D4C4F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7104" y="1782783"/>
            <a:ext cx="7779909" cy="3431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391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98373C-A3DA-40CC-8C27-20188EEB0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5574" y="651819"/>
            <a:ext cx="8911687" cy="1047672"/>
          </a:xfrm>
        </p:spPr>
        <p:txBody>
          <a:bodyPr>
            <a:normAutofit/>
          </a:bodyPr>
          <a:lstStyle/>
          <a:p>
            <a:pPr algn="ctr"/>
            <a:r>
              <a:rPr lang="en-US" altLang="en-US" sz="3000" i="1" dirty="0">
                <a:latin typeface="Tahoma" panose="020B0604030504040204" pitchFamily="34" charset="0"/>
              </a:rPr>
              <a:t>Fiscal Year 2020-2021</a:t>
            </a:r>
            <a:br>
              <a:rPr lang="en-US" altLang="en-US" sz="3000" i="1" dirty="0">
                <a:latin typeface="Tahoma" panose="020B0604030504040204" pitchFamily="34" charset="0"/>
              </a:rPr>
            </a:br>
            <a:r>
              <a:rPr lang="en-US" altLang="en-US" sz="3000" i="1" dirty="0">
                <a:latin typeface="Tahoma" panose="020B0604030504040204" pitchFamily="34" charset="0"/>
              </a:rPr>
              <a:t>Overview of Proposed Appropriations</a:t>
            </a:r>
            <a:endParaRPr lang="en-US" sz="30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F75A1D9-A824-421B-9D81-D311796563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82971"/>
              </p:ext>
            </p:extLst>
          </p:nvPr>
        </p:nvGraphicFramePr>
        <p:xfrm>
          <a:off x="351120" y="1960340"/>
          <a:ext cx="10418619" cy="2992534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2720314">
                  <a:extLst>
                    <a:ext uri="{9D8B030D-6E8A-4147-A177-3AD203B41FA5}">
                      <a16:colId xmlns:a16="http://schemas.microsoft.com/office/drawing/2014/main" val="3522909013"/>
                    </a:ext>
                  </a:extLst>
                </a:gridCol>
                <a:gridCol w="1657722">
                  <a:extLst>
                    <a:ext uri="{9D8B030D-6E8A-4147-A177-3AD203B41FA5}">
                      <a16:colId xmlns:a16="http://schemas.microsoft.com/office/drawing/2014/main" val="1161836363"/>
                    </a:ext>
                  </a:extLst>
                </a:gridCol>
                <a:gridCol w="1690255">
                  <a:extLst>
                    <a:ext uri="{9D8B030D-6E8A-4147-A177-3AD203B41FA5}">
                      <a16:colId xmlns:a16="http://schemas.microsoft.com/office/drawing/2014/main" val="3226512483"/>
                    </a:ext>
                  </a:extLst>
                </a:gridCol>
                <a:gridCol w="1597891">
                  <a:extLst>
                    <a:ext uri="{9D8B030D-6E8A-4147-A177-3AD203B41FA5}">
                      <a16:colId xmlns:a16="http://schemas.microsoft.com/office/drawing/2014/main" val="3751668960"/>
                    </a:ext>
                  </a:extLst>
                </a:gridCol>
                <a:gridCol w="1357745">
                  <a:extLst>
                    <a:ext uri="{9D8B030D-6E8A-4147-A177-3AD203B41FA5}">
                      <a16:colId xmlns:a16="http://schemas.microsoft.com/office/drawing/2014/main" val="1974754647"/>
                    </a:ext>
                  </a:extLst>
                </a:gridCol>
                <a:gridCol w="1394692">
                  <a:extLst>
                    <a:ext uri="{9D8B030D-6E8A-4147-A177-3AD203B41FA5}">
                      <a16:colId xmlns:a16="http://schemas.microsoft.com/office/drawing/2014/main" val="275347835"/>
                    </a:ext>
                  </a:extLst>
                </a:gridCol>
              </a:tblGrid>
              <a:tr h="61652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Appropriations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Proposed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Amended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Increase (Decrease)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effectLst/>
                        </a:rPr>
                        <a:t> % FY 20-21 </a:t>
                      </a:r>
                      <a:endParaRPr lang="en-US" sz="1800" b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773369"/>
                  </a:ext>
                </a:extLst>
              </a:tr>
              <a:tr h="2939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All Funds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FY 20-21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FY 19-20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762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9055" algn="l"/>
                        </a:tabLst>
                      </a:pPr>
                      <a:r>
                        <a:rPr lang="en-US" sz="1800" u="sng" dirty="0">
                          <a:effectLst/>
                        </a:rPr>
                        <a:t>Amount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dirty="0">
                          <a:effectLst/>
                        </a:rPr>
                        <a:t>Percent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defTabSz="4572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u="sng" kern="1200" dirty="0">
                          <a:effectLst/>
                        </a:rPr>
                        <a:t>Total </a:t>
                      </a:r>
                      <a:endParaRPr lang="en-US" sz="1800" b="1" u="sng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3420271"/>
                  </a:ext>
                </a:extLst>
              </a:tr>
              <a:tr h="77533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</a:rPr>
                        <a:t> </a:t>
                      </a:r>
                      <a:endParaRPr lang="en-US" sz="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</a:rPr>
                        <a:t> </a:t>
                      </a:r>
                      <a:endParaRPr lang="en-US" sz="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</a:rPr>
                        <a:t> </a:t>
                      </a:r>
                      <a:endParaRPr lang="en-US" sz="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</a:rPr>
                        <a:t> </a:t>
                      </a:r>
                      <a:endParaRPr lang="en-US" sz="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dirty="0">
                          <a:effectLst/>
                        </a:rPr>
                        <a:t> </a:t>
                      </a:r>
                      <a:endParaRPr lang="en-US" sz="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117749"/>
                  </a:ext>
                </a:extLst>
              </a:tr>
              <a:tr h="50630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Operating Budget 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effectLst/>
                        </a:rPr>
                        <a:t>  $  82,118,668</a:t>
                      </a:r>
                      <a:endParaRPr lang="en-US" sz="1800" kern="1200" dirty="0">
                        <a:solidFill>
                          <a:schemeClr val="tx1"/>
                        </a:solidFill>
                        <a:effectLst/>
                        <a:latin typeface="+mn-lt"/>
                        <a:cs typeface="+mn-cs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$  80,125,299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$  1,993,369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2.49%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79.88%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3603218"/>
                  </a:ext>
                </a:extLst>
              </a:tr>
              <a:tr h="47478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Transfers Out 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4,138,872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6,382,975      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kern="1200" dirty="0">
                          <a:effectLst/>
                        </a:rPr>
                        <a:t>     (2,244,103)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(35.16%)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 4.03%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9862859"/>
                  </a:ext>
                </a:extLst>
              </a:tr>
              <a:tr h="474786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Capital Projects Budget 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16,543,357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14,938,622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1,604,735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10.74%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16.09%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6103641"/>
                  </a:ext>
                </a:extLst>
              </a:tr>
              <a:tr h="474786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   </a:t>
                      </a: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                      Total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$  102,800,897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$  101,446,896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$  1,354,001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1.33%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          100%</a:t>
                      </a:r>
                      <a:endParaRPr lang="en-US" sz="18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9525" cap="rnd" cmpd="sng" algn="ctr">
                      <a:noFill/>
                      <a:prstDash val="solid"/>
                    </a:lnL>
                    <a:lnR w="9525" cap="rnd" cmpd="sng" algn="ctr">
                      <a:noFill/>
                      <a:prstDash val="solid"/>
                    </a:lnR>
                    <a:lnT w="9525" cap="rnd" cmpd="sng" algn="ctr">
                      <a:noFill/>
                      <a:prstDash val="solid"/>
                    </a:lnT>
                    <a:lnB w="9525" cap="rnd" cmpd="sng" algn="ctr">
                      <a:noFill/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498617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3A2DC8-448F-44C6-964A-7B42C3667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769739" y="6133960"/>
            <a:ext cx="683339" cy="365125"/>
          </a:xfrm>
        </p:spPr>
        <p:txBody>
          <a:bodyPr vert="horz" lIns="91440" tIns="45720" rIns="91440" bIns="45720" rtlCol="0" anchor="ctr"/>
          <a:lstStyle/>
          <a:p>
            <a:fld id="{D57F1E4F-1CFF-5643-939E-217C01CDF565}" type="slidenum">
              <a:rPr lang="en-US" sz="2000" b="1">
                <a:solidFill>
                  <a:schemeClr val="bg1"/>
                </a:solidFill>
              </a:rPr>
              <a:pPr/>
              <a:t>5</a:t>
            </a:fld>
            <a:endParaRPr lang="en-US" sz="2000" b="1" dirty="0">
              <a:solidFill>
                <a:schemeClr val="bg1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C5A946-9353-4694-9360-045A6F4C6FF8}"/>
              </a:ext>
            </a:extLst>
          </p:cNvPr>
          <p:cNvCxnSpPr>
            <a:cxnSpLocks/>
          </p:cNvCxnSpPr>
          <p:nvPr/>
        </p:nvCxnSpPr>
        <p:spPr>
          <a:xfrm>
            <a:off x="3294395" y="4685390"/>
            <a:ext cx="1422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D7052DB-D641-4A18-9D3D-4E666AC85698}"/>
              </a:ext>
            </a:extLst>
          </p:cNvPr>
          <p:cNvCxnSpPr>
            <a:cxnSpLocks/>
          </p:cNvCxnSpPr>
          <p:nvPr/>
        </p:nvCxnSpPr>
        <p:spPr>
          <a:xfrm>
            <a:off x="4994810" y="4685390"/>
            <a:ext cx="1422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8637AD3-813F-4666-A7AB-1DB91CD15B4B}"/>
              </a:ext>
            </a:extLst>
          </p:cNvPr>
          <p:cNvCxnSpPr>
            <a:cxnSpLocks/>
          </p:cNvCxnSpPr>
          <p:nvPr/>
        </p:nvCxnSpPr>
        <p:spPr>
          <a:xfrm>
            <a:off x="8161007" y="4685390"/>
            <a:ext cx="11129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CA7754A-4F28-4318-9721-65712491BA56}"/>
              </a:ext>
            </a:extLst>
          </p:cNvPr>
          <p:cNvCxnSpPr>
            <a:cxnSpLocks/>
          </p:cNvCxnSpPr>
          <p:nvPr/>
        </p:nvCxnSpPr>
        <p:spPr>
          <a:xfrm>
            <a:off x="9656744" y="4685390"/>
            <a:ext cx="11129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5D4AB319-807E-46A7-8FC0-528A9473167D}"/>
              </a:ext>
            </a:extLst>
          </p:cNvPr>
          <p:cNvCxnSpPr>
            <a:cxnSpLocks/>
          </p:cNvCxnSpPr>
          <p:nvPr/>
        </p:nvCxnSpPr>
        <p:spPr>
          <a:xfrm>
            <a:off x="9656744" y="4942292"/>
            <a:ext cx="11129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91D2BBD0-BBF6-4DCB-A4F8-07BDF38E0DA9}"/>
              </a:ext>
            </a:extLst>
          </p:cNvPr>
          <p:cNvCxnSpPr>
            <a:cxnSpLocks/>
          </p:cNvCxnSpPr>
          <p:nvPr/>
        </p:nvCxnSpPr>
        <p:spPr>
          <a:xfrm>
            <a:off x="9656744" y="5004625"/>
            <a:ext cx="11129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0CF96BB-A42A-4A9E-B11A-D4A9505C6406}"/>
              </a:ext>
            </a:extLst>
          </p:cNvPr>
          <p:cNvCxnSpPr>
            <a:cxnSpLocks/>
          </p:cNvCxnSpPr>
          <p:nvPr/>
        </p:nvCxnSpPr>
        <p:spPr>
          <a:xfrm>
            <a:off x="8161007" y="4946693"/>
            <a:ext cx="11129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17684800-D1ED-4045-8860-2ECDF8A55AE6}"/>
              </a:ext>
            </a:extLst>
          </p:cNvPr>
          <p:cNvCxnSpPr>
            <a:cxnSpLocks/>
          </p:cNvCxnSpPr>
          <p:nvPr/>
        </p:nvCxnSpPr>
        <p:spPr>
          <a:xfrm>
            <a:off x="8161007" y="5013642"/>
            <a:ext cx="11129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6785402-BEF1-4289-B970-D05DEA989F95}"/>
              </a:ext>
            </a:extLst>
          </p:cNvPr>
          <p:cNvCxnSpPr>
            <a:cxnSpLocks/>
          </p:cNvCxnSpPr>
          <p:nvPr/>
        </p:nvCxnSpPr>
        <p:spPr>
          <a:xfrm>
            <a:off x="6633332" y="4951106"/>
            <a:ext cx="13023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C6E615E9-1DD9-4063-94CF-07ADB6359DF3}"/>
              </a:ext>
            </a:extLst>
          </p:cNvPr>
          <p:cNvCxnSpPr>
            <a:cxnSpLocks/>
          </p:cNvCxnSpPr>
          <p:nvPr/>
        </p:nvCxnSpPr>
        <p:spPr>
          <a:xfrm>
            <a:off x="4994810" y="5011556"/>
            <a:ext cx="1422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EB03DBC-C9A6-42B1-8B7A-56C0FBA9C276}"/>
              </a:ext>
            </a:extLst>
          </p:cNvPr>
          <p:cNvCxnSpPr>
            <a:cxnSpLocks/>
          </p:cNvCxnSpPr>
          <p:nvPr/>
        </p:nvCxnSpPr>
        <p:spPr>
          <a:xfrm>
            <a:off x="4994810" y="4952874"/>
            <a:ext cx="1422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4984AAE8-8D8D-404E-A32E-3A1F36BB2FD1}"/>
              </a:ext>
            </a:extLst>
          </p:cNvPr>
          <p:cNvCxnSpPr>
            <a:cxnSpLocks/>
          </p:cNvCxnSpPr>
          <p:nvPr/>
        </p:nvCxnSpPr>
        <p:spPr>
          <a:xfrm>
            <a:off x="3294395" y="5011556"/>
            <a:ext cx="1422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1452DAB-0A0E-4AFB-9725-B75F81E09B5A}"/>
              </a:ext>
            </a:extLst>
          </p:cNvPr>
          <p:cNvCxnSpPr>
            <a:cxnSpLocks/>
          </p:cNvCxnSpPr>
          <p:nvPr/>
        </p:nvCxnSpPr>
        <p:spPr>
          <a:xfrm>
            <a:off x="3294395" y="4951106"/>
            <a:ext cx="142240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09C507DD-3F0F-476E-A550-F834EC1C9C19}"/>
              </a:ext>
            </a:extLst>
          </p:cNvPr>
          <p:cNvCxnSpPr>
            <a:cxnSpLocks/>
          </p:cNvCxnSpPr>
          <p:nvPr/>
        </p:nvCxnSpPr>
        <p:spPr>
          <a:xfrm>
            <a:off x="6633332" y="5011556"/>
            <a:ext cx="13023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E198FE84-A4FB-4A56-A33B-A9C2477C44D9}"/>
              </a:ext>
            </a:extLst>
          </p:cNvPr>
          <p:cNvCxnSpPr>
            <a:cxnSpLocks/>
          </p:cNvCxnSpPr>
          <p:nvPr/>
        </p:nvCxnSpPr>
        <p:spPr>
          <a:xfrm>
            <a:off x="6633332" y="4685390"/>
            <a:ext cx="130233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3171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C0E4-6C47-4753-84F5-74061B49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5160" y="23215"/>
            <a:ext cx="8911687" cy="995650"/>
          </a:xfrm>
        </p:spPr>
        <p:txBody>
          <a:bodyPr>
            <a:noAutofit/>
          </a:bodyPr>
          <a:lstStyle/>
          <a:p>
            <a:pPr algn="ctr"/>
            <a:r>
              <a:rPr lang="en-US" altLang="en-US" sz="3000" i="1" dirty="0">
                <a:latin typeface="Tahoma" panose="020B0604030504040204" pitchFamily="34" charset="0"/>
              </a:rPr>
              <a:t>Fiscal Year 2020-2021</a:t>
            </a:r>
            <a:br>
              <a:rPr lang="en-US" altLang="en-US" sz="3000" i="1" dirty="0">
                <a:latin typeface="Tahoma" panose="020B0604030504040204" pitchFamily="34" charset="0"/>
              </a:rPr>
            </a:br>
            <a:r>
              <a:rPr lang="en-US" altLang="en-US" sz="3000" i="1" dirty="0">
                <a:latin typeface="Tahoma" panose="020B0604030504040204" pitchFamily="34" charset="0"/>
              </a:rPr>
              <a:t>Overview of Proposed Budget</a:t>
            </a:r>
            <a:endParaRPr lang="en-US" sz="3000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C18A4357-4548-48EC-A825-33C242789D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426010"/>
              </p:ext>
            </p:extLst>
          </p:nvPr>
        </p:nvGraphicFramePr>
        <p:xfrm>
          <a:off x="623339" y="1287978"/>
          <a:ext cx="8842097" cy="53397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8366">
                  <a:extLst>
                    <a:ext uri="{9D8B030D-6E8A-4147-A177-3AD203B41FA5}">
                      <a16:colId xmlns:a16="http://schemas.microsoft.com/office/drawing/2014/main" val="1151709266"/>
                    </a:ext>
                  </a:extLst>
                </a:gridCol>
                <a:gridCol w="1340791">
                  <a:extLst>
                    <a:ext uri="{9D8B030D-6E8A-4147-A177-3AD203B41FA5}">
                      <a16:colId xmlns:a16="http://schemas.microsoft.com/office/drawing/2014/main" val="2247039654"/>
                    </a:ext>
                  </a:extLst>
                </a:gridCol>
                <a:gridCol w="1347296">
                  <a:extLst>
                    <a:ext uri="{9D8B030D-6E8A-4147-A177-3AD203B41FA5}">
                      <a16:colId xmlns:a16="http://schemas.microsoft.com/office/drawing/2014/main" val="3391247893"/>
                    </a:ext>
                  </a:extLst>
                </a:gridCol>
                <a:gridCol w="1394147">
                  <a:extLst>
                    <a:ext uri="{9D8B030D-6E8A-4147-A177-3AD203B41FA5}">
                      <a16:colId xmlns:a16="http://schemas.microsoft.com/office/drawing/2014/main" val="3722741802"/>
                    </a:ext>
                  </a:extLst>
                </a:gridCol>
                <a:gridCol w="1354641">
                  <a:extLst>
                    <a:ext uri="{9D8B030D-6E8A-4147-A177-3AD203B41FA5}">
                      <a16:colId xmlns:a16="http://schemas.microsoft.com/office/drawing/2014/main" val="256527240"/>
                    </a:ext>
                  </a:extLst>
                </a:gridCol>
                <a:gridCol w="1546856">
                  <a:extLst>
                    <a:ext uri="{9D8B030D-6E8A-4147-A177-3AD203B41FA5}">
                      <a16:colId xmlns:a16="http://schemas.microsoft.com/office/drawing/2014/main" val="2487880830"/>
                    </a:ext>
                  </a:extLst>
                </a:gridCol>
              </a:tblGrid>
              <a:tr h="612961">
                <a:tc>
                  <a:txBody>
                    <a:bodyPr/>
                    <a:lstStyle/>
                    <a:p>
                      <a:r>
                        <a:rPr lang="en-US" sz="1600" dirty="0"/>
                        <a:t>Expenditure Category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Proposed</a:t>
                      </a:r>
                    </a:p>
                    <a:p>
                      <a:pPr algn="ctr"/>
                      <a:r>
                        <a:rPr lang="en-US" sz="1600" dirty="0"/>
                        <a:t>FY 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Amended</a:t>
                      </a:r>
                    </a:p>
                    <a:p>
                      <a:pPr algn="ctr"/>
                      <a:r>
                        <a:rPr lang="en-US" sz="1600" dirty="0"/>
                        <a:t>FY 19-20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Increase (Decrease)</a:t>
                      </a:r>
                    </a:p>
                    <a:p>
                      <a:pPr algn="ctr"/>
                      <a:r>
                        <a:rPr lang="en-US" sz="1600" dirty="0"/>
                        <a:t>Amount                Percent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% of FY 20-21 Total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895609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r>
                        <a:rPr lang="en-US" sz="1300" dirty="0"/>
                        <a:t>Salaries &amp; Benefits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$    10,632,821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$    10,210,634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$        422,187  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4.13%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10.34%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643805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r>
                        <a:rPr lang="en-US" sz="1300" dirty="0"/>
                        <a:t>General Operating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4,411,912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3,861,409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550,503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14.26%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4.29%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569254"/>
                  </a:ext>
                </a:extLst>
              </a:tr>
              <a:tr h="291386">
                <a:tc>
                  <a:txBody>
                    <a:bodyPr/>
                    <a:lstStyle/>
                    <a:p>
                      <a:r>
                        <a:rPr lang="en-US" sz="1300" dirty="0"/>
                        <a:t>Community Dev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4,765,607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4,021,052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744,555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18.52%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4.64%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901005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r>
                        <a:rPr lang="en-US" sz="1300" dirty="0"/>
                        <a:t>Building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239,450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314,275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(74,825)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(23.81%)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0.23%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487947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Grounds</a:t>
                      </a:r>
                      <a:r>
                        <a:rPr lang="en-US" sz="1300" dirty="0"/>
                        <a:t> Maintenance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409,350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392,678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16,672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4.25%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0.39%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603594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PIO Events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53,000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49,500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  3,500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7.07%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0.05%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628640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Public Works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4,430,900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3,792,700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638,200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16.83%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4.31%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8664086"/>
                  </a:ext>
                </a:extLst>
              </a:tr>
              <a:tr h="350184">
                <a:tc>
                  <a:txBody>
                    <a:bodyPr/>
                    <a:lstStyle/>
                    <a:p>
                      <a:r>
                        <a:rPr lang="en-US" sz="1300" dirty="0"/>
                        <a:t>Culture &amp; Recreation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189,806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196,396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(6,590)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(3.36%)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0.18%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7480904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Contract &amp; Prof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48,470,633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48,124,289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346,344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0.72%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47.16%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1730382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r>
                        <a:rPr lang="en-US" sz="1300" dirty="0"/>
                        <a:t>Vehicle &amp; Equip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1,081,325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910,735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170,590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18.73%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1.05%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717411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r>
                        <a:rPr lang="en-US" sz="1300" dirty="0"/>
                        <a:t>Depreciation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2,143,668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1,960,244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183,424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9.36%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2.09%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511972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/>
                        <a:t>Debt 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4,643,696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5,434,447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(790,751)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(14.55%)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4.52%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9909900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Capital Outlay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646,500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856,940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(210,440)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(24.56%)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           0.63%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952012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</a:rPr>
                        <a:t>Capital Projects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</a:rPr>
                        <a:t>     16,543,357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</a:rPr>
                        <a:t>     14,938,622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</a:rPr>
                        <a:t>        1,604,735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</a:rPr>
                        <a:t>        10.74%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</a:rPr>
                        <a:t>          16.09%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170507"/>
                  </a:ext>
                </a:extLst>
              </a:tr>
              <a:tr h="291971">
                <a:tc>
                  <a:txBody>
                    <a:bodyPr/>
                    <a:lstStyle/>
                    <a:p>
                      <a:pPr algn="l"/>
                      <a:r>
                        <a:rPr lang="en-US" sz="1300" dirty="0"/>
                        <a:t>Transfers 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</a:rPr>
                        <a:t>       4,138,872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</a:rPr>
                        <a:t>       6,382,975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300" kern="1200" dirty="0">
                          <a:solidFill>
                            <a:schemeClr val="tx1"/>
                          </a:solidFill>
                        </a:rPr>
                        <a:t>      (2,244,103)</a:t>
                      </a:r>
                      <a:endParaRPr lang="en-US" sz="13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(35.16%)</a:t>
                      </a:r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    4.03%</a:t>
                      </a:r>
                      <a:endParaRPr lang="en-US" sz="13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713291"/>
                  </a:ext>
                </a:extLst>
              </a:tr>
              <a:tr h="195821">
                <a:tc>
                  <a:txBody>
                    <a:bodyPr/>
                    <a:lstStyle/>
                    <a:p>
                      <a:pPr algn="r"/>
                      <a:r>
                        <a:rPr lang="en-US" sz="13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$ 102,800,897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$  101,446,896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$      1,354,001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          1.33%</a:t>
                      </a:r>
                      <a:endParaRPr lang="en-US" sz="13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300" dirty="0">
                          <a:solidFill>
                            <a:schemeClr val="tx1"/>
                          </a:solidFill>
                        </a:rPr>
                        <a:t>        100.00%</a:t>
                      </a:r>
                      <a:endParaRPr lang="en-US" sz="13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942019"/>
                  </a:ext>
                </a:extLst>
              </a:tr>
            </a:tbl>
          </a:graphicData>
        </a:graphic>
      </p:graphicFrame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79EAFA-53EF-40E5-8F91-7D689A3468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88158" y="6311663"/>
            <a:ext cx="683339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3FD974-CF2D-4C2F-AA36-063351E8044D}"/>
              </a:ext>
            </a:extLst>
          </p:cNvPr>
          <p:cNvSpPr txBox="1"/>
          <p:nvPr/>
        </p:nvSpPr>
        <p:spPr>
          <a:xfrm>
            <a:off x="349915" y="951396"/>
            <a:ext cx="884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Operating Budget by Expenditure Category – All Funds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1C89958-A291-42CC-9D22-947E93727B81}"/>
              </a:ext>
            </a:extLst>
          </p:cNvPr>
          <p:cNvCxnSpPr>
            <a:cxnSpLocks/>
          </p:cNvCxnSpPr>
          <p:nvPr/>
        </p:nvCxnSpPr>
        <p:spPr>
          <a:xfrm>
            <a:off x="2591850" y="6346252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779C8E63-497C-4583-BB1D-ECB6E4857565}"/>
              </a:ext>
            </a:extLst>
          </p:cNvPr>
          <p:cNvCxnSpPr/>
          <p:nvPr/>
        </p:nvCxnSpPr>
        <p:spPr>
          <a:xfrm>
            <a:off x="3982207" y="6335064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A19BD59-A6AF-4EDC-8E53-9D7E7187A588}"/>
              </a:ext>
            </a:extLst>
          </p:cNvPr>
          <p:cNvCxnSpPr/>
          <p:nvPr/>
        </p:nvCxnSpPr>
        <p:spPr>
          <a:xfrm>
            <a:off x="5431177" y="6632478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89A78E7-AD8A-4BCF-9716-FA1AA552D2C0}"/>
              </a:ext>
            </a:extLst>
          </p:cNvPr>
          <p:cNvCxnSpPr/>
          <p:nvPr/>
        </p:nvCxnSpPr>
        <p:spPr>
          <a:xfrm>
            <a:off x="6767610" y="6616869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97EA0FC0-2119-4EBC-A93E-C10EC38CF218}"/>
              </a:ext>
            </a:extLst>
          </p:cNvPr>
          <p:cNvCxnSpPr/>
          <p:nvPr/>
        </p:nvCxnSpPr>
        <p:spPr>
          <a:xfrm>
            <a:off x="8129832" y="6335064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98CDC3E7-D4EA-405E-9CC3-72BD01652265}"/>
              </a:ext>
            </a:extLst>
          </p:cNvPr>
          <p:cNvCxnSpPr/>
          <p:nvPr/>
        </p:nvCxnSpPr>
        <p:spPr>
          <a:xfrm>
            <a:off x="2591850" y="6707721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3100DE0-D57A-4F02-8EEE-F27AB6523B9F}"/>
              </a:ext>
            </a:extLst>
          </p:cNvPr>
          <p:cNvCxnSpPr/>
          <p:nvPr/>
        </p:nvCxnSpPr>
        <p:spPr>
          <a:xfrm>
            <a:off x="2591850" y="6642747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8690F55-53F7-4940-AE26-DAB58EC8BD61}"/>
              </a:ext>
            </a:extLst>
          </p:cNvPr>
          <p:cNvCxnSpPr/>
          <p:nvPr/>
        </p:nvCxnSpPr>
        <p:spPr>
          <a:xfrm>
            <a:off x="3982207" y="6642747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CE6537A-279D-41A2-BE83-77EE8790C2B8}"/>
              </a:ext>
            </a:extLst>
          </p:cNvPr>
          <p:cNvCxnSpPr/>
          <p:nvPr/>
        </p:nvCxnSpPr>
        <p:spPr>
          <a:xfrm>
            <a:off x="3982207" y="6707721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ABD61E1-7755-4F93-A064-B9420C8FEC6B}"/>
              </a:ext>
            </a:extLst>
          </p:cNvPr>
          <p:cNvCxnSpPr/>
          <p:nvPr/>
        </p:nvCxnSpPr>
        <p:spPr>
          <a:xfrm>
            <a:off x="5431177" y="6346252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DD2F4AB-7331-46AE-AFD5-78E91E09C46F}"/>
              </a:ext>
            </a:extLst>
          </p:cNvPr>
          <p:cNvCxnSpPr/>
          <p:nvPr/>
        </p:nvCxnSpPr>
        <p:spPr>
          <a:xfrm>
            <a:off x="5431177" y="6688809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31103E5-7788-4A17-BFB5-E081A3BEF2DA}"/>
              </a:ext>
            </a:extLst>
          </p:cNvPr>
          <p:cNvCxnSpPr/>
          <p:nvPr/>
        </p:nvCxnSpPr>
        <p:spPr>
          <a:xfrm>
            <a:off x="6767610" y="6688809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C0F29F7-587E-4EB4-98CC-BE1949095A5F}"/>
              </a:ext>
            </a:extLst>
          </p:cNvPr>
          <p:cNvCxnSpPr/>
          <p:nvPr/>
        </p:nvCxnSpPr>
        <p:spPr>
          <a:xfrm>
            <a:off x="6767610" y="6335064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1B0C139-ECBA-41E3-9ABE-BC5FE1C53F49}"/>
              </a:ext>
            </a:extLst>
          </p:cNvPr>
          <p:cNvCxnSpPr/>
          <p:nvPr/>
        </p:nvCxnSpPr>
        <p:spPr>
          <a:xfrm>
            <a:off x="8129832" y="6616869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380EEB71-AD90-4FA6-9B97-DF79DFC2A834}"/>
              </a:ext>
            </a:extLst>
          </p:cNvPr>
          <p:cNvCxnSpPr/>
          <p:nvPr/>
        </p:nvCxnSpPr>
        <p:spPr>
          <a:xfrm>
            <a:off x="8129832" y="6676540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Slide Number Placeholder 3">
            <a:extLst>
              <a:ext uri="{FF2B5EF4-FFF2-40B4-BE49-F238E27FC236}">
                <a16:creationId xmlns:a16="http://schemas.microsoft.com/office/drawing/2014/main" id="{9157C2CB-CAFA-4592-BA51-0787AD55047F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6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762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6C0E4-6C47-4753-84F5-74061B49B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723" y="113714"/>
            <a:ext cx="8911687" cy="117851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dirty="0">
                <a:latin typeface="Tahoma" panose="020B0604030504040204" pitchFamily="34" charset="0"/>
              </a:rPr>
              <a:t>Fiscal Year 2020-2021</a:t>
            </a:r>
            <a:br>
              <a:rPr lang="en-US" altLang="en-US" i="1" dirty="0">
                <a:latin typeface="Tahoma" panose="020B0604030504040204" pitchFamily="34" charset="0"/>
              </a:rPr>
            </a:br>
            <a:r>
              <a:rPr lang="en-US" altLang="en-US" i="1" dirty="0">
                <a:latin typeface="Tahoma" panose="020B0604030504040204" pitchFamily="34" charset="0"/>
              </a:rPr>
              <a:t>Overview of Proposed Budget</a:t>
            </a:r>
            <a:endParaRPr lang="en-US" dirty="0"/>
          </a:p>
        </p:txBody>
      </p:sp>
      <p:graphicFrame>
        <p:nvGraphicFramePr>
          <p:cNvPr id="10" name="Content Placeholder 9">
            <a:extLst>
              <a:ext uri="{FF2B5EF4-FFF2-40B4-BE49-F238E27FC236}">
                <a16:creationId xmlns:a16="http://schemas.microsoft.com/office/drawing/2014/main" id="{C18A4357-4548-48EC-A825-33C242789D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2830234"/>
              </p:ext>
            </p:extLst>
          </p:nvPr>
        </p:nvGraphicFramePr>
        <p:xfrm>
          <a:off x="428693" y="1649318"/>
          <a:ext cx="10233891" cy="3687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4109">
                  <a:extLst>
                    <a:ext uri="{9D8B030D-6E8A-4147-A177-3AD203B41FA5}">
                      <a16:colId xmlns:a16="http://schemas.microsoft.com/office/drawing/2014/main" val="1151709266"/>
                    </a:ext>
                  </a:extLst>
                </a:gridCol>
                <a:gridCol w="1440873">
                  <a:extLst>
                    <a:ext uri="{9D8B030D-6E8A-4147-A177-3AD203B41FA5}">
                      <a16:colId xmlns:a16="http://schemas.microsoft.com/office/drawing/2014/main" val="2247039654"/>
                    </a:ext>
                  </a:extLst>
                </a:gridCol>
                <a:gridCol w="1394691">
                  <a:extLst>
                    <a:ext uri="{9D8B030D-6E8A-4147-A177-3AD203B41FA5}">
                      <a16:colId xmlns:a16="http://schemas.microsoft.com/office/drawing/2014/main" val="3391247893"/>
                    </a:ext>
                  </a:extLst>
                </a:gridCol>
                <a:gridCol w="1394691">
                  <a:extLst>
                    <a:ext uri="{9D8B030D-6E8A-4147-A177-3AD203B41FA5}">
                      <a16:colId xmlns:a16="http://schemas.microsoft.com/office/drawing/2014/main" val="3722741802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56527240"/>
                    </a:ext>
                  </a:extLst>
                </a:gridCol>
                <a:gridCol w="1607127">
                  <a:extLst>
                    <a:ext uri="{9D8B030D-6E8A-4147-A177-3AD203B41FA5}">
                      <a16:colId xmlns:a16="http://schemas.microsoft.com/office/drawing/2014/main" val="2487880830"/>
                    </a:ext>
                  </a:extLst>
                </a:gridCol>
              </a:tblGrid>
              <a:tr h="379368">
                <a:tc>
                  <a:txBody>
                    <a:bodyPr/>
                    <a:lstStyle/>
                    <a:p>
                      <a:br>
                        <a:rPr lang="en-US" sz="1600" dirty="0"/>
                      </a:br>
                      <a:r>
                        <a:rPr lang="en-US" sz="1600" dirty="0"/>
                        <a:t>Fund Type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Proposed</a:t>
                      </a:r>
                    </a:p>
                    <a:p>
                      <a:pPr algn="ctr"/>
                      <a:r>
                        <a:rPr lang="en-US" sz="1600" dirty="0"/>
                        <a:t>FY 20-21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Amended</a:t>
                      </a:r>
                    </a:p>
                    <a:p>
                      <a:pPr algn="ctr"/>
                      <a:r>
                        <a:rPr lang="en-US" sz="1600" dirty="0"/>
                        <a:t>FY 19-20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Increase (Decrease)</a:t>
                      </a:r>
                    </a:p>
                    <a:p>
                      <a:pPr algn="ctr"/>
                      <a:r>
                        <a:rPr lang="en-US" sz="1600" dirty="0"/>
                        <a:t>Amount                Percent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% of FY 20-21 Grand Total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8895609"/>
                  </a:ext>
                </a:extLst>
              </a:tr>
              <a:tr h="281446">
                <a:tc>
                  <a:txBody>
                    <a:bodyPr/>
                    <a:lstStyle/>
                    <a:p>
                      <a:r>
                        <a:rPr lang="en-US" sz="1200" dirty="0"/>
                        <a:t>General Fund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      35,557,083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$    34,113,907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       1,443,176   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4.23%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34.59%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4643805"/>
                  </a:ext>
                </a:extLst>
              </a:tr>
              <a:tr h="281446">
                <a:tc>
                  <a:txBody>
                    <a:bodyPr/>
                    <a:lstStyle/>
                    <a:p>
                      <a:r>
                        <a:rPr lang="en-US" sz="1200" dirty="0"/>
                        <a:t>Special Revenue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7,454,173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        6,389,300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1,064,873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16.67%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 7.25%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8569254"/>
                  </a:ext>
                </a:extLst>
              </a:tr>
              <a:tr h="280882">
                <a:tc>
                  <a:txBody>
                    <a:bodyPr/>
                    <a:lstStyle/>
                    <a:p>
                      <a:r>
                        <a:rPr lang="en-US" sz="1200" dirty="0"/>
                        <a:t>Debt Service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          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        1,396,803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(1,396,803)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(100.00%)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 0.00%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0901005"/>
                  </a:ext>
                </a:extLst>
              </a:tr>
              <a:tr h="281446">
                <a:tc>
                  <a:txBody>
                    <a:bodyPr/>
                    <a:lstStyle/>
                    <a:p>
                      <a:r>
                        <a:rPr lang="en-US" sz="1200" dirty="0"/>
                        <a:t>Capital Projects Funds (operating)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1,065,000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           357,619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707,381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297.8%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 1.04%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7487947"/>
                  </a:ext>
                </a:extLst>
              </a:tr>
              <a:tr h="281446">
                <a:tc>
                  <a:txBody>
                    <a:bodyPr/>
                    <a:lstStyle/>
                    <a:p>
                      <a:r>
                        <a:rPr lang="en-US" sz="1200" dirty="0"/>
                        <a:t>Proprietary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34,015,589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      33,512,686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502,903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1.50%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33.08%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603594"/>
                  </a:ext>
                </a:extLst>
              </a:tr>
              <a:tr h="301465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Trust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3,339,117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        3,674,984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(335,867)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(9.14%)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3.25%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502608"/>
                  </a:ext>
                </a:extLst>
              </a:tr>
              <a:tr h="281446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Agency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 687,706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           680,000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    7,706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1.13%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0.67%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2921744"/>
                  </a:ext>
                </a:extLst>
              </a:tr>
              <a:tr h="281446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Total Operating Budget all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     82,118,668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$    80,125,299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       1,993,369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2.49%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79.88%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8628640"/>
                  </a:ext>
                </a:extLst>
              </a:tr>
              <a:tr h="281446"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/>
                        <a:t>Capital Projects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/>
                        <a:t>       16,543,357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/>
                        <a:t>      14,938,622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/>
                        <a:t>         1,604,735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/>
                        <a:t>         10.74%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/>
                        <a:t>          16.09%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3170507"/>
                  </a:ext>
                </a:extLst>
              </a:tr>
              <a:tr h="281446">
                <a:tc>
                  <a:txBody>
                    <a:bodyPr/>
                    <a:lstStyle/>
                    <a:p>
                      <a:pPr algn="l"/>
                      <a:r>
                        <a:rPr lang="en-US" sz="1200" dirty="0"/>
                        <a:t>Transfers 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/>
                        <a:t>         4,138,872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/>
                        <a:t>        6,382,975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r>
                        <a:rPr lang="en-US" sz="1200" kern="1200" dirty="0"/>
                        <a:t>        (2,244,103)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(35.16%)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 4.03%</a:t>
                      </a:r>
                      <a:endParaRPr lang="en-US" sz="120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0713291"/>
                  </a:ext>
                </a:extLst>
              </a:tr>
              <a:tr h="191572"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Grand Total all funds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    102,800,897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   101,446,896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$       1,354,001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   1.33%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        100.00%</a:t>
                      </a:r>
                      <a:endParaRPr lang="en-US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6994201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C83FD974-CF2D-4C2F-AA36-063351E8044D}"/>
              </a:ext>
            </a:extLst>
          </p:cNvPr>
          <p:cNvSpPr txBox="1"/>
          <p:nvPr/>
        </p:nvSpPr>
        <p:spPr>
          <a:xfrm>
            <a:off x="613335" y="1211505"/>
            <a:ext cx="88420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Operating Budget by Fund Type – All Funds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B3B76AC-61C4-4B14-96F8-0374A4343BCA}"/>
              </a:ext>
            </a:extLst>
          </p:cNvPr>
          <p:cNvCxnSpPr/>
          <p:nvPr/>
        </p:nvCxnSpPr>
        <p:spPr>
          <a:xfrm>
            <a:off x="3689130" y="4498903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C7F8072A-BDE0-4EE7-9651-32F0D957D4D4}"/>
              </a:ext>
            </a:extLst>
          </p:cNvPr>
          <p:cNvCxnSpPr/>
          <p:nvPr/>
        </p:nvCxnSpPr>
        <p:spPr>
          <a:xfrm>
            <a:off x="3693750" y="4175438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BFEFAD9-0245-49C9-B3A1-FA2DF65A33B2}"/>
              </a:ext>
            </a:extLst>
          </p:cNvPr>
          <p:cNvCxnSpPr/>
          <p:nvPr/>
        </p:nvCxnSpPr>
        <p:spPr>
          <a:xfrm>
            <a:off x="3689130" y="5065540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7476FE5-E167-4DA7-861D-80E824742D0A}"/>
              </a:ext>
            </a:extLst>
          </p:cNvPr>
          <p:cNvCxnSpPr/>
          <p:nvPr/>
        </p:nvCxnSpPr>
        <p:spPr>
          <a:xfrm>
            <a:off x="3689130" y="5393330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0EB804E-6E8D-481D-80B9-B1809B6A22E8}"/>
              </a:ext>
            </a:extLst>
          </p:cNvPr>
          <p:cNvCxnSpPr/>
          <p:nvPr/>
        </p:nvCxnSpPr>
        <p:spPr>
          <a:xfrm>
            <a:off x="3689130" y="5341571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800834A-9425-4FCE-B3F6-615ECFEA769F}"/>
              </a:ext>
            </a:extLst>
          </p:cNvPr>
          <p:cNvCxnSpPr/>
          <p:nvPr/>
        </p:nvCxnSpPr>
        <p:spPr>
          <a:xfrm>
            <a:off x="5134617" y="5065540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E27F88CA-1033-49D7-A8A0-F53E778B21C7}"/>
              </a:ext>
            </a:extLst>
          </p:cNvPr>
          <p:cNvCxnSpPr/>
          <p:nvPr/>
        </p:nvCxnSpPr>
        <p:spPr>
          <a:xfrm>
            <a:off x="5134617" y="4175438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56BBD6E8-6182-4D5D-9AE7-8BB9D183E14B}"/>
              </a:ext>
            </a:extLst>
          </p:cNvPr>
          <p:cNvCxnSpPr/>
          <p:nvPr/>
        </p:nvCxnSpPr>
        <p:spPr>
          <a:xfrm>
            <a:off x="5134617" y="4485652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3BD1F9F-9E62-44FE-B3B2-8A5DA8B66EAE}"/>
              </a:ext>
            </a:extLst>
          </p:cNvPr>
          <p:cNvCxnSpPr/>
          <p:nvPr/>
        </p:nvCxnSpPr>
        <p:spPr>
          <a:xfrm>
            <a:off x="5134617" y="5330007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2BA5380-7382-435A-85D6-9EED62650612}"/>
              </a:ext>
            </a:extLst>
          </p:cNvPr>
          <p:cNvCxnSpPr/>
          <p:nvPr/>
        </p:nvCxnSpPr>
        <p:spPr>
          <a:xfrm>
            <a:off x="5134617" y="5374986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58417CD-B58D-4835-919D-56382BC9D76A}"/>
              </a:ext>
            </a:extLst>
          </p:cNvPr>
          <p:cNvCxnSpPr/>
          <p:nvPr/>
        </p:nvCxnSpPr>
        <p:spPr>
          <a:xfrm>
            <a:off x="6524696" y="5393330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6E23DB50-CF87-49D0-8AF0-9F8ED6433696}"/>
              </a:ext>
            </a:extLst>
          </p:cNvPr>
          <p:cNvCxnSpPr/>
          <p:nvPr/>
        </p:nvCxnSpPr>
        <p:spPr>
          <a:xfrm>
            <a:off x="6524696" y="4176441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9F84624-3ACA-4238-B60A-FC7115B3E715}"/>
              </a:ext>
            </a:extLst>
          </p:cNvPr>
          <p:cNvCxnSpPr/>
          <p:nvPr/>
        </p:nvCxnSpPr>
        <p:spPr>
          <a:xfrm>
            <a:off x="6524696" y="5065540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DD9C3C7D-72C8-46B6-AB7B-F54CE6E0C7FE}"/>
              </a:ext>
            </a:extLst>
          </p:cNvPr>
          <p:cNvCxnSpPr/>
          <p:nvPr/>
        </p:nvCxnSpPr>
        <p:spPr>
          <a:xfrm>
            <a:off x="6524696" y="4498903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97555565-C3FE-4CBD-A1A5-173215F15639}"/>
              </a:ext>
            </a:extLst>
          </p:cNvPr>
          <p:cNvCxnSpPr/>
          <p:nvPr/>
        </p:nvCxnSpPr>
        <p:spPr>
          <a:xfrm>
            <a:off x="6524696" y="5332029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3D5E38-388D-4764-9291-522967296138}"/>
              </a:ext>
            </a:extLst>
          </p:cNvPr>
          <p:cNvCxnSpPr/>
          <p:nvPr/>
        </p:nvCxnSpPr>
        <p:spPr>
          <a:xfrm>
            <a:off x="7873042" y="5336673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32513FF9-ECB9-457D-9590-A78D1814CAFC}"/>
              </a:ext>
            </a:extLst>
          </p:cNvPr>
          <p:cNvCxnSpPr/>
          <p:nvPr/>
        </p:nvCxnSpPr>
        <p:spPr>
          <a:xfrm>
            <a:off x="7873042" y="4176441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3CD877F-B939-4791-A59A-543DAFDF8DF3}"/>
              </a:ext>
            </a:extLst>
          </p:cNvPr>
          <p:cNvCxnSpPr/>
          <p:nvPr/>
        </p:nvCxnSpPr>
        <p:spPr>
          <a:xfrm>
            <a:off x="7873042" y="5065540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2BA29435-9DFE-49DE-99ED-C3D8A2D8E8C1}"/>
              </a:ext>
            </a:extLst>
          </p:cNvPr>
          <p:cNvCxnSpPr/>
          <p:nvPr/>
        </p:nvCxnSpPr>
        <p:spPr>
          <a:xfrm>
            <a:off x="7873042" y="4498903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4C00B8A1-611C-4487-8E68-BA747D08885E}"/>
              </a:ext>
            </a:extLst>
          </p:cNvPr>
          <p:cNvCxnSpPr/>
          <p:nvPr/>
        </p:nvCxnSpPr>
        <p:spPr>
          <a:xfrm>
            <a:off x="7873042" y="5393330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0F8ADC05-CF6B-4AFA-8081-82A14A439233}"/>
              </a:ext>
            </a:extLst>
          </p:cNvPr>
          <p:cNvCxnSpPr/>
          <p:nvPr/>
        </p:nvCxnSpPr>
        <p:spPr>
          <a:xfrm>
            <a:off x="9397201" y="5065540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CF8C8B75-62F3-4BC2-AE5B-411C205E25E1}"/>
              </a:ext>
            </a:extLst>
          </p:cNvPr>
          <p:cNvCxnSpPr/>
          <p:nvPr/>
        </p:nvCxnSpPr>
        <p:spPr>
          <a:xfrm>
            <a:off x="9397203" y="4182835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21CDBD64-5018-4582-8719-D7E273CAA797}"/>
              </a:ext>
            </a:extLst>
          </p:cNvPr>
          <p:cNvCxnSpPr/>
          <p:nvPr/>
        </p:nvCxnSpPr>
        <p:spPr>
          <a:xfrm>
            <a:off x="9397204" y="5301749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F62D996-1BE0-4FEC-8C32-7B1C2322C8D8}"/>
              </a:ext>
            </a:extLst>
          </p:cNvPr>
          <p:cNvCxnSpPr/>
          <p:nvPr/>
        </p:nvCxnSpPr>
        <p:spPr>
          <a:xfrm>
            <a:off x="9397202" y="4498903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05A91BC9-3D71-40D3-87CF-8C1B1F6FEBEB}"/>
              </a:ext>
            </a:extLst>
          </p:cNvPr>
          <p:cNvCxnSpPr/>
          <p:nvPr/>
        </p:nvCxnSpPr>
        <p:spPr>
          <a:xfrm>
            <a:off x="9397204" y="5380078"/>
            <a:ext cx="10621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Slide Number Placeholder 3">
            <a:extLst>
              <a:ext uri="{FF2B5EF4-FFF2-40B4-BE49-F238E27FC236}">
                <a16:creationId xmlns:a16="http://schemas.microsoft.com/office/drawing/2014/main" id="{2B183A41-B632-463C-A4F3-5C48C70C348A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7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26089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15F689-5AD3-409A-B647-E5149C4428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9224" y="645106"/>
            <a:ext cx="5069740" cy="1259894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dirty="0">
                <a:latin typeface="Tahoma" panose="020B0604030504040204" pitchFamily="34" charset="0"/>
              </a:rPr>
              <a:t>Fiscal Year 2020-2021</a:t>
            </a:r>
            <a:br>
              <a:rPr lang="en-US" altLang="en-US" dirty="0">
                <a:latin typeface="Tahoma" panose="020B0604030504040204" pitchFamily="34" charset="0"/>
              </a:rPr>
            </a:br>
            <a:r>
              <a:rPr lang="en-US" altLang="en-US" dirty="0">
                <a:latin typeface="Tahoma" panose="020B0604030504040204" pitchFamily="34" charset="0"/>
              </a:rPr>
              <a:t>Proposed Budget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9F071-2EB1-48BA-92E5-91AC47AB85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014" y="2139678"/>
            <a:ext cx="3650278" cy="375925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i="1" dirty="0">
                <a:latin typeface="Tahoma" pitchFamily="34" charset="0"/>
              </a:rPr>
              <a:t>GENERAL FUND HIGHLIGHTS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532103-9071-45A3-8CFE-EDBA07D4E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1514" y="6133610"/>
            <a:ext cx="779767" cy="365125"/>
          </a:xfrm>
        </p:spPr>
        <p:txBody>
          <a:bodyPr>
            <a:normAutofit/>
          </a:bodyPr>
          <a:lstStyle/>
          <a:p>
            <a:pPr marL="0" marR="0" lvl="0" indent="0" algn="r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D57F1E4F-1CFF-5643-939E-217C01CDF565}" type="slidenum">
              <a:rPr kumimoji="0" lang="en-US" sz="1900" b="0" i="0" u="none" strike="noStrike" kern="1200" cap="none" spc="0" normalizeH="0" baseline="0" noProof="0" smtClean="0">
                <a:ln>
                  <a:noFill/>
                </a:ln>
                <a:solidFill>
                  <a:srgbClr val="FEFFFF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900" b="0" i="0" u="none" strike="noStrike" kern="1200" cap="none" spc="0" normalizeH="0" baseline="0" noProof="0">
              <a:ln>
                <a:noFill/>
              </a:ln>
              <a:solidFill>
                <a:srgbClr val="FEFFFF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5F4A86-0909-4852-A7DB-B57F0CE907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50832" y="1397166"/>
            <a:ext cx="4847668" cy="3878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Slide Number Placeholder 3">
            <a:extLst>
              <a:ext uri="{FF2B5EF4-FFF2-40B4-BE49-F238E27FC236}">
                <a16:creationId xmlns:a16="http://schemas.microsoft.com/office/drawing/2014/main" id="{FF146D86-FC97-4FF6-AC1E-381312FA1AF6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8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0431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A2912-46F1-4426-9DE1-4D7452003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216" y="220104"/>
            <a:ext cx="8911687" cy="940463"/>
          </a:xfrm>
        </p:spPr>
        <p:txBody>
          <a:bodyPr>
            <a:noAutofit/>
          </a:bodyPr>
          <a:lstStyle/>
          <a:p>
            <a:pPr algn="ctr"/>
            <a:r>
              <a:rPr lang="en-US" altLang="en-US" sz="3000" i="1" dirty="0">
                <a:latin typeface="Tahoma" panose="020B0604030504040204" pitchFamily="34" charset="0"/>
              </a:rPr>
              <a:t>Fiscal Year 2020-2021</a:t>
            </a:r>
            <a:br>
              <a:rPr lang="en-US" altLang="en-US" sz="3000" i="1" dirty="0">
                <a:latin typeface="Tahoma" panose="020B0604030504040204" pitchFamily="34" charset="0"/>
              </a:rPr>
            </a:br>
            <a:r>
              <a:rPr lang="en-US" altLang="en-US" sz="3000" i="1" dirty="0">
                <a:latin typeface="Tahoma" panose="020B0604030504040204" pitchFamily="34" charset="0"/>
              </a:rPr>
              <a:t>General Fund Summary</a:t>
            </a:r>
            <a:endParaRPr lang="en-US" sz="3000" i="1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18FC992-CF57-4F24-82E4-BC0CE35592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9614" y="1409349"/>
            <a:ext cx="7997133" cy="4039302"/>
          </a:xfrm>
          <a:prstGeom prst="rect">
            <a:avLst/>
          </a:prstGeom>
        </p:spPr>
      </p:pic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09CB5D73-B9EB-4A7E-A2A0-A599850FE2E7}"/>
              </a:ext>
            </a:extLst>
          </p:cNvPr>
          <p:cNvSpPr txBox="1">
            <a:spLocks/>
          </p:cNvSpPr>
          <p:nvPr/>
        </p:nvSpPr>
        <p:spPr>
          <a:xfrm>
            <a:off x="10769739" y="6133960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57F1E4F-1CFF-5643-939E-217C01CDF565}" type="slidenum">
              <a:rPr lang="en-US" sz="2000" b="1" smtClean="0">
                <a:solidFill>
                  <a:schemeClr val="bg1"/>
                </a:solidFill>
              </a:rPr>
              <a:pPr/>
              <a:t>9</a:t>
            </a:fld>
            <a:endParaRPr 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3249241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11373</TotalTime>
  <Words>1648</Words>
  <Application>Microsoft Office PowerPoint</Application>
  <PresentationFormat>Widescreen</PresentationFormat>
  <Paragraphs>645</Paragraphs>
  <Slides>37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7" baseType="lpstr">
      <vt:lpstr>Arial</vt:lpstr>
      <vt:lpstr>Calibri</vt:lpstr>
      <vt:lpstr>Century Gothic</vt:lpstr>
      <vt:lpstr>Garamond</vt:lpstr>
      <vt:lpstr>Tahoma</vt:lpstr>
      <vt:lpstr>Trebuchet MS</vt:lpstr>
      <vt:lpstr>Univers</vt:lpstr>
      <vt:lpstr>Wingdings</vt:lpstr>
      <vt:lpstr>Wingdings 3</vt:lpstr>
      <vt:lpstr>Facet</vt:lpstr>
      <vt:lpstr>FISCAL YEAR 2020-2021 PROPOSED BUDGET </vt:lpstr>
      <vt:lpstr>Budget Workshop Agenda</vt:lpstr>
      <vt:lpstr>Fiscal Year 2020-2021 Proposed Budget</vt:lpstr>
      <vt:lpstr>Fiscal Year 2020-2021 Budget Summary All Funds</vt:lpstr>
      <vt:lpstr>Fiscal Year 2020-2021 Overview of Proposed Appropriations</vt:lpstr>
      <vt:lpstr>Fiscal Year 2020-2021 Overview of Proposed Budget</vt:lpstr>
      <vt:lpstr>Fiscal Year 2020-2021 Overview of Proposed Budget</vt:lpstr>
      <vt:lpstr>Fiscal Year 2020-2021 Proposed Budget</vt:lpstr>
      <vt:lpstr>Fiscal Year 2020-2021 General Fund Summary</vt:lpstr>
      <vt:lpstr>Service Level: General Fund</vt:lpstr>
      <vt:lpstr>PowerPoint Presentation</vt:lpstr>
      <vt:lpstr>PowerPoint Presentation</vt:lpstr>
      <vt:lpstr>Sheriff Contract General Fund Appropriation</vt:lpstr>
      <vt:lpstr>PowerPoint Presentation</vt:lpstr>
      <vt:lpstr>Fiscal Year 2020-2021 Park &amp; Rec Summary</vt:lpstr>
      <vt:lpstr>Fiscal Year 2020-2021 Golf Course Fund Summary</vt:lpstr>
      <vt:lpstr>Service Level: Golf Course</vt:lpstr>
      <vt:lpstr>Fiscal Year 2020-2021 Proposed Budget</vt:lpstr>
      <vt:lpstr>PowerPoint Presentation</vt:lpstr>
      <vt:lpstr>PowerPoint Presentation</vt:lpstr>
      <vt:lpstr>Revenues Comparison General Fund Resources</vt:lpstr>
      <vt:lpstr>PowerPoint Presentation</vt:lpstr>
      <vt:lpstr>PowerPoint Presentation</vt:lpstr>
      <vt:lpstr>Fiscal Year 2020-2021 Proposed Budget</vt:lpstr>
      <vt:lpstr>Fiscal Year 2020-2021 Capital Improvement Budget –All Funds</vt:lpstr>
      <vt:lpstr>Capital Improvement Projects for 20-21</vt:lpstr>
      <vt:lpstr>Capital Improvement Projects for 20-21</vt:lpstr>
      <vt:lpstr>Fiscal Year 2020-2021 Proposed Budget</vt:lpstr>
      <vt:lpstr>PowerPoint Presentation</vt:lpstr>
      <vt:lpstr>PowerPoint Presentation</vt:lpstr>
      <vt:lpstr>PowerPoint Presentation</vt:lpstr>
      <vt:lpstr>Fiscal Year 2020-2021 Proposed Budget</vt:lpstr>
      <vt:lpstr>PowerPoint Presentation</vt:lpstr>
      <vt:lpstr>Tax Measures</vt:lpstr>
      <vt:lpstr>Tax Measures</vt:lpstr>
      <vt:lpstr>Timeline For FY 20-21 Budget Adoption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YEAR 2019-2020 PROPOSED BUDGET</dc:title>
  <dc:creator>Sydnie Harris</dc:creator>
  <cp:lastModifiedBy>Sydnie Harris</cp:lastModifiedBy>
  <cp:revision>476</cp:revision>
  <cp:lastPrinted>2019-06-05T22:12:21Z</cp:lastPrinted>
  <dcterms:created xsi:type="dcterms:W3CDTF">2019-05-07T14:17:01Z</dcterms:created>
  <dcterms:modified xsi:type="dcterms:W3CDTF">2020-05-22T16:27:02Z</dcterms:modified>
</cp:coreProperties>
</file>