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36"/>
  </p:notesMasterIdLst>
  <p:sldIdLst>
    <p:sldId id="280" r:id="rId5"/>
    <p:sldId id="297" r:id="rId6"/>
    <p:sldId id="283" r:id="rId7"/>
    <p:sldId id="298" r:id="rId8"/>
    <p:sldId id="299" r:id="rId9"/>
    <p:sldId id="300" r:id="rId10"/>
    <p:sldId id="301" r:id="rId11"/>
    <p:sldId id="289" r:id="rId12"/>
    <p:sldId id="302" r:id="rId13"/>
    <p:sldId id="303" r:id="rId14"/>
    <p:sldId id="305" r:id="rId15"/>
    <p:sldId id="291" r:id="rId16"/>
    <p:sldId id="292" r:id="rId17"/>
    <p:sldId id="304" r:id="rId18"/>
    <p:sldId id="306" r:id="rId19"/>
    <p:sldId id="307" r:id="rId20"/>
    <p:sldId id="285" r:id="rId21"/>
    <p:sldId id="284" r:id="rId22"/>
    <p:sldId id="286" r:id="rId23"/>
    <p:sldId id="287" r:id="rId24"/>
    <p:sldId id="288" r:id="rId25"/>
    <p:sldId id="293" r:id="rId26"/>
    <p:sldId id="296" r:id="rId27"/>
    <p:sldId id="294" r:id="rId28"/>
    <p:sldId id="308" r:id="rId29"/>
    <p:sldId id="309" r:id="rId30"/>
    <p:sldId id="310" r:id="rId31"/>
    <p:sldId id="311" r:id="rId32"/>
    <p:sldId id="312" r:id="rId33"/>
    <p:sldId id="313" r:id="rId34"/>
    <p:sldId id="314" r:id="rId3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ivate\share\department\Finance\Sydnie\Budget%20Prep\Mid-Year%2019-20\Chart%20in%20Microsoft%20Office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ivate\share\department\Finance\Sydnie\Budget%20Prep\MID%20YEAR\Midyear%202021\Charts-graphs%20for%20PowerPoi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ivate\share\department\Finance\Sydnie\Budget%20Prep\Mid-Year%2019-20\Chart%20in%20Microsoft%20Office%20PowerPoi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ivate\share\department\Finance\Sydnie\Budget%20Prep\Mid-Year%2019-20\Chart%20in%20Microsoft%20Office%20PowerPoint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\\private\share\department\Finance\Sydnie\Budget%20Prep\Mid-Year%2019-20\Chart%20in%20Microsoft%20Office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719240477715404"/>
          <c:w val="0.88905323339922904"/>
          <c:h val="0.84028631505493301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548361152207809E-2"/>
          <c:y val="0.10719240477715404"/>
          <c:w val="0.81923335628673799"/>
          <c:h val="0.77314814814814936"/>
        </c:manualLayout>
      </c:layout>
      <c:pie3DChart>
        <c:varyColors val="1"/>
        <c:ser>
          <c:idx val="0"/>
          <c:order val="0"/>
          <c:tx>
            <c:strRef>
              <c:f>ExpbyCat!$B$1</c:f>
              <c:strCache>
                <c:ptCount val="1"/>
                <c:pt idx="0">
                  <c:v>Column1</c:v>
                </c:pt>
              </c:strCache>
            </c:strRef>
          </c:tx>
          <c:explosion val="8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AAD-4A4C-A17D-3D584303A2FD}"/>
              </c:ext>
            </c:extLst>
          </c:dPt>
          <c:dPt>
            <c:idx val="3"/>
            <c:bubble3D val="0"/>
            <c:explosion val="12"/>
            <c:extLst>
              <c:ext xmlns:c16="http://schemas.microsoft.com/office/drawing/2014/chart" uri="{C3380CC4-5D6E-409C-BE32-E72D297353CC}">
                <c16:uniqueId val="{00000002-3AAD-4A4C-A17D-3D584303A2FD}"/>
              </c:ext>
            </c:extLst>
          </c:dPt>
          <c:dLbls>
            <c:dLbl>
              <c:idx val="0"/>
              <c:layout>
                <c:manualLayout>
                  <c:x val="-3.3330753185348834E-3"/>
                  <c:y val="-1.3052773165259105E-2"/>
                </c:manualLayout>
              </c:layout>
              <c:tx>
                <c:rich>
                  <a:bodyPr/>
                  <a:lstStyle/>
                  <a:p>
                    <a:fld id="{3FCED46A-64EF-4260-976E-3CA4599FBCD5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225A2A82-0E34-43E2-8107-DA295DBE2FB1}" type="PERCENTAGE">
                      <a:rPr lang="en-US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304082113841633"/>
                      <c:h val="0.145895810642717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AAD-4A4C-A17D-3D584303A2FD}"/>
                </c:ext>
              </c:extLst>
            </c:dLbl>
            <c:dLbl>
              <c:idx val="1"/>
              <c:layout>
                <c:manualLayout>
                  <c:x val="0"/>
                  <c:y val="-0.107177033492822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AD-4A4C-A17D-3D584303A2FD}"/>
                </c:ext>
              </c:extLst>
            </c:dLbl>
            <c:dLbl>
              <c:idx val="2"/>
              <c:layout>
                <c:manualLayout>
                  <c:x val="-0.14213183872126975"/>
                  <c:y val="-0.339894417959659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AD-4A4C-A17D-3D584303A2FD}"/>
                </c:ext>
              </c:extLst>
            </c:dLbl>
            <c:dLbl>
              <c:idx val="3"/>
              <c:layout>
                <c:manualLayout>
                  <c:x val="0.21078779204840029"/>
                  <c:y val="6.046744156980321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2799504433133"/>
                      <c:h val="0.10054433671981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AD-4A4C-A17D-3D584303A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ExpbyCat!$A$2:$A$6</c:f>
              <c:strCache>
                <c:ptCount val="5"/>
                <c:pt idx="0">
                  <c:v>General Government</c:v>
                </c:pt>
                <c:pt idx="1">
                  <c:v>Community &amp; Economic Dev</c:v>
                </c:pt>
                <c:pt idx="2">
                  <c:v>Public &amp; Municipal Services</c:v>
                </c:pt>
                <c:pt idx="3">
                  <c:v>Safety</c:v>
                </c:pt>
                <c:pt idx="4">
                  <c:v>Golf Course</c:v>
                </c:pt>
              </c:strCache>
            </c:strRef>
          </c:cat>
          <c:val>
            <c:numRef>
              <c:f>ExpbyCat!$B$2:$B$6</c:f>
              <c:numCache>
                <c:formatCode>0.0%</c:formatCode>
                <c:ptCount val="5"/>
                <c:pt idx="0">
                  <c:v>0.27676145125460877</c:v>
                </c:pt>
                <c:pt idx="1">
                  <c:v>4.9107714693245624E-2</c:v>
                </c:pt>
                <c:pt idx="2">
                  <c:v>0.20372715731208155</c:v>
                </c:pt>
                <c:pt idx="3">
                  <c:v>0.45773738073772768</c:v>
                </c:pt>
                <c:pt idx="4">
                  <c:v>1.266629600233642E-2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AD-4A4C-A17D-3D584303A2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IN MILLIONS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Sheriffs1!$B$1</c:f>
              <c:strCache>
                <c:ptCount val="1"/>
                <c:pt idx="0">
                  <c:v>in millions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Sheriffs1!$A$2:$A$13</c:f>
              <c:strCache>
                <c:ptCount val="12"/>
                <c:pt idx="0">
                  <c:v>10-11 Actual</c:v>
                </c:pt>
                <c:pt idx="1">
                  <c:v>11-12 Actual</c:v>
                </c:pt>
                <c:pt idx="2">
                  <c:v>12-13 Actual</c:v>
                </c:pt>
                <c:pt idx="3">
                  <c:v>13-14 Actual</c:v>
                </c:pt>
                <c:pt idx="4">
                  <c:v>14-15 Actual</c:v>
                </c:pt>
                <c:pt idx="5">
                  <c:v>15-16 Actual</c:v>
                </c:pt>
                <c:pt idx="6">
                  <c:v>16-17 Actual</c:v>
                </c:pt>
                <c:pt idx="7">
                  <c:v>17-18 Actual</c:v>
                </c:pt>
                <c:pt idx="8">
                  <c:v>18-19 Actual</c:v>
                </c:pt>
                <c:pt idx="9">
                  <c:v>19-20 Actual</c:v>
                </c:pt>
                <c:pt idx="10">
                  <c:v>20-21 Estimate</c:v>
                </c:pt>
                <c:pt idx="11">
                  <c:v>21-22 Budget</c:v>
                </c:pt>
              </c:strCache>
            </c:strRef>
          </c:cat>
          <c:val>
            <c:numRef>
              <c:f>Sheriffs1!$B$2:$B$13</c:f>
              <c:numCache>
                <c:formatCode>_("$"* #,##0.0_);_("$"* \(#,##0.0\);_("$"* "-"??_);_(@_)</c:formatCode>
                <c:ptCount val="12"/>
                <c:pt idx="0">
                  <c:v>10.6</c:v>
                </c:pt>
                <c:pt idx="1">
                  <c:v>10.96</c:v>
                </c:pt>
                <c:pt idx="2">
                  <c:v>11.05</c:v>
                </c:pt>
                <c:pt idx="3">
                  <c:v>11.61</c:v>
                </c:pt>
                <c:pt idx="4">
                  <c:v>12.131</c:v>
                </c:pt>
                <c:pt idx="5">
                  <c:v>12.44</c:v>
                </c:pt>
                <c:pt idx="6">
                  <c:v>13.43</c:v>
                </c:pt>
                <c:pt idx="7">
                  <c:v>13.75</c:v>
                </c:pt>
                <c:pt idx="8">
                  <c:v>14.52</c:v>
                </c:pt>
                <c:pt idx="9">
                  <c:v>15.08</c:v>
                </c:pt>
                <c:pt idx="10">
                  <c:v>16.343</c:v>
                </c:pt>
                <c:pt idx="11">
                  <c:v>16.959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14-4130-B440-333AA5EED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9480960"/>
        <c:axId val="169482496"/>
      </c:barChart>
      <c:lineChart>
        <c:grouping val="standard"/>
        <c:varyColors val="0"/>
        <c:ser>
          <c:idx val="1"/>
          <c:order val="1"/>
          <c:tx>
            <c:v>Revenue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val>
            <c:numRef>
              <c:f>Sheriffs1!$C$2:$C$13</c:f>
              <c:numCache>
                <c:formatCode>_(* #,##0_);_(* \(#,##0\);_(* "-"??_);_(@_)</c:formatCode>
                <c:ptCount val="12"/>
                <c:pt idx="0">
                  <c:v>19396883.68</c:v>
                </c:pt>
                <c:pt idx="1">
                  <c:v>17533920.449999999</c:v>
                </c:pt>
                <c:pt idx="2">
                  <c:v>17949077.829999998</c:v>
                </c:pt>
                <c:pt idx="3">
                  <c:v>21259157.949999999</c:v>
                </c:pt>
                <c:pt idx="4">
                  <c:v>20448648.319999997</c:v>
                </c:pt>
                <c:pt idx="5">
                  <c:v>20924355.150000006</c:v>
                </c:pt>
                <c:pt idx="6">
                  <c:v>21705312.059999999</c:v>
                </c:pt>
                <c:pt idx="7">
                  <c:v>23164811.52</c:v>
                </c:pt>
                <c:pt idx="8">
                  <c:v>27504679.620000001</c:v>
                </c:pt>
                <c:pt idx="9">
                  <c:v>30904141.859999999</c:v>
                </c:pt>
                <c:pt idx="10">
                  <c:v>31593807</c:v>
                </c:pt>
                <c:pt idx="11">
                  <c:v>29854598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14-4130-B440-333AA5EED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18559"/>
        <c:axId val="509317663"/>
      </c:lineChart>
      <c:catAx>
        <c:axId val="169480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82496"/>
        <c:crosses val="autoZero"/>
        <c:auto val="1"/>
        <c:lblAlgn val="ctr"/>
        <c:lblOffset val="100"/>
        <c:noMultiLvlLbl val="0"/>
      </c:catAx>
      <c:valAx>
        <c:axId val="169482496"/>
        <c:scaling>
          <c:orientation val="minMax"/>
          <c:max val="32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_);_(&quot;$&quot;* \(#,##0.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80960"/>
        <c:crosses val="autoZero"/>
        <c:crossBetween val="between"/>
        <c:majorUnit val="4"/>
      </c:valAx>
      <c:valAx>
        <c:axId val="509317663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18559"/>
        <c:crosses val="max"/>
        <c:crossBetween val="between"/>
      </c:valAx>
      <c:catAx>
        <c:axId val="102818559"/>
        <c:scaling>
          <c:orientation val="minMax"/>
        </c:scaling>
        <c:delete val="1"/>
        <c:axPos val="b"/>
        <c:majorTickMark val="out"/>
        <c:minorTickMark val="none"/>
        <c:tickLblPos val="nextTo"/>
        <c:crossAx val="509317663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Revenues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strRef>
              <c:f>Sheet1!$A$2:$A$10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 Estimated</c:v>
                </c:pt>
                <c:pt idx="8">
                  <c:v>2022 Proposed</c:v>
                </c:pt>
              </c:strCache>
            </c:strRef>
          </c:cat>
          <c:val>
            <c:numRef>
              <c:f>Sheet1!$B$2:$B$10</c:f>
              <c:numCache>
                <c:formatCode>#,##0.00</c:formatCode>
                <c:ptCount val="9"/>
                <c:pt idx="0">
                  <c:v>660737</c:v>
                </c:pt>
                <c:pt idx="1">
                  <c:v>636424</c:v>
                </c:pt>
                <c:pt idx="2">
                  <c:v>876681</c:v>
                </c:pt>
                <c:pt idx="3">
                  <c:v>628714</c:v>
                </c:pt>
                <c:pt idx="4">
                  <c:v>618856</c:v>
                </c:pt>
                <c:pt idx="5">
                  <c:v>651650</c:v>
                </c:pt>
                <c:pt idx="6">
                  <c:v>538750</c:v>
                </c:pt>
                <c:pt idx="7">
                  <c:v>800000</c:v>
                </c:pt>
                <c:pt idx="8">
                  <c:v>685000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F-4910-9512-C56101B57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Transfers 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 Estimated</c:v>
                </c:pt>
                <c:pt idx="8">
                  <c:v>2022 Proposed</c:v>
                </c:pt>
              </c:strCache>
            </c:strRef>
          </c:cat>
          <c:val>
            <c:numRef>
              <c:f>Sheet1!$C$2:$C$10</c:f>
              <c:numCache>
                <c:formatCode>#,##0.00</c:formatCode>
                <c:ptCount val="9"/>
                <c:pt idx="0">
                  <c:v>333892</c:v>
                </c:pt>
                <c:pt idx="1">
                  <c:v>266333</c:v>
                </c:pt>
                <c:pt idx="2">
                  <c:v>349968</c:v>
                </c:pt>
                <c:pt idx="3">
                  <c:v>333748</c:v>
                </c:pt>
                <c:pt idx="4">
                  <c:v>436601</c:v>
                </c:pt>
                <c:pt idx="5">
                  <c:v>418981</c:v>
                </c:pt>
                <c:pt idx="6">
                  <c:v>864936</c:v>
                </c:pt>
                <c:pt idx="7">
                  <c:v>470000</c:v>
                </c:pt>
                <c:pt idx="8">
                  <c:v>470000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F-4910-9512-C56101B57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6084159"/>
        <c:axId val="1489216383"/>
      </c:area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Operating Expenditures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 Estimated</c:v>
                </c:pt>
                <c:pt idx="8">
                  <c:v>2022 Proposed</c:v>
                </c:pt>
              </c:strCache>
            </c:strRef>
          </c:cat>
          <c:val>
            <c:numRef>
              <c:f>Sheet1!$D$2:$D$10</c:f>
              <c:numCache>
                <c:formatCode>#,##0.00</c:formatCode>
                <c:ptCount val="9"/>
                <c:pt idx="0">
                  <c:v>1132898</c:v>
                </c:pt>
                <c:pt idx="1">
                  <c:v>1066922</c:v>
                </c:pt>
                <c:pt idx="2">
                  <c:v>1068585</c:v>
                </c:pt>
                <c:pt idx="3">
                  <c:v>1027847</c:v>
                </c:pt>
                <c:pt idx="4">
                  <c:v>1025932</c:v>
                </c:pt>
                <c:pt idx="5">
                  <c:v>1074671</c:v>
                </c:pt>
                <c:pt idx="6">
                  <c:v>1403686</c:v>
                </c:pt>
                <c:pt idx="7">
                  <c:v>1051233</c:v>
                </c:pt>
                <c:pt idx="8">
                  <c:v>1034689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AF-4910-9512-C56101B57F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Fund Balance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 Estimated</c:v>
                </c:pt>
                <c:pt idx="8">
                  <c:v>2022 Proposed</c:v>
                </c:pt>
              </c:strCache>
            </c:strRef>
          </c:cat>
          <c:val>
            <c:numRef>
              <c:f>Sheet1!$E$2:$E$10</c:f>
              <c:numCache>
                <c:formatCode>#,##0.00</c:formatCode>
                <c:ptCount val="9"/>
                <c:pt idx="0">
                  <c:v>-1847400</c:v>
                </c:pt>
                <c:pt idx="1">
                  <c:v>-1986564</c:v>
                </c:pt>
                <c:pt idx="2">
                  <c:v>-1828501</c:v>
                </c:pt>
                <c:pt idx="3">
                  <c:v>-1893886</c:v>
                </c:pt>
                <c:pt idx="4">
                  <c:v>-1864360</c:v>
                </c:pt>
                <c:pt idx="5">
                  <c:v>-1868401</c:v>
                </c:pt>
                <c:pt idx="6">
                  <c:v>-1903193</c:v>
                </c:pt>
                <c:pt idx="7">
                  <c:v>-1903193</c:v>
                </c:pt>
                <c:pt idx="8">
                  <c:v>-1903193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AF-4910-9512-C56101B57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56084159"/>
        <c:axId val="1489216383"/>
      </c:barChart>
      <c:catAx>
        <c:axId val="125608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41275" cap="flat" cmpd="sng" algn="ctr">
            <a:solidFill>
              <a:schemeClr val="tx1">
                <a:lumMod val="15000"/>
                <a:lumOff val="85000"/>
              </a:schemeClr>
            </a:solidFill>
            <a:prstDash val="sysDot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9216383"/>
        <c:crosses val="autoZero"/>
        <c:auto val="1"/>
        <c:lblAlgn val="ctr"/>
        <c:lblOffset val="100"/>
        <c:noMultiLvlLbl val="0"/>
      </c:catAx>
      <c:valAx>
        <c:axId val="1489216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08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56292459032458"/>
          <c:y val="8.6997918363652824E-2"/>
          <c:w val="0.81923335628673799"/>
          <c:h val="0.77314814814814836"/>
        </c:manualLayout>
      </c:layout>
      <c:pie3DChart>
        <c:varyColors val="1"/>
        <c:ser>
          <c:idx val="0"/>
          <c:order val="0"/>
          <c:tx>
            <c:strRef>
              <c:f>Revenues!$B$1</c:f>
              <c:strCache>
                <c:ptCount val="1"/>
                <c:pt idx="0">
                  <c:v>Column1</c:v>
                </c:pt>
              </c:strCache>
            </c:strRef>
          </c:tx>
          <c:explosion val="26"/>
          <c:dPt>
            <c:idx val="0"/>
            <c:bubble3D val="0"/>
            <c:explosion val="13"/>
            <c:extLst>
              <c:ext xmlns:c16="http://schemas.microsoft.com/office/drawing/2014/chart" uri="{C3380CC4-5D6E-409C-BE32-E72D297353CC}">
                <c16:uniqueId val="{00000001-F96F-4032-AB76-63DEC79D3A2B}"/>
              </c:ext>
            </c:extLst>
          </c:dPt>
          <c:dLbls>
            <c:dLbl>
              <c:idx val="0"/>
              <c:layout>
                <c:manualLayout>
                  <c:x val="-0.1581768618186811"/>
                  <c:y val="5.54883617604225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6F-4032-AB76-63DEC79D3A2B}"/>
                </c:ext>
              </c:extLst>
            </c:dLbl>
            <c:dLbl>
              <c:idx val="3"/>
              <c:layout>
                <c:manualLayout>
                  <c:x val="-2.4155897593066543E-2"/>
                  <c:y val="6.480489938757655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6F-4032-AB76-63DEC79D3A2B}"/>
                </c:ext>
              </c:extLst>
            </c:dLbl>
            <c:dLbl>
              <c:idx val="4"/>
              <c:layout>
                <c:manualLayout>
                  <c:x val="-9.8221570313915853E-3"/>
                  <c:y val="-1.47366688881759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6F-4032-AB76-63DEC79D3A2B}"/>
                </c:ext>
              </c:extLst>
            </c:dLbl>
            <c:dLbl>
              <c:idx val="5"/>
              <c:layout>
                <c:manualLayout>
                  <c:x val="-4.9351777721820134E-3"/>
                  <c:y val="-3.310015715120249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6F-4032-AB76-63DEC79D3A2B}"/>
                </c:ext>
              </c:extLst>
            </c:dLbl>
            <c:dLbl>
              <c:idx val="6"/>
              <c:layout>
                <c:manualLayout>
                  <c:x val="-1.0658870490913784E-2"/>
                  <c:y val="-5.37526226149631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6F-4032-AB76-63DEC79D3A2B}"/>
                </c:ext>
              </c:extLst>
            </c:dLbl>
            <c:dLbl>
              <c:idx val="7"/>
              <c:layout>
                <c:manualLayout>
                  <c:x val="2.4827801665823325E-3"/>
                  <c:y val="-8.98039312484058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6F-4032-AB76-63DEC79D3A2B}"/>
                </c:ext>
              </c:extLst>
            </c:dLbl>
            <c:dLbl>
              <c:idx val="8"/>
              <c:layout>
                <c:manualLayout>
                  <c:x val="4.6341609992526629E-2"/>
                  <c:y val="-6.61909594634004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6F-4032-AB76-63DEC79D3A2B}"/>
                </c:ext>
              </c:extLst>
            </c:dLbl>
            <c:dLbl>
              <c:idx val="9"/>
              <c:layout>
                <c:manualLayout>
                  <c:x val="0.1407175470106502"/>
                  <c:y val="8.64331613720698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6F-4032-AB76-63DEC79D3A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Revenues!$A$2:$A$10</c:f>
              <c:strCache>
                <c:ptCount val="9"/>
                <c:pt idx="0">
                  <c:v>Property Tax</c:v>
                </c:pt>
                <c:pt idx="1">
                  <c:v>Sales Tax</c:v>
                </c:pt>
                <c:pt idx="2">
                  <c:v>Franchise Fees</c:v>
                </c:pt>
                <c:pt idx="3">
                  <c:v>Other Taxes</c:v>
                </c:pt>
                <c:pt idx="4">
                  <c:v>Fines &amp; Fees</c:v>
                </c:pt>
                <c:pt idx="5">
                  <c:v>Public Services</c:v>
                </c:pt>
                <c:pt idx="6">
                  <c:v>B&amp;S, Plan, Eng</c:v>
                </c:pt>
                <c:pt idx="7">
                  <c:v>Parks &amp; Rec</c:v>
                </c:pt>
                <c:pt idx="8">
                  <c:v>Other Revenues</c:v>
                </c:pt>
              </c:strCache>
            </c:strRef>
          </c:cat>
          <c:val>
            <c:numRef>
              <c:f>Revenues!$B$2:$B$10</c:f>
              <c:numCache>
                <c:formatCode>0.0%</c:formatCode>
                <c:ptCount val="9"/>
                <c:pt idx="0">
                  <c:v>0.4222510261987244</c:v>
                </c:pt>
                <c:pt idx="1">
                  <c:v>0.22962534301643925</c:v>
                </c:pt>
                <c:pt idx="2">
                  <c:v>9.6756432620695915E-2</c:v>
                </c:pt>
                <c:pt idx="3">
                  <c:v>3.9696559263850864E-2</c:v>
                </c:pt>
                <c:pt idx="4">
                  <c:v>1.429284528158176E-2</c:v>
                </c:pt>
                <c:pt idx="5">
                  <c:v>4.772798331192684E-2</c:v>
                </c:pt>
                <c:pt idx="6">
                  <c:v>3.7069622177741388E-2</c:v>
                </c:pt>
                <c:pt idx="7">
                  <c:v>3.0340733285147636E-2</c:v>
                </c:pt>
                <c:pt idx="8">
                  <c:v>8.4239454843891975E-2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96F-4032-AB76-63DEC79D3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>
                <a:latin typeface="Century Gothic" panose="020B0502020202020204" pitchFamily="34" charset="0"/>
              </a:rPr>
              <a:t>IN</a:t>
            </a:r>
            <a:r>
              <a:rPr lang="en-US" baseline="0">
                <a:latin typeface="Century Gothic" panose="020B0502020202020204" pitchFamily="34" charset="0"/>
              </a:rPr>
              <a:t> MILLIONS</a:t>
            </a:r>
            <a:endParaRPr lang="en-US"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PropTax!$B$1</c:f>
              <c:strCache>
                <c:ptCount val="1"/>
                <c:pt idx="0">
                  <c:v>in millions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PropTax!$A$2:$A$13</c:f>
              <c:strCache>
                <c:ptCount val="12"/>
                <c:pt idx="0">
                  <c:v>10-11 Actual</c:v>
                </c:pt>
                <c:pt idx="1">
                  <c:v>11-12 Actual</c:v>
                </c:pt>
                <c:pt idx="2">
                  <c:v>12-13 Actual</c:v>
                </c:pt>
                <c:pt idx="3">
                  <c:v>13-14 Actual</c:v>
                </c:pt>
                <c:pt idx="4">
                  <c:v>14-15 Actual</c:v>
                </c:pt>
                <c:pt idx="5">
                  <c:v>15-16 Actual</c:v>
                </c:pt>
                <c:pt idx="6">
                  <c:v>16-17 Actual</c:v>
                </c:pt>
                <c:pt idx="7">
                  <c:v>17-18 Actual</c:v>
                </c:pt>
                <c:pt idx="8">
                  <c:v>18-19 Actual</c:v>
                </c:pt>
                <c:pt idx="9">
                  <c:v>19-20 Actual</c:v>
                </c:pt>
                <c:pt idx="10">
                  <c:v>20-21 Estimate</c:v>
                </c:pt>
                <c:pt idx="11">
                  <c:v>21-22 Budget</c:v>
                </c:pt>
              </c:strCache>
            </c:strRef>
          </c:cat>
          <c:val>
            <c:numRef>
              <c:f>PropTax!$B$2:$B$13</c:f>
              <c:numCache>
                <c:formatCode>_("$"* #,##0.00_);_("$"* \(#,##0.00\);_("$"* "-"??_);_(@_)</c:formatCode>
                <c:ptCount val="12"/>
                <c:pt idx="0">
                  <c:v>2.0499999999999998</c:v>
                </c:pt>
                <c:pt idx="1">
                  <c:v>2.17</c:v>
                </c:pt>
                <c:pt idx="2">
                  <c:v>2.81</c:v>
                </c:pt>
                <c:pt idx="3">
                  <c:v>3.47</c:v>
                </c:pt>
                <c:pt idx="4">
                  <c:v>2.4700000000000002</c:v>
                </c:pt>
                <c:pt idx="5">
                  <c:v>2.56</c:v>
                </c:pt>
                <c:pt idx="6">
                  <c:v>2.7</c:v>
                </c:pt>
                <c:pt idx="7">
                  <c:v>2.81</c:v>
                </c:pt>
                <c:pt idx="8">
                  <c:v>2.98</c:v>
                </c:pt>
                <c:pt idx="9">
                  <c:v>3.02</c:v>
                </c:pt>
                <c:pt idx="10">
                  <c:v>3.6</c:v>
                </c:pt>
                <c:pt idx="1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5-430B-BE90-0398AAD08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815040"/>
        <c:axId val="143816576"/>
      </c:barChart>
      <c:catAx>
        <c:axId val="14381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16576"/>
        <c:crosses val="autoZero"/>
        <c:auto val="1"/>
        <c:lblAlgn val="ctr"/>
        <c:lblOffset val="100"/>
        <c:noMultiLvlLbl val="0"/>
      </c:catAx>
      <c:valAx>
        <c:axId val="14381657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1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543194895100368E-2"/>
          <c:y val="1.8430451206250042E-2"/>
          <c:w val="0.84180249151304187"/>
          <c:h val="0.9207981732174612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GF!$A$2</c:f>
              <c:strCache>
                <c:ptCount val="1"/>
                <c:pt idx="0">
                  <c:v>Revenue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9.1326171060390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D7-473C-B957-700453337C0F}"/>
                </c:ext>
              </c:extLst>
            </c:dLbl>
            <c:dLbl>
              <c:idx val="1"/>
              <c:layout>
                <c:manualLayout>
                  <c:x val="8.3942577189966613E-3"/>
                  <c:y val="8.3388780121140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D7-473C-B957-700453337C0F}"/>
                </c:ext>
              </c:extLst>
            </c:dLbl>
            <c:dLbl>
              <c:idx val="2"/>
              <c:layout>
                <c:manualLayout>
                  <c:x val="0"/>
                  <c:y val="9.409363078949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D7-473C-B957-700453337C0F}"/>
                </c:ext>
              </c:extLst>
            </c:dLbl>
            <c:dLbl>
              <c:idx val="3"/>
              <c:layout>
                <c:manualLayout>
                  <c:x val="3.954775478894922E-17"/>
                  <c:y val="0.10239600997680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D7-473C-B957-700453337C0F}"/>
                </c:ext>
              </c:extLst>
            </c:dLbl>
            <c:dLbl>
              <c:idx val="4"/>
              <c:layout>
                <c:manualLayout>
                  <c:x val="-7.909550957789844E-17"/>
                  <c:y val="0.11623330862231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D7-473C-B957-700453337C0F}"/>
                </c:ext>
              </c:extLst>
            </c:dLbl>
            <c:dLbl>
              <c:idx val="5"/>
              <c:layout>
                <c:manualLayout>
                  <c:x val="0"/>
                  <c:y val="0.10239600997680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D7-473C-B957-700453337C0F}"/>
                </c:ext>
              </c:extLst>
            </c:dLbl>
            <c:dLbl>
              <c:idx val="6"/>
              <c:layout>
                <c:manualLayout>
                  <c:x val="4.207784851524907E-3"/>
                  <c:y val="0.12453575824237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D7-473C-B957-700453337C0F}"/>
                </c:ext>
              </c:extLst>
            </c:dLbl>
            <c:dLbl>
              <c:idx val="7"/>
              <c:layout>
                <c:manualLayout>
                  <c:x val="0"/>
                  <c:y val="0.17158250320436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D7-473C-B957-700453337C0F}"/>
                </c:ext>
              </c:extLst>
            </c:dLbl>
            <c:dLbl>
              <c:idx val="8"/>
              <c:layout>
                <c:manualLayout>
                  <c:x val="5.2863710444728661E-3"/>
                  <c:y val="0.1913198113052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D7-473C-B957-700453337C0F}"/>
                </c:ext>
              </c:extLst>
            </c:dLbl>
            <c:dLbl>
              <c:idx val="9"/>
              <c:layout>
                <c:manualLayout>
                  <c:x val="-1.5819101915579688E-16"/>
                  <c:y val="9.962855024769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D7-473C-B957-700453337C0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GF!$B$1:$K$1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GF!$B$2:$K$2</c:f>
              <c:numCache>
                <c:formatCode>_(* #,##0_);_(* \(#,##0\);_(* "-"??_);_(@_)</c:formatCode>
                <c:ptCount val="10"/>
                <c:pt idx="0">
                  <c:v>22306580</c:v>
                </c:pt>
                <c:pt idx="1">
                  <c:v>26582303</c:v>
                </c:pt>
                <c:pt idx="2">
                  <c:v>27197922</c:v>
                </c:pt>
                <c:pt idx="3">
                  <c:v>28175539</c:v>
                </c:pt>
                <c:pt idx="4">
                  <c:v>27075237</c:v>
                </c:pt>
                <c:pt idx="5">
                  <c:v>28675153</c:v>
                </c:pt>
                <c:pt idx="6">
                  <c:v>32454980</c:v>
                </c:pt>
                <c:pt idx="7">
                  <c:v>34692559.130000003</c:v>
                </c:pt>
                <c:pt idx="8">
                  <c:v>35129657</c:v>
                </c:pt>
                <c:pt idx="9">
                  <c:v>33589498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7-473C-B957-700453337C0F}"/>
            </c:ext>
          </c:extLst>
        </c:ser>
        <c:ser>
          <c:idx val="1"/>
          <c:order val="1"/>
          <c:tx>
            <c:strRef>
              <c:f>GF!$A$3</c:f>
              <c:strCache>
                <c:ptCount val="1"/>
                <c:pt idx="0">
                  <c:v>Expenditure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7"/>
              <c:layout>
                <c:manualLayout>
                  <c:x val="1.585911313341852E-2"/>
                  <c:y val="-4.652848831872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D7-473C-B957-700453337C0F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GF!$B$1:$K$1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GF!$B$3:$K$3</c:f>
              <c:numCache>
                <c:formatCode>_(* #,##0_);_(* \(#,##0\);_(* "-"??_);_(@_)</c:formatCode>
                <c:ptCount val="10"/>
                <c:pt idx="0">
                  <c:v>22209739</c:v>
                </c:pt>
                <c:pt idx="1">
                  <c:v>25661871</c:v>
                </c:pt>
                <c:pt idx="2">
                  <c:v>27340360</c:v>
                </c:pt>
                <c:pt idx="3">
                  <c:v>29538673</c:v>
                </c:pt>
                <c:pt idx="4">
                  <c:v>31086888</c:v>
                </c:pt>
                <c:pt idx="5">
                  <c:v>29660602</c:v>
                </c:pt>
                <c:pt idx="6">
                  <c:v>29065978</c:v>
                </c:pt>
                <c:pt idx="7">
                  <c:v>34893244.140000001</c:v>
                </c:pt>
                <c:pt idx="8">
                  <c:v>36608468</c:v>
                </c:pt>
                <c:pt idx="9">
                  <c:v>37106349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7-473C-B957-700453337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90978280"/>
        <c:axId val="490980904"/>
        <c:axId val="530695128"/>
      </c:bar3DChart>
      <c:catAx>
        <c:axId val="49097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980904"/>
        <c:crossesAt val="0"/>
        <c:auto val="1"/>
        <c:lblAlgn val="ctr"/>
        <c:lblOffset val="100"/>
        <c:noMultiLvlLbl val="0"/>
      </c:catAx>
      <c:valAx>
        <c:axId val="49098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978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erAx>
        <c:axId val="530695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490980904"/>
        <c:crossesAt val="0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05107691703168"/>
          <c:y val="0.87361508974310409"/>
          <c:w val="0.19389784616593661"/>
          <c:h val="5.8658776133773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SalesTax!$A$2:$A$14</cx:f>
        <cx:lvl ptCount="13">
          <cx:pt idx="0">09-10 Actual</cx:pt>
          <cx:pt idx="1">10-11 Actual</cx:pt>
          <cx:pt idx="2">11-12 Actual</cx:pt>
          <cx:pt idx="3">12-13 Actual</cx:pt>
          <cx:pt idx="4">13-14 Actual</cx:pt>
          <cx:pt idx="5">14-15 Actual</cx:pt>
          <cx:pt idx="6">15-16 Actual</cx:pt>
          <cx:pt idx="7">16-17 Actual</cx:pt>
          <cx:pt idx="8">17-18 Actual</cx:pt>
          <cx:pt idx="9">18-19 Actual</cx:pt>
          <cx:pt idx="10">19-20 Actual</cx:pt>
          <cx:pt idx="11">20-21 Estimate</cx:pt>
          <cx:pt idx="12">21-22 Budget</cx:pt>
        </cx:lvl>
      </cx:strDim>
      <cx:numDim type="val">
        <cx:f>SalesTax!$B$2:$B$14</cx:f>
        <cx:lvl ptCount="13" formatCode="_(&quot;$&quot;* #,##0.0_);_(&quot;$&quot;* \(#,##0.0\);_(&quot;$&quot;* &quot;-&quot;??_);_(@_)">
          <cx:pt idx="0">3.7000000000000002</cx:pt>
          <cx:pt idx="1">3.7999999999999998</cx:pt>
          <cx:pt idx="2">4.0999999999999996</cx:pt>
          <cx:pt idx="3">3.7999999999999998</cx:pt>
          <cx:pt idx="4">4.0999999999999996</cx:pt>
          <cx:pt idx="5">4.2000000000000002</cx:pt>
          <cx:pt idx="6">4.7999999999999998</cx:pt>
          <cx:pt idx="7">5.7999999999999998</cx:pt>
          <cx:pt idx="8">6.5</cx:pt>
          <cx:pt idx="9">7.2400000000000002</cx:pt>
          <cx:pt idx="10">6.7999999999999998</cx:pt>
          <cx:pt idx="11">7.5999999999999996</cx:pt>
          <cx:pt idx="12">7.7000000000000002</cx:pt>
        </cx:lvl>
      </cx:numDim>
    </cx:data>
  </cx:chartData>
  <cx:chart>
    <cx:title pos="t" align="ctr" overlay="0">
      <cx:tx>
        <cx:txData>
          <cx:v>IN MILLIONS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defRPr>
          </a:pPr>
          <a:r>
            <a:rPr lang="en-US" sz="1400" b="0" i="0" u="none" strike="noStrike" baseline="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rPr>
            <a:t>IN MILLIONS</a:t>
          </a:r>
        </a:p>
      </cx:txPr>
    </cx:title>
    <cx:plotArea>
      <cx:plotAreaRegion>
        <cx:series layoutId="funnel" uniqueId="{1737D6C2-BD8F-4920-B0DD-06F3B00D2EAD}">
          <cx:tx>
            <cx:txData>
              <cx:f>SalesTax!$B$1</cx:f>
              <cx:v>in millions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chemeClr val="bg1"/>
                    </a:solidFill>
                  </a:defRPr>
                </a:pPr>
                <a:endParaRPr lang="en-US" sz="1600" b="1" i="0" u="none" strike="noStrike" baseline="0">
                  <a:solidFill>
                    <a:schemeClr val="bg1"/>
                  </a:solidFill>
                  <a:latin typeface="Century Gothic" panose="020B050202020202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1"/>
            </a:pPr>
            <a:endParaRPr lang="en-US" sz="1200" b="1" i="0" u="none" strike="noStrike" baseline="0">
              <a:solidFill>
                <a:prstClr val="white">
                  <a:lumMod val="95000"/>
                </a:prstClr>
              </a:solidFill>
              <a:latin typeface="Century Gothic" panose="020B0502020202020204"/>
            </a:endParaRPr>
          </a:p>
        </cx:txPr>
      </cx:axis>
    </cx:plotArea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2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spc="10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B9F3F-606D-4107-A97D-160B34A6E53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62C3AE-BB63-4263-B45A-3D6C93EB4BD1}">
      <dgm:prSet/>
      <dgm:spPr/>
      <dgm:t>
        <a:bodyPr/>
        <a:lstStyle/>
        <a:p>
          <a:r>
            <a:rPr lang="en-US" dirty="0"/>
            <a:t>Overview of Proposed 21-22 Budget</a:t>
          </a:r>
        </a:p>
      </dgm:t>
    </dgm:pt>
    <dgm:pt modelId="{A0C00965-E116-4334-87A0-C312CA976D6A}" type="parTrans" cxnId="{E874312A-7DC6-4F3C-8D64-D8317BCEE0E4}">
      <dgm:prSet/>
      <dgm:spPr/>
      <dgm:t>
        <a:bodyPr/>
        <a:lstStyle/>
        <a:p>
          <a:endParaRPr lang="en-US"/>
        </a:p>
      </dgm:t>
    </dgm:pt>
    <dgm:pt modelId="{9C5631A7-6487-4959-8F3F-EBB770771D0F}" type="sibTrans" cxnId="{E874312A-7DC6-4F3C-8D64-D8317BCEE0E4}">
      <dgm:prSet/>
      <dgm:spPr/>
      <dgm:t>
        <a:bodyPr/>
        <a:lstStyle/>
        <a:p>
          <a:endParaRPr lang="en-US"/>
        </a:p>
      </dgm:t>
    </dgm:pt>
    <dgm:pt modelId="{91BF37E1-4C3D-4C0A-AA8B-E135D4D5C077}">
      <dgm:prSet/>
      <dgm:spPr/>
      <dgm:t>
        <a:bodyPr/>
        <a:lstStyle/>
        <a:p>
          <a:r>
            <a:rPr lang="en-US" dirty="0"/>
            <a:t>Proposed Adopted Budget – Over All Funds</a:t>
          </a:r>
        </a:p>
      </dgm:t>
    </dgm:pt>
    <dgm:pt modelId="{7BC9A0ED-8425-4FBE-ACF3-9B7FD3AFE550}" type="parTrans" cxnId="{3B642AAD-C832-4EEA-93D4-4A361C131634}">
      <dgm:prSet/>
      <dgm:spPr/>
      <dgm:t>
        <a:bodyPr/>
        <a:lstStyle/>
        <a:p>
          <a:endParaRPr lang="en-US"/>
        </a:p>
      </dgm:t>
    </dgm:pt>
    <dgm:pt modelId="{BBCE8648-1D7A-40EE-BBD5-AA454DF487C8}" type="sibTrans" cxnId="{3B642AAD-C832-4EEA-93D4-4A361C131634}">
      <dgm:prSet/>
      <dgm:spPr/>
      <dgm:t>
        <a:bodyPr/>
        <a:lstStyle/>
        <a:p>
          <a:endParaRPr lang="en-US"/>
        </a:p>
      </dgm:t>
    </dgm:pt>
    <dgm:pt modelId="{E71436CA-A759-4FD3-B97B-93AE2046DD15}">
      <dgm:prSet/>
      <dgm:spPr/>
      <dgm:t>
        <a:bodyPr/>
        <a:lstStyle/>
        <a:p>
          <a:r>
            <a:rPr lang="en-US" dirty="0"/>
            <a:t>General Fund</a:t>
          </a:r>
        </a:p>
      </dgm:t>
    </dgm:pt>
    <dgm:pt modelId="{164589EF-D82D-4BBB-95A0-EBD8279633EB}" type="parTrans" cxnId="{C70185FC-54CD-4A08-8688-70649DC3CA2C}">
      <dgm:prSet/>
      <dgm:spPr/>
      <dgm:t>
        <a:bodyPr/>
        <a:lstStyle/>
        <a:p>
          <a:endParaRPr lang="en-US"/>
        </a:p>
      </dgm:t>
    </dgm:pt>
    <dgm:pt modelId="{24E2B83B-7459-463C-A85F-41D14929E356}" type="sibTrans" cxnId="{C70185FC-54CD-4A08-8688-70649DC3CA2C}">
      <dgm:prSet/>
      <dgm:spPr/>
      <dgm:t>
        <a:bodyPr/>
        <a:lstStyle/>
        <a:p>
          <a:endParaRPr lang="en-US"/>
        </a:p>
      </dgm:t>
    </dgm:pt>
    <dgm:pt modelId="{B6611E2D-E9AF-425C-825A-4F064CB751ED}">
      <dgm:prSet/>
      <dgm:spPr/>
      <dgm:t>
        <a:bodyPr/>
        <a:lstStyle/>
        <a:p>
          <a:r>
            <a:rPr lang="en-US" dirty="0"/>
            <a:t>Expenditure &amp; Revenue Highlights</a:t>
          </a:r>
        </a:p>
      </dgm:t>
    </dgm:pt>
    <dgm:pt modelId="{2FBACCB3-22BA-4DCB-B228-0B816DCF081B}" type="parTrans" cxnId="{FA8092EC-2A0F-43F5-8BD8-4D357951487A}">
      <dgm:prSet/>
      <dgm:spPr/>
      <dgm:t>
        <a:bodyPr/>
        <a:lstStyle/>
        <a:p>
          <a:endParaRPr lang="en-US"/>
        </a:p>
      </dgm:t>
    </dgm:pt>
    <dgm:pt modelId="{EBE9599E-2761-46BF-AC42-914E1765083B}" type="sibTrans" cxnId="{FA8092EC-2A0F-43F5-8BD8-4D357951487A}">
      <dgm:prSet/>
      <dgm:spPr/>
      <dgm:t>
        <a:bodyPr/>
        <a:lstStyle/>
        <a:p>
          <a:endParaRPr lang="en-US"/>
        </a:p>
      </dgm:t>
    </dgm:pt>
    <dgm:pt modelId="{F59FB8B5-44F2-4B64-9E1C-285CB7E783D0}">
      <dgm:prSet/>
      <dgm:spPr/>
      <dgm:t>
        <a:bodyPr/>
        <a:lstStyle/>
        <a:p>
          <a:r>
            <a:rPr lang="en-US" dirty="0"/>
            <a:t>Capital Improvement Projects</a:t>
          </a:r>
        </a:p>
      </dgm:t>
    </dgm:pt>
    <dgm:pt modelId="{16822E6D-D907-4DBF-9544-93826A4EDC5E}" type="parTrans" cxnId="{AE194CBD-8207-4BF8-B7B1-36C11C9AEE36}">
      <dgm:prSet/>
      <dgm:spPr/>
      <dgm:t>
        <a:bodyPr/>
        <a:lstStyle/>
        <a:p>
          <a:endParaRPr lang="en-US"/>
        </a:p>
      </dgm:t>
    </dgm:pt>
    <dgm:pt modelId="{0B395E9A-93E9-4501-9C39-20C73778C765}" type="sibTrans" cxnId="{AE194CBD-8207-4BF8-B7B1-36C11C9AEE36}">
      <dgm:prSet/>
      <dgm:spPr/>
      <dgm:t>
        <a:bodyPr/>
        <a:lstStyle/>
        <a:p>
          <a:endParaRPr lang="en-US"/>
        </a:p>
      </dgm:t>
    </dgm:pt>
    <dgm:pt modelId="{B8D60ECD-AE50-4B74-BDDC-DF89F9CA78CE}">
      <dgm:prSet/>
      <dgm:spPr/>
      <dgm:t>
        <a:bodyPr/>
        <a:lstStyle/>
        <a:p>
          <a:r>
            <a:rPr lang="en-US" dirty="0"/>
            <a:t>Possible Revenue Increases and Expenditure Reductions</a:t>
          </a:r>
        </a:p>
      </dgm:t>
    </dgm:pt>
    <dgm:pt modelId="{4CBA7AC5-1958-4ED9-94F1-134BBD2EC0CD}" type="parTrans" cxnId="{1307D202-71F9-4171-80EC-4F959C79F5E5}">
      <dgm:prSet/>
      <dgm:spPr/>
      <dgm:t>
        <a:bodyPr/>
        <a:lstStyle/>
        <a:p>
          <a:endParaRPr lang="en-US"/>
        </a:p>
      </dgm:t>
    </dgm:pt>
    <dgm:pt modelId="{6B0CBC81-0FC6-4509-86A0-23F9C4C38568}" type="sibTrans" cxnId="{1307D202-71F9-4171-80EC-4F959C79F5E5}">
      <dgm:prSet/>
      <dgm:spPr/>
      <dgm:t>
        <a:bodyPr/>
        <a:lstStyle/>
        <a:p>
          <a:endParaRPr lang="en-US"/>
        </a:p>
      </dgm:t>
    </dgm:pt>
    <dgm:pt modelId="{A679C9E6-A9C6-4A71-84FC-4595F92B2435}">
      <dgm:prSet/>
      <dgm:spPr/>
      <dgm:t>
        <a:bodyPr/>
        <a:lstStyle/>
        <a:p>
          <a:r>
            <a:rPr lang="en-US" dirty="0"/>
            <a:t>Timeline for 21-22 Budget Adoption</a:t>
          </a:r>
        </a:p>
      </dgm:t>
    </dgm:pt>
    <dgm:pt modelId="{EC77F128-0C8B-4A6C-A026-C566BB0F8D98}" type="parTrans" cxnId="{B8ECF25B-8FB1-49F6-BB78-C05355910C70}">
      <dgm:prSet/>
      <dgm:spPr/>
      <dgm:t>
        <a:bodyPr/>
        <a:lstStyle/>
        <a:p>
          <a:endParaRPr lang="en-US"/>
        </a:p>
      </dgm:t>
    </dgm:pt>
    <dgm:pt modelId="{CB2E3A5B-8D6C-4E09-8FFE-9CD2189E785B}" type="sibTrans" cxnId="{B8ECF25B-8FB1-49F6-BB78-C05355910C70}">
      <dgm:prSet/>
      <dgm:spPr/>
      <dgm:t>
        <a:bodyPr/>
        <a:lstStyle/>
        <a:p>
          <a:endParaRPr lang="en-US"/>
        </a:p>
      </dgm:t>
    </dgm:pt>
    <dgm:pt modelId="{1FE4F84A-6990-4578-AA61-1B2578BDDA6E}">
      <dgm:prSet/>
      <dgm:spPr/>
      <dgm:t>
        <a:bodyPr/>
        <a:lstStyle/>
        <a:p>
          <a:r>
            <a:rPr lang="en-US"/>
            <a:t>Questions/Comments</a:t>
          </a:r>
        </a:p>
      </dgm:t>
    </dgm:pt>
    <dgm:pt modelId="{96DCF834-9194-43AE-ABE6-70CF6E9A1D40}" type="parTrans" cxnId="{03EF3479-087A-4627-8535-E0A8F5C14B7C}">
      <dgm:prSet/>
      <dgm:spPr/>
      <dgm:t>
        <a:bodyPr/>
        <a:lstStyle/>
        <a:p>
          <a:endParaRPr lang="en-US"/>
        </a:p>
      </dgm:t>
    </dgm:pt>
    <dgm:pt modelId="{89F3007C-5163-4B01-8CA8-4B09BEC6DF94}" type="sibTrans" cxnId="{03EF3479-087A-4627-8535-E0A8F5C14B7C}">
      <dgm:prSet/>
      <dgm:spPr/>
      <dgm:t>
        <a:bodyPr/>
        <a:lstStyle/>
        <a:p>
          <a:endParaRPr lang="en-US"/>
        </a:p>
      </dgm:t>
    </dgm:pt>
    <dgm:pt modelId="{67E13D56-82BE-4655-A5C0-BD56993A4183}">
      <dgm:prSet/>
      <dgm:spPr/>
      <dgm:t>
        <a:bodyPr/>
        <a:lstStyle/>
        <a:p>
          <a:r>
            <a:rPr lang="en-US" dirty="0"/>
            <a:t>Summary Overall</a:t>
          </a:r>
        </a:p>
      </dgm:t>
    </dgm:pt>
    <dgm:pt modelId="{EE073FA3-2503-4B2E-9BBE-1CD7CAD5FFB7}" type="parTrans" cxnId="{DF1C366B-8481-4F2C-A4F6-D8079BD70BAE}">
      <dgm:prSet/>
      <dgm:spPr/>
      <dgm:t>
        <a:bodyPr/>
        <a:lstStyle/>
        <a:p>
          <a:endParaRPr lang="en-US"/>
        </a:p>
      </dgm:t>
    </dgm:pt>
    <dgm:pt modelId="{E384031A-5760-4214-B4C1-83E0ABE70700}" type="sibTrans" cxnId="{DF1C366B-8481-4F2C-A4F6-D8079BD70BAE}">
      <dgm:prSet/>
      <dgm:spPr/>
      <dgm:t>
        <a:bodyPr/>
        <a:lstStyle/>
        <a:p>
          <a:endParaRPr lang="en-US"/>
        </a:p>
      </dgm:t>
    </dgm:pt>
    <dgm:pt modelId="{3B331F8D-52C6-4B79-B2C5-89EF13CDAD99}">
      <dgm:prSet/>
      <dgm:spPr/>
      <dgm:t>
        <a:bodyPr/>
        <a:lstStyle/>
        <a:p>
          <a:r>
            <a:rPr lang="en-US" dirty="0"/>
            <a:t>Other Funds Budget Comparison</a:t>
          </a:r>
        </a:p>
      </dgm:t>
    </dgm:pt>
    <dgm:pt modelId="{83BBA4D6-DFA5-442C-8397-84CB5E382C6B}" type="parTrans" cxnId="{E54725C5-09F8-4C20-B8CE-9D1F65110EE5}">
      <dgm:prSet/>
      <dgm:spPr/>
      <dgm:t>
        <a:bodyPr/>
        <a:lstStyle/>
        <a:p>
          <a:endParaRPr lang="en-US"/>
        </a:p>
      </dgm:t>
    </dgm:pt>
    <dgm:pt modelId="{CAA831C9-1630-4943-A7C4-D0431F2EAB28}" type="sibTrans" cxnId="{E54725C5-09F8-4C20-B8CE-9D1F65110EE5}">
      <dgm:prSet/>
      <dgm:spPr/>
      <dgm:t>
        <a:bodyPr/>
        <a:lstStyle/>
        <a:p>
          <a:endParaRPr lang="en-US"/>
        </a:p>
      </dgm:t>
    </dgm:pt>
    <dgm:pt modelId="{C2E1E0CE-9E74-46EE-BEDA-09AEAD3CDB81}" type="pres">
      <dgm:prSet presAssocID="{810B9F3F-606D-4107-A97D-160B34A6E532}" presName="linear" presStyleCnt="0">
        <dgm:presLayoutVars>
          <dgm:dir/>
          <dgm:animLvl val="lvl"/>
          <dgm:resizeHandles val="exact"/>
        </dgm:presLayoutVars>
      </dgm:prSet>
      <dgm:spPr/>
    </dgm:pt>
    <dgm:pt modelId="{52DC5830-5F01-48D4-94FA-793C28742EA5}" type="pres">
      <dgm:prSet presAssocID="{6F62C3AE-BB63-4263-B45A-3D6C93EB4BD1}" presName="parentLin" presStyleCnt="0"/>
      <dgm:spPr/>
    </dgm:pt>
    <dgm:pt modelId="{DB21F39E-611E-4F22-8A4E-E1041DB05626}" type="pres">
      <dgm:prSet presAssocID="{6F62C3AE-BB63-4263-B45A-3D6C93EB4BD1}" presName="parentLeftMargin" presStyleLbl="node1" presStyleIdx="0" presStyleCnt="3"/>
      <dgm:spPr/>
    </dgm:pt>
    <dgm:pt modelId="{1A02C1AF-FA28-4E1A-A8C5-745812C67323}" type="pres">
      <dgm:prSet presAssocID="{6F62C3AE-BB63-4263-B45A-3D6C93EB4B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5F23E1-AD3E-448E-B1BD-F102CEA89E9C}" type="pres">
      <dgm:prSet presAssocID="{6F62C3AE-BB63-4263-B45A-3D6C93EB4BD1}" presName="negativeSpace" presStyleCnt="0"/>
      <dgm:spPr/>
    </dgm:pt>
    <dgm:pt modelId="{28BD838F-1D35-42CE-9B3C-7A3253F053F5}" type="pres">
      <dgm:prSet presAssocID="{6F62C3AE-BB63-4263-B45A-3D6C93EB4BD1}" presName="childText" presStyleLbl="conFgAcc1" presStyleIdx="0" presStyleCnt="3">
        <dgm:presLayoutVars>
          <dgm:bulletEnabled val="1"/>
        </dgm:presLayoutVars>
      </dgm:prSet>
      <dgm:spPr/>
    </dgm:pt>
    <dgm:pt modelId="{BBE61E6E-7911-4BC9-BA89-B85A48CCCD41}" type="pres">
      <dgm:prSet presAssocID="{9C5631A7-6487-4959-8F3F-EBB770771D0F}" presName="spaceBetweenRectangles" presStyleCnt="0"/>
      <dgm:spPr/>
    </dgm:pt>
    <dgm:pt modelId="{96C516FC-E788-47A1-8FD2-DADA86E88FFB}" type="pres">
      <dgm:prSet presAssocID="{A679C9E6-A9C6-4A71-84FC-4595F92B2435}" presName="parentLin" presStyleCnt="0"/>
      <dgm:spPr/>
    </dgm:pt>
    <dgm:pt modelId="{9E60478C-A094-4F4D-9F06-7AADDF8F05E5}" type="pres">
      <dgm:prSet presAssocID="{A679C9E6-A9C6-4A71-84FC-4595F92B2435}" presName="parentLeftMargin" presStyleLbl="node1" presStyleIdx="0" presStyleCnt="3"/>
      <dgm:spPr/>
    </dgm:pt>
    <dgm:pt modelId="{AC81BE25-4A88-4FA8-AC80-3BBF53773B96}" type="pres">
      <dgm:prSet presAssocID="{A679C9E6-A9C6-4A71-84FC-4595F92B24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85BC00-6E7F-4190-8BC7-B3F7DE2081CC}" type="pres">
      <dgm:prSet presAssocID="{A679C9E6-A9C6-4A71-84FC-4595F92B2435}" presName="negativeSpace" presStyleCnt="0"/>
      <dgm:spPr/>
    </dgm:pt>
    <dgm:pt modelId="{F2C25802-2EEE-40B1-B46E-EE181D3FBB79}" type="pres">
      <dgm:prSet presAssocID="{A679C9E6-A9C6-4A71-84FC-4595F92B2435}" presName="childText" presStyleLbl="conFgAcc1" presStyleIdx="1" presStyleCnt="3">
        <dgm:presLayoutVars>
          <dgm:bulletEnabled val="1"/>
        </dgm:presLayoutVars>
      </dgm:prSet>
      <dgm:spPr/>
    </dgm:pt>
    <dgm:pt modelId="{574CE3AF-9274-4DD1-B90F-09286D6295E5}" type="pres">
      <dgm:prSet presAssocID="{CB2E3A5B-8D6C-4E09-8FFE-9CD2189E785B}" presName="spaceBetweenRectangles" presStyleCnt="0"/>
      <dgm:spPr/>
    </dgm:pt>
    <dgm:pt modelId="{A97AC72A-A706-4C6A-8280-2FBA15354F09}" type="pres">
      <dgm:prSet presAssocID="{1FE4F84A-6990-4578-AA61-1B2578BDDA6E}" presName="parentLin" presStyleCnt="0"/>
      <dgm:spPr/>
    </dgm:pt>
    <dgm:pt modelId="{223E7F6F-AC0A-44AA-A169-EC3BDC8F851D}" type="pres">
      <dgm:prSet presAssocID="{1FE4F84A-6990-4578-AA61-1B2578BDDA6E}" presName="parentLeftMargin" presStyleLbl="node1" presStyleIdx="1" presStyleCnt="3"/>
      <dgm:spPr/>
    </dgm:pt>
    <dgm:pt modelId="{B7C25041-C823-436C-998E-28DA5D08A13C}" type="pres">
      <dgm:prSet presAssocID="{1FE4F84A-6990-4578-AA61-1B2578BDDA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CEA7918-D5EA-44DB-AF8D-94B1963E1364}" type="pres">
      <dgm:prSet presAssocID="{1FE4F84A-6990-4578-AA61-1B2578BDDA6E}" presName="negativeSpace" presStyleCnt="0"/>
      <dgm:spPr/>
    </dgm:pt>
    <dgm:pt modelId="{1E707AC7-7D69-4698-838F-0C3DBFEE0ACA}" type="pres">
      <dgm:prSet presAssocID="{1FE4F84A-6990-4578-AA61-1B2578BDDA6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07D202-71F9-4171-80EC-4F959C79F5E5}" srcId="{6F62C3AE-BB63-4263-B45A-3D6C93EB4BD1}" destId="{B8D60ECD-AE50-4B74-BDDC-DF89F9CA78CE}" srcOrd="5" destOrd="0" parTransId="{4CBA7AC5-1958-4ED9-94F1-134BBD2EC0CD}" sibTransId="{6B0CBC81-0FC6-4509-86A0-23F9C4C38568}"/>
    <dgm:cxn modelId="{2EB25F0C-7BFC-4400-A65D-CC863424979F}" type="presOf" srcId="{6F62C3AE-BB63-4263-B45A-3D6C93EB4BD1}" destId="{1A02C1AF-FA28-4E1A-A8C5-745812C67323}" srcOrd="1" destOrd="0" presId="urn:microsoft.com/office/officeart/2005/8/layout/list1"/>
    <dgm:cxn modelId="{E874312A-7DC6-4F3C-8D64-D8317BCEE0E4}" srcId="{810B9F3F-606D-4107-A97D-160B34A6E532}" destId="{6F62C3AE-BB63-4263-B45A-3D6C93EB4BD1}" srcOrd="0" destOrd="0" parTransId="{A0C00965-E116-4334-87A0-C312CA976D6A}" sibTransId="{9C5631A7-6487-4959-8F3F-EBB770771D0F}"/>
    <dgm:cxn modelId="{FC84463A-344D-4EDB-BA75-2D852E4C3A63}" type="presOf" srcId="{B6611E2D-E9AF-425C-825A-4F064CB751ED}" destId="{28BD838F-1D35-42CE-9B3C-7A3253F053F5}" srcOrd="0" destOrd="3" presId="urn:microsoft.com/office/officeart/2005/8/layout/list1"/>
    <dgm:cxn modelId="{B8ECF25B-8FB1-49F6-BB78-C05355910C70}" srcId="{810B9F3F-606D-4107-A97D-160B34A6E532}" destId="{A679C9E6-A9C6-4A71-84FC-4595F92B2435}" srcOrd="1" destOrd="0" parTransId="{EC77F128-0C8B-4A6C-A026-C566BB0F8D98}" sibTransId="{CB2E3A5B-8D6C-4E09-8FFE-9CD2189E785B}"/>
    <dgm:cxn modelId="{DF1C366B-8481-4F2C-A4F6-D8079BD70BAE}" srcId="{6F62C3AE-BB63-4263-B45A-3D6C93EB4BD1}" destId="{67E13D56-82BE-4655-A5C0-BD56993A4183}" srcOrd="1" destOrd="0" parTransId="{EE073FA3-2503-4B2E-9BBE-1CD7CAD5FFB7}" sibTransId="{E384031A-5760-4214-B4C1-83E0ABE70700}"/>
    <dgm:cxn modelId="{33180E51-1504-404D-B837-E2D38004ADD8}" type="presOf" srcId="{67E13D56-82BE-4655-A5C0-BD56993A4183}" destId="{28BD838F-1D35-42CE-9B3C-7A3253F053F5}" srcOrd="0" destOrd="1" presId="urn:microsoft.com/office/officeart/2005/8/layout/list1"/>
    <dgm:cxn modelId="{03EF3479-087A-4627-8535-E0A8F5C14B7C}" srcId="{810B9F3F-606D-4107-A97D-160B34A6E532}" destId="{1FE4F84A-6990-4578-AA61-1B2578BDDA6E}" srcOrd="2" destOrd="0" parTransId="{96DCF834-9194-43AE-ABE6-70CF6E9A1D40}" sibTransId="{89F3007C-5163-4B01-8CA8-4B09BEC6DF94}"/>
    <dgm:cxn modelId="{69B36583-6464-4071-B53E-DFBBB8A476F7}" type="presOf" srcId="{6F62C3AE-BB63-4263-B45A-3D6C93EB4BD1}" destId="{DB21F39E-611E-4F22-8A4E-E1041DB05626}" srcOrd="0" destOrd="0" presId="urn:microsoft.com/office/officeart/2005/8/layout/list1"/>
    <dgm:cxn modelId="{79583A87-FB93-4F5E-959F-62A09E6143AE}" type="presOf" srcId="{1FE4F84A-6990-4578-AA61-1B2578BDDA6E}" destId="{B7C25041-C823-436C-998E-28DA5D08A13C}" srcOrd="1" destOrd="0" presId="urn:microsoft.com/office/officeart/2005/8/layout/list1"/>
    <dgm:cxn modelId="{E4FFB494-3C6B-45AD-90CF-41D8CD08428C}" type="presOf" srcId="{91BF37E1-4C3D-4C0A-AA8B-E135D4D5C077}" destId="{28BD838F-1D35-42CE-9B3C-7A3253F053F5}" srcOrd="0" destOrd="0" presId="urn:microsoft.com/office/officeart/2005/8/layout/list1"/>
    <dgm:cxn modelId="{1A68BF98-003F-4AEA-974E-AFCF8C2D630D}" type="presOf" srcId="{1FE4F84A-6990-4578-AA61-1B2578BDDA6E}" destId="{223E7F6F-AC0A-44AA-A169-EC3BDC8F851D}" srcOrd="0" destOrd="0" presId="urn:microsoft.com/office/officeart/2005/8/layout/list1"/>
    <dgm:cxn modelId="{A60058A8-1484-4437-878C-008AB8ACB64B}" type="presOf" srcId="{3B331F8D-52C6-4B79-B2C5-89EF13CDAD99}" destId="{28BD838F-1D35-42CE-9B3C-7A3253F053F5}" srcOrd="0" destOrd="5" presId="urn:microsoft.com/office/officeart/2005/8/layout/list1"/>
    <dgm:cxn modelId="{3B642AAD-C832-4EEA-93D4-4A361C131634}" srcId="{6F62C3AE-BB63-4263-B45A-3D6C93EB4BD1}" destId="{91BF37E1-4C3D-4C0A-AA8B-E135D4D5C077}" srcOrd="0" destOrd="0" parTransId="{7BC9A0ED-8425-4FBE-ACF3-9B7FD3AFE550}" sibTransId="{BBCE8648-1D7A-40EE-BBD5-AA454DF487C8}"/>
    <dgm:cxn modelId="{2DD73EB7-675D-445F-8CC5-24937BA00982}" type="presOf" srcId="{A679C9E6-A9C6-4A71-84FC-4595F92B2435}" destId="{AC81BE25-4A88-4FA8-AC80-3BBF53773B96}" srcOrd="1" destOrd="0" presId="urn:microsoft.com/office/officeart/2005/8/layout/list1"/>
    <dgm:cxn modelId="{AE194CBD-8207-4BF8-B7B1-36C11C9AEE36}" srcId="{6F62C3AE-BB63-4263-B45A-3D6C93EB4BD1}" destId="{F59FB8B5-44F2-4B64-9E1C-285CB7E783D0}" srcOrd="3" destOrd="0" parTransId="{16822E6D-D907-4DBF-9544-93826A4EDC5E}" sibTransId="{0B395E9A-93E9-4501-9C39-20C73778C765}"/>
    <dgm:cxn modelId="{81DBBDBE-4B22-4E52-8E8F-00136B096774}" type="presOf" srcId="{810B9F3F-606D-4107-A97D-160B34A6E532}" destId="{C2E1E0CE-9E74-46EE-BEDA-09AEAD3CDB81}" srcOrd="0" destOrd="0" presId="urn:microsoft.com/office/officeart/2005/8/layout/list1"/>
    <dgm:cxn modelId="{9ADA01C2-6237-4C60-9A6F-F5945091F6F0}" type="presOf" srcId="{E71436CA-A759-4FD3-B97B-93AE2046DD15}" destId="{28BD838F-1D35-42CE-9B3C-7A3253F053F5}" srcOrd="0" destOrd="2" presId="urn:microsoft.com/office/officeart/2005/8/layout/list1"/>
    <dgm:cxn modelId="{E54725C5-09F8-4C20-B8CE-9D1F65110EE5}" srcId="{6F62C3AE-BB63-4263-B45A-3D6C93EB4BD1}" destId="{3B331F8D-52C6-4B79-B2C5-89EF13CDAD99}" srcOrd="4" destOrd="0" parTransId="{83BBA4D6-DFA5-442C-8397-84CB5E382C6B}" sibTransId="{CAA831C9-1630-4943-A7C4-D0431F2EAB28}"/>
    <dgm:cxn modelId="{EEF0B6CC-A0C6-4D3B-8F0A-740A7853CB09}" type="presOf" srcId="{F59FB8B5-44F2-4B64-9E1C-285CB7E783D0}" destId="{28BD838F-1D35-42CE-9B3C-7A3253F053F5}" srcOrd="0" destOrd="4" presId="urn:microsoft.com/office/officeart/2005/8/layout/list1"/>
    <dgm:cxn modelId="{7E7977EC-637C-4482-A751-3F05130C1589}" type="presOf" srcId="{A679C9E6-A9C6-4A71-84FC-4595F92B2435}" destId="{9E60478C-A094-4F4D-9F06-7AADDF8F05E5}" srcOrd="0" destOrd="0" presId="urn:microsoft.com/office/officeart/2005/8/layout/list1"/>
    <dgm:cxn modelId="{FA8092EC-2A0F-43F5-8BD8-4D357951487A}" srcId="{E71436CA-A759-4FD3-B97B-93AE2046DD15}" destId="{B6611E2D-E9AF-425C-825A-4F064CB751ED}" srcOrd="0" destOrd="0" parTransId="{2FBACCB3-22BA-4DCB-B228-0B816DCF081B}" sibTransId="{EBE9599E-2761-46BF-AC42-914E1765083B}"/>
    <dgm:cxn modelId="{C2F137ED-F6C5-4027-BE02-530A74982090}" type="presOf" srcId="{B8D60ECD-AE50-4B74-BDDC-DF89F9CA78CE}" destId="{28BD838F-1D35-42CE-9B3C-7A3253F053F5}" srcOrd="0" destOrd="6" presId="urn:microsoft.com/office/officeart/2005/8/layout/list1"/>
    <dgm:cxn modelId="{C70185FC-54CD-4A08-8688-70649DC3CA2C}" srcId="{6F62C3AE-BB63-4263-B45A-3D6C93EB4BD1}" destId="{E71436CA-A759-4FD3-B97B-93AE2046DD15}" srcOrd="2" destOrd="0" parTransId="{164589EF-D82D-4BBB-95A0-EBD8279633EB}" sibTransId="{24E2B83B-7459-463C-A85F-41D14929E356}"/>
    <dgm:cxn modelId="{71712A3E-BE13-4CD6-95CC-202F13FF0635}" type="presParOf" srcId="{C2E1E0CE-9E74-46EE-BEDA-09AEAD3CDB81}" destId="{52DC5830-5F01-48D4-94FA-793C28742EA5}" srcOrd="0" destOrd="0" presId="urn:microsoft.com/office/officeart/2005/8/layout/list1"/>
    <dgm:cxn modelId="{9E266CD7-74FF-47A6-B994-4CF414B109B5}" type="presParOf" srcId="{52DC5830-5F01-48D4-94FA-793C28742EA5}" destId="{DB21F39E-611E-4F22-8A4E-E1041DB05626}" srcOrd="0" destOrd="0" presId="urn:microsoft.com/office/officeart/2005/8/layout/list1"/>
    <dgm:cxn modelId="{7C6CC9EB-8959-42C2-802B-7AFD0E807C83}" type="presParOf" srcId="{52DC5830-5F01-48D4-94FA-793C28742EA5}" destId="{1A02C1AF-FA28-4E1A-A8C5-745812C67323}" srcOrd="1" destOrd="0" presId="urn:microsoft.com/office/officeart/2005/8/layout/list1"/>
    <dgm:cxn modelId="{7DD2D0E3-4C7D-4E81-8E2A-B39EA48D2592}" type="presParOf" srcId="{C2E1E0CE-9E74-46EE-BEDA-09AEAD3CDB81}" destId="{065F23E1-AD3E-448E-B1BD-F102CEA89E9C}" srcOrd="1" destOrd="0" presId="urn:microsoft.com/office/officeart/2005/8/layout/list1"/>
    <dgm:cxn modelId="{47B6724B-5902-44D0-8636-E2A30E07BC31}" type="presParOf" srcId="{C2E1E0CE-9E74-46EE-BEDA-09AEAD3CDB81}" destId="{28BD838F-1D35-42CE-9B3C-7A3253F053F5}" srcOrd="2" destOrd="0" presId="urn:microsoft.com/office/officeart/2005/8/layout/list1"/>
    <dgm:cxn modelId="{C8FE2CC3-664F-4315-9F63-41A95FC70184}" type="presParOf" srcId="{C2E1E0CE-9E74-46EE-BEDA-09AEAD3CDB81}" destId="{BBE61E6E-7911-4BC9-BA89-B85A48CCCD41}" srcOrd="3" destOrd="0" presId="urn:microsoft.com/office/officeart/2005/8/layout/list1"/>
    <dgm:cxn modelId="{47A03A4B-3C3C-4599-84C0-4205F5EBFAFE}" type="presParOf" srcId="{C2E1E0CE-9E74-46EE-BEDA-09AEAD3CDB81}" destId="{96C516FC-E788-47A1-8FD2-DADA86E88FFB}" srcOrd="4" destOrd="0" presId="urn:microsoft.com/office/officeart/2005/8/layout/list1"/>
    <dgm:cxn modelId="{513AC0B2-67D3-4FBB-BC33-A56468D17962}" type="presParOf" srcId="{96C516FC-E788-47A1-8FD2-DADA86E88FFB}" destId="{9E60478C-A094-4F4D-9F06-7AADDF8F05E5}" srcOrd="0" destOrd="0" presId="urn:microsoft.com/office/officeart/2005/8/layout/list1"/>
    <dgm:cxn modelId="{FA13E893-482F-47BF-AFFC-3557145CB867}" type="presParOf" srcId="{96C516FC-E788-47A1-8FD2-DADA86E88FFB}" destId="{AC81BE25-4A88-4FA8-AC80-3BBF53773B96}" srcOrd="1" destOrd="0" presId="urn:microsoft.com/office/officeart/2005/8/layout/list1"/>
    <dgm:cxn modelId="{8EBC0E0E-8EE1-454B-A901-E9F862087490}" type="presParOf" srcId="{C2E1E0CE-9E74-46EE-BEDA-09AEAD3CDB81}" destId="{9F85BC00-6E7F-4190-8BC7-B3F7DE2081CC}" srcOrd="5" destOrd="0" presId="urn:microsoft.com/office/officeart/2005/8/layout/list1"/>
    <dgm:cxn modelId="{E06C0090-FC4D-4AAF-AB94-89F32B47986A}" type="presParOf" srcId="{C2E1E0CE-9E74-46EE-BEDA-09AEAD3CDB81}" destId="{F2C25802-2EEE-40B1-B46E-EE181D3FBB79}" srcOrd="6" destOrd="0" presId="urn:microsoft.com/office/officeart/2005/8/layout/list1"/>
    <dgm:cxn modelId="{8B5ACCFE-CE62-4133-9F0F-D1C348A411AD}" type="presParOf" srcId="{C2E1E0CE-9E74-46EE-BEDA-09AEAD3CDB81}" destId="{574CE3AF-9274-4DD1-B90F-09286D6295E5}" srcOrd="7" destOrd="0" presId="urn:microsoft.com/office/officeart/2005/8/layout/list1"/>
    <dgm:cxn modelId="{9E243FBC-EEA9-475C-A790-99DA6AB97438}" type="presParOf" srcId="{C2E1E0CE-9E74-46EE-BEDA-09AEAD3CDB81}" destId="{A97AC72A-A706-4C6A-8280-2FBA15354F09}" srcOrd="8" destOrd="0" presId="urn:microsoft.com/office/officeart/2005/8/layout/list1"/>
    <dgm:cxn modelId="{34BEF41A-435E-4776-AE84-02F076BA10CE}" type="presParOf" srcId="{A97AC72A-A706-4C6A-8280-2FBA15354F09}" destId="{223E7F6F-AC0A-44AA-A169-EC3BDC8F851D}" srcOrd="0" destOrd="0" presId="urn:microsoft.com/office/officeart/2005/8/layout/list1"/>
    <dgm:cxn modelId="{966AD541-2579-49B1-BE49-DB396F33DBC6}" type="presParOf" srcId="{A97AC72A-A706-4C6A-8280-2FBA15354F09}" destId="{B7C25041-C823-436C-998E-28DA5D08A13C}" srcOrd="1" destOrd="0" presId="urn:microsoft.com/office/officeart/2005/8/layout/list1"/>
    <dgm:cxn modelId="{7AF3ABBB-F270-43C1-A2A6-6E248671308B}" type="presParOf" srcId="{C2E1E0CE-9E74-46EE-BEDA-09AEAD3CDB81}" destId="{0CEA7918-D5EA-44DB-AF8D-94B1963E1364}" srcOrd="9" destOrd="0" presId="urn:microsoft.com/office/officeart/2005/8/layout/list1"/>
    <dgm:cxn modelId="{8C4814F6-8B75-44EB-89A3-B2DCCB72DD65}" type="presParOf" srcId="{C2E1E0CE-9E74-46EE-BEDA-09AEAD3CDB81}" destId="{1E707AC7-7D69-4698-838F-0C3DBFEE0A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2A53C-DCCC-4903-A095-8CD0FEAA35CD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C16744C-E42E-412D-B742-3F5849A0F8FF}">
      <dgm:prSet phldrT="[Text]"/>
      <dgm:spPr/>
      <dgm:t>
        <a:bodyPr/>
        <a:lstStyle/>
        <a:p>
          <a:r>
            <a:rPr lang="en-US" dirty="0"/>
            <a:t>5/25/2021 -  Council Recommendations</a:t>
          </a:r>
        </a:p>
      </dgm:t>
    </dgm:pt>
    <dgm:pt modelId="{6F8660FE-FDF5-4F9B-B56C-F7D753A4E359}" type="parTrans" cxnId="{D0FC885C-E391-4422-A83A-9A6EFD1F71ED}">
      <dgm:prSet/>
      <dgm:spPr/>
      <dgm:t>
        <a:bodyPr/>
        <a:lstStyle/>
        <a:p>
          <a:endParaRPr lang="en-US"/>
        </a:p>
      </dgm:t>
    </dgm:pt>
    <dgm:pt modelId="{6C92C70A-87AB-4280-A394-791054E39E52}" type="sibTrans" cxnId="{D0FC885C-E391-4422-A83A-9A6EFD1F71ED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3A142BF4-37AC-4C56-98A5-3076F36FCF47}">
      <dgm:prSet phldrT="[Text]"/>
      <dgm:spPr/>
      <dgm:t>
        <a:bodyPr/>
        <a:lstStyle/>
        <a:p>
          <a:r>
            <a:rPr lang="en-US" dirty="0"/>
            <a:t>6/8/2021 – Possible Council &amp; </a:t>
          </a:r>
          <a:r>
            <a:rPr lang="en-US" dirty="0" err="1"/>
            <a:t>Mgmt</a:t>
          </a:r>
          <a:r>
            <a:rPr lang="en-US" dirty="0"/>
            <a:t> Revisions</a:t>
          </a:r>
        </a:p>
      </dgm:t>
    </dgm:pt>
    <dgm:pt modelId="{B50613CB-4CF7-4A02-82DB-56B503084AE6}" type="parTrans" cxnId="{AA414922-D429-4189-A973-B3697F78DD12}">
      <dgm:prSet/>
      <dgm:spPr/>
      <dgm:t>
        <a:bodyPr/>
        <a:lstStyle/>
        <a:p>
          <a:endParaRPr lang="en-US"/>
        </a:p>
      </dgm:t>
    </dgm:pt>
    <dgm:pt modelId="{C3A7BD1A-1F7D-4F3E-9065-FAABD439683A}" type="sibTrans" cxnId="{AA414922-D429-4189-A973-B3697F78DD12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FB6C5219-9AB4-4500-8659-B0BCB97D4CE0}">
      <dgm:prSet phldrT="[Text]"/>
      <dgm:spPr/>
      <dgm:t>
        <a:bodyPr/>
        <a:lstStyle/>
        <a:p>
          <a:r>
            <a:rPr lang="en-US" dirty="0"/>
            <a:t>6/22/2021 – Budget Adoption</a:t>
          </a:r>
        </a:p>
      </dgm:t>
    </dgm:pt>
    <dgm:pt modelId="{AC50B86B-5E5E-4412-9EDC-B6AE35BFFF7E}" type="parTrans" cxnId="{0B636912-7BF3-4A45-A428-2103C2B03F07}">
      <dgm:prSet/>
      <dgm:spPr/>
      <dgm:t>
        <a:bodyPr/>
        <a:lstStyle/>
        <a:p>
          <a:endParaRPr lang="en-US"/>
        </a:p>
      </dgm:t>
    </dgm:pt>
    <dgm:pt modelId="{8182889A-9894-4577-BC69-D09A7F935501}" type="sibTrans" cxnId="{0B636912-7BF3-4A45-A428-2103C2B03F07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85D8D86A-73E8-44CB-937F-B2971FC11871}" type="pres">
      <dgm:prSet presAssocID="{11E2A53C-DCCC-4903-A095-8CD0FEAA35CD}" presName="Name0" presStyleCnt="0">
        <dgm:presLayoutVars>
          <dgm:animLvl val="lvl"/>
          <dgm:resizeHandles val="exact"/>
        </dgm:presLayoutVars>
      </dgm:prSet>
      <dgm:spPr/>
    </dgm:pt>
    <dgm:pt modelId="{3918E12A-DBB5-4782-AF74-523B7CC35F45}" type="pres">
      <dgm:prSet presAssocID="{2C16744C-E42E-412D-B742-3F5849A0F8FF}" presName="compositeNode" presStyleCnt="0">
        <dgm:presLayoutVars>
          <dgm:bulletEnabled val="1"/>
        </dgm:presLayoutVars>
      </dgm:prSet>
      <dgm:spPr/>
    </dgm:pt>
    <dgm:pt modelId="{44E89C54-9530-4518-97B5-5B6EAFF091AD}" type="pres">
      <dgm:prSet presAssocID="{2C16744C-E42E-412D-B742-3F5849A0F8FF}" presName="bgRect" presStyleLbl="alignNode1" presStyleIdx="0" presStyleCnt="3"/>
      <dgm:spPr/>
    </dgm:pt>
    <dgm:pt modelId="{75ACBCE1-7C63-46F2-9D24-B6475FB615FD}" type="pres">
      <dgm:prSet presAssocID="{6C92C70A-87AB-4280-A394-791054E39E52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40915D5A-2906-4E86-83AA-46AD9C20D737}" type="pres">
      <dgm:prSet presAssocID="{2C16744C-E42E-412D-B742-3F5849A0F8FF}" presName="nodeRect" presStyleLbl="alignNode1" presStyleIdx="0" presStyleCnt="3">
        <dgm:presLayoutVars>
          <dgm:bulletEnabled val="1"/>
        </dgm:presLayoutVars>
      </dgm:prSet>
      <dgm:spPr/>
    </dgm:pt>
    <dgm:pt modelId="{01E2906A-D1FD-4D97-8A76-1245CF0B7690}" type="pres">
      <dgm:prSet presAssocID="{6C92C70A-87AB-4280-A394-791054E39E52}" presName="sibTrans" presStyleCnt="0"/>
      <dgm:spPr/>
    </dgm:pt>
    <dgm:pt modelId="{89D9C959-048A-48C4-AADB-1BDF8FCCE0B3}" type="pres">
      <dgm:prSet presAssocID="{3A142BF4-37AC-4C56-98A5-3076F36FCF47}" presName="compositeNode" presStyleCnt="0">
        <dgm:presLayoutVars>
          <dgm:bulletEnabled val="1"/>
        </dgm:presLayoutVars>
      </dgm:prSet>
      <dgm:spPr/>
    </dgm:pt>
    <dgm:pt modelId="{FB66AEFE-B96E-4344-A385-4DFE1B458294}" type="pres">
      <dgm:prSet presAssocID="{3A142BF4-37AC-4C56-98A5-3076F36FCF47}" presName="bgRect" presStyleLbl="alignNode1" presStyleIdx="1" presStyleCnt="3"/>
      <dgm:spPr/>
    </dgm:pt>
    <dgm:pt modelId="{38B84CF7-612A-44C8-95CC-DDD3133DC6C5}" type="pres">
      <dgm:prSet presAssocID="{C3A7BD1A-1F7D-4F3E-9065-FAABD439683A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DA43AC73-063B-4790-B435-BD605E9FE5C5}" type="pres">
      <dgm:prSet presAssocID="{3A142BF4-37AC-4C56-98A5-3076F36FCF47}" presName="nodeRect" presStyleLbl="alignNode1" presStyleIdx="1" presStyleCnt="3">
        <dgm:presLayoutVars>
          <dgm:bulletEnabled val="1"/>
        </dgm:presLayoutVars>
      </dgm:prSet>
      <dgm:spPr/>
    </dgm:pt>
    <dgm:pt modelId="{86F9BEA2-91E6-43FD-924B-E59E0FDD91F5}" type="pres">
      <dgm:prSet presAssocID="{C3A7BD1A-1F7D-4F3E-9065-FAABD439683A}" presName="sibTrans" presStyleCnt="0"/>
      <dgm:spPr/>
    </dgm:pt>
    <dgm:pt modelId="{889DBCDB-FE38-4464-9E90-586ACDE4EC7A}" type="pres">
      <dgm:prSet presAssocID="{FB6C5219-9AB4-4500-8659-B0BCB97D4CE0}" presName="compositeNode" presStyleCnt="0">
        <dgm:presLayoutVars>
          <dgm:bulletEnabled val="1"/>
        </dgm:presLayoutVars>
      </dgm:prSet>
      <dgm:spPr/>
    </dgm:pt>
    <dgm:pt modelId="{E1EA49DD-6F64-4AB0-AF85-C8FAC5060BBC}" type="pres">
      <dgm:prSet presAssocID="{FB6C5219-9AB4-4500-8659-B0BCB97D4CE0}" presName="bgRect" presStyleLbl="alignNode1" presStyleIdx="2" presStyleCnt="3"/>
      <dgm:spPr/>
    </dgm:pt>
    <dgm:pt modelId="{4C386D83-84DC-4EDD-B8CC-9C46FE9A3430}" type="pres">
      <dgm:prSet presAssocID="{8182889A-9894-4577-BC69-D09A7F93550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9E94DEAE-8BA0-4BF8-8FAD-3B11151E6BAB}" type="pres">
      <dgm:prSet presAssocID="{FB6C5219-9AB4-4500-8659-B0BCB97D4CE0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74CAE611-0B20-4D6F-A7DF-34A9C5336681}" type="presOf" srcId="{FB6C5219-9AB4-4500-8659-B0BCB97D4CE0}" destId="{E1EA49DD-6F64-4AB0-AF85-C8FAC5060BBC}" srcOrd="0" destOrd="0" presId="urn:microsoft.com/office/officeart/2016/7/layout/LinearBlockProcessNumbered"/>
    <dgm:cxn modelId="{0B636912-7BF3-4A45-A428-2103C2B03F07}" srcId="{11E2A53C-DCCC-4903-A095-8CD0FEAA35CD}" destId="{FB6C5219-9AB4-4500-8659-B0BCB97D4CE0}" srcOrd="2" destOrd="0" parTransId="{AC50B86B-5E5E-4412-9EDC-B6AE35BFFF7E}" sibTransId="{8182889A-9894-4577-BC69-D09A7F935501}"/>
    <dgm:cxn modelId="{DE344F1D-949C-4526-B898-5FCCF9302093}" type="presOf" srcId="{6C92C70A-87AB-4280-A394-791054E39E52}" destId="{75ACBCE1-7C63-46F2-9D24-B6475FB615FD}" srcOrd="0" destOrd="0" presId="urn:microsoft.com/office/officeart/2016/7/layout/LinearBlockProcessNumbered"/>
    <dgm:cxn modelId="{AA414922-D429-4189-A973-B3697F78DD12}" srcId="{11E2A53C-DCCC-4903-A095-8CD0FEAA35CD}" destId="{3A142BF4-37AC-4C56-98A5-3076F36FCF47}" srcOrd="1" destOrd="0" parTransId="{B50613CB-4CF7-4A02-82DB-56B503084AE6}" sibTransId="{C3A7BD1A-1F7D-4F3E-9065-FAABD439683A}"/>
    <dgm:cxn modelId="{7A7F7428-5DB0-4260-B91B-8C70ADA346AE}" type="presOf" srcId="{C3A7BD1A-1F7D-4F3E-9065-FAABD439683A}" destId="{38B84CF7-612A-44C8-95CC-DDD3133DC6C5}" srcOrd="0" destOrd="0" presId="urn:microsoft.com/office/officeart/2016/7/layout/LinearBlockProcessNumbered"/>
    <dgm:cxn modelId="{D0FC885C-E391-4422-A83A-9A6EFD1F71ED}" srcId="{11E2A53C-DCCC-4903-A095-8CD0FEAA35CD}" destId="{2C16744C-E42E-412D-B742-3F5849A0F8FF}" srcOrd="0" destOrd="0" parTransId="{6F8660FE-FDF5-4F9B-B56C-F7D753A4E359}" sibTransId="{6C92C70A-87AB-4280-A394-791054E39E52}"/>
    <dgm:cxn modelId="{30430468-7C35-462A-ACF8-EF91E47B5501}" type="presOf" srcId="{FB6C5219-9AB4-4500-8659-B0BCB97D4CE0}" destId="{9E94DEAE-8BA0-4BF8-8FAD-3B11151E6BAB}" srcOrd="1" destOrd="0" presId="urn:microsoft.com/office/officeart/2016/7/layout/LinearBlockProcessNumbered"/>
    <dgm:cxn modelId="{7D27D569-52A0-470B-B35B-43E7BF718B5A}" type="presOf" srcId="{11E2A53C-DCCC-4903-A095-8CD0FEAA35CD}" destId="{85D8D86A-73E8-44CB-937F-B2971FC11871}" srcOrd="0" destOrd="0" presId="urn:microsoft.com/office/officeart/2016/7/layout/LinearBlockProcessNumbered"/>
    <dgm:cxn modelId="{D608F47C-594A-41D3-9687-652E6C2879D5}" type="presOf" srcId="{2C16744C-E42E-412D-B742-3F5849A0F8FF}" destId="{44E89C54-9530-4518-97B5-5B6EAFF091AD}" srcOrd="0" destOrd="0" presId="urn:microsoft.com/office/officeart/2016/7/layout/LinearBlockProcessNumbered"/>
    <dgm:cxn modelId="{43F90297-7C93-4C5E-AAFA-D5D2631BB3E0}" type="presOf" srcId="{3A142BF4-37AC-4C56-98A5-3076F36FCF47}" destId="{DA43AC73-063B-4790-B435-BD605E9FE5C5}" srcOrd="1" destOrd="0" presId="urn:microsoft.com/office/officeart/2016/7/layout/LinearBlockProcessNumbered"/>
    <dgm:cxn modelId="{37146FA2-6C52-4A4B-9AB5-DFBB39DDBC01}" type="presOf" srcId="{8182889A-9894-4577-BC69-D09A7F935501}" destId="{4C386D83-84DC-4EDD-B8CC-9C46FE9A3430}" srcOrd="0" destOrd="0" presId="urn:microsoft.com/office/officeart/2016/7/layout/LinearBlockProcessNumbered"/>
    <dgm:cxn modelId="{72DE65BB-9A59-44B1-BBA1-531A9AC43071}" type="presOf" srcId="{3A142BF4-37AC-4C56-98A5-3076F36FCF47}" destId="{FB66AEFE-B96E-4344-A385-4DFE1B458294}" srcOrd="0" destOrd="0" presId="urn:microsoft.com/office/officeart/2016/7/layout/LinearBlockProcessNumbered"/>
    <dgm:cxn modelId="{55B305FC-38DC-4FBB-9C58-A0B923CBDD53}" type="presOf" srcId="{2C16744C-E42E-412D-B742-3F5849A0F8FF}" destId="{40915D5A-2906-4E86-83AA-46AD9C20D737}" srcOrd="1" destOrd="0" presId="urn:microsoft.com/office/officeart/2016/7/layout/LinearBlockProcessNumbered"/>
    <dgm:cxn modelId="{DEA044D8-6466-4329-9EF5-23458DCCD7AC}" type="presParOf" srcId="{85D8D86A-73E8-44CB-937F-B2971FC11871}" destId="{3918E12A-DBB5-4782-AF74-523B7CC35F45}" srcOrd="0" destOrd="0" presId="urn:microsoft.com/office/officeart/2016/7/layout/LinearBlockProcessNumbered"/>
    <dgm:cxn modelId="{1D07513C-1F5D-4F98-9013-912AB7988150}" type="presParOf" srcId="{3918E12A-DBB5-4782-AF74-523B7CC35F45}" destId="{44E89C54-9530-4518-97B5-5B6EAFF091AD}" srcOrd="0" destOrd="0" presId="urn:microsoft.com/office/officeart/2016/7/layout/LinearBlockProcessNumbered"/>
    <dgm:cxn modelId="{4BFF7581-CC1E-49DB-867D-7C8E346B1EB3}" type="presParOf" srcId="{3918E12A-DBB5-4782-AF74-523B7CC35F45}" destId="{75ACBCE1-7C63-46F2-9D24-B6475FB615FD}" srcOrd="1" destOrd="0" presId="urn:microsoft.com/office/officeart/2016/7/layout/LinearBlockProcessNumbered"/>
    <dgm:cxn modelId="{DF57F871-19E1-4CDC-B1AB-EA3F0D766550}" type="presParOf" srcId="{3918E12A-DBB5-4782-AF74-523B7CC35F45}" destId="{40915D5A-2906-4E86-83AA-46AD9C20D737}" srcOrd="2" destOrd="0" presId="urn:microsoft.com/office/officeart/2016/7/layout/LinearBlockProcessNumbered"/>
    <dgm:cxn modelId="{91553759-0085-4BF6-AA17-E78E30B532F6}" type="presParOf" srcId="{85D8D86A-73E8-44CB-937F-B2971FC11871}" destId="{01E2906A-D1FD-4D97-8A76-1245CF0B7690}" srcOrd="1" destOrd="0" presId="urn:microsoft.com/office/officeart/2016/7/layout/LinearBlockProcessNumbered"/>
    <dgm:cxn modelId="{00E07033-B83F-49EF-A889-ECC62B408773}" type="presParOf" srcId="{85D8D86A-73E8-44CB-937F-B2971FC11871}" destId="{89D9C959-048A-48C4-AADB-1BDF8FCCE0B3}" srcOrd="2" destOrd="0" presId="urn:microsoft.com/office/officeart/2016/7/layout/LinearBlockProcessNumbered"/>
    <dgm:cxn modelId="{F09761FA-7B3E-4218-BB94-0AC892F5EC5C}" type="presParOf" srcId="{89D9C959-048A-48C4-AADB-1BDF8FCCE0B3}" destId="{FB66AEFE-B96E-4344-A385-4DFE1B458294}" srcOrd="0" destOrd="0" presId="urn:microsoft.com/office/officeart/2016/7/layout/LinearBlockProcessNumbered"/>
    <dgm:cxn modelId="{BD995F8D-DB3E-492E-81A1-C7349B7A8B3F}" type="presParOf" srcId="{89D9C959-048A-48C4-AADB-1BDF8FCCE0B3}" destId="{38B84CF7-612A-44C8-95CC-DDD3133DC6C5}" srcOrd="1" destOrd="0" presId="urn:microsoft.com/office/officeart/2016/7/layout/LinearBlockProcessNumbered"/>
    <dgm:cxn modelId="{B3996B71-B8F8-47C3-B32C-47AC12A091F6}" type="presParOf" srcId="{89D9C959-048A-48C4-AADB-1BDF8FCCE0B3}" destId="{DA43AC73-063B-4790-B435-BD605E9FE5C5}" srcOrd="2" destOrd="0" presId="urn:microsoft.com/office/officeart/2016/7/layout/LinearBlockProcessNumbered"/>
    <dgm:cxn modelId="{1E4A67DE-8E78-429D-AEA9-B6001CC93C8D}" type="presParOf" srcId="{85D8D86A-73E8-44CB-937F-B2971FC11871}" destId="{86F9BEA2-91E6-43FD-924B-E59E0FDD91F5}" srcOrd="3" destOrd="0" presId="urn:microsoft.com/office/officeart/2016/7/layout/LinearBlockProcessNumbered"/>
    <dgm:cxn modelId="{3B1BB83E-75FA-4E22-B1CB-D7393494E308}" type="presParOf" srcId="{85D8D86A-73E8-44CB-937F-B2971FC11871}" destId="{889DBCDB-FE38-4464-9E90-586ACDE4EC7A}" srcOrd="4" destOrd="0" presId="urn:microsoft.com/office/officeart/2016/7/layout/LinearBlockProcessNumbered"/>
    <dgm:cxn modelId="{B82FDA21-C528-4C02-B6B2-A82AFDF428D1}" type="presParOf" srcId="{889DBCDB-FE38-4464-9E90-586ACDE4EC7A}" destId="{E1EA49DD-6F64-4AB0-AF85-C8FAC5060BBC}" srcOrd="0" destOrd="0" presId="urn:microsoft.com/office/officeart/2016/7/layout/LinearBlockProcessNumbered"/>
    <dgm:cxn modelId="{1264C988-A458-49B6-AFDE-774D81AA5C4B}" type="presParOf" srcId="{889DBCDB-FE38-4464-9E90-586ACDE4EC7A}" destId="{4C386D83-84DC-4EDD-B8CC-9C46FE9A3430}" srcOrd="1" destOrd="0" presId="urn:microsoft.com/office/officeart/2016/7/layout/LinearBlockProcessNumbered"/>
    <dgm:cxn modelId="{353CDFED-E421-41C6-AD91-7D269E3B7AA4}" type="presParOf" srcId="{889DBCDB-FE38-4464-9E90-586ACDE4EC7A}" destId="{9E94DEAE-8BA0-4BF8-8FAD-3B11151E6BA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D838F-1D35-42CE-9B3C-7A3253F053F5}">
      <dsp:nvSpPr>
        <dsp:cNvPr id="0" name=""/>
        <dsp:cNvSpPr/>
      </dsp:nvSpPr>
      <dsp:spPr>
        <a:xfrm>
          <a:off x="0" y="345297"/>
          <a:ext cx="6046132" cy="2623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247" tIns="354076" rIns="46924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Proposed Adopted Budget – Over All Funds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Summary Overall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General Fund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Expenditure &amp; Revenue Highlights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Capital Improvement Projects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Other Funds Budget Comparison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Possible Revenue Increases and Expenditure Reductions</a:t>
          </a:r>
        </a:p>
      </dsp:txBody>
      <dsp:txXfrm>
        <a:off x="0" y="345297"/>
        <a:ext cx="6046132" cy="2623950"/>
      </dsp:txXfrm>
    </dsp:sp>
    <dsp:sp modelId="{1A02C1AF-FA28-4E1A-A8C5-745812C67323}">
      <dsp:nvSpPr>
        <dsp:cNvPr id="0" name=""/>
        <dsp:cNvSpPr/>
      </dsp:nvSpPr>
      <dsp:spPr>
        <a:xfrm>
          <a:off x="302306" y="94377"/>
          <a:ext cx="4232293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971" tIns="0" rIns="15997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Overview of Proposed 21-22 Budget</a:t>
          </a:r>
        </a:p>
      </dsp:txBody>
      <dsp:txXfrm>
        <a:off x="326804" y="118875"/>
        <a:ext cx="4183297" cy="452844"/>
      </dsp:txXfrm>
    </dsp:sp>
    <dsp:sp modelId="{F2C25802-2EEE-40B1-B46E-EE181D3FBB79}">
      <dsp:nvSpPr>
        <dsp:cNvPr id="0" name=""/>
        <dsp:cNvSpPr/>
      </dsp:nvSpPr>
      <dsp:spPr>
        <a:xfrm>
          <a:off x="0" y="3311968"/>
          <a:ext cx="604613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2404054"/>
              <a:satOff val="-1604"/>
              <a:lumOff val="-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1BE25-4A88-4FA8-AC80-3BBF53773B96}">
      <dsp:nvSpPr>
        <dsp:cNvPr id="0" name=""/>
        <dsp:cNvSpPr/>
      </dsp:nvSpPr>
      <dsp:spPr>
        <a:xfrm>
          <a:off x="302306" y="3061048"/>
          <a:ext cx="4232293" cy="501840"/>
        </a:xfrm>
        <a:prstGeom prst="roundRect">
          <a:avLst/>
        </a:prstGeom>
        <a:gradFill rotWithShape="0">
          <a:gsLst>
            <a:gs pos="0">
              <a:schemeClr val="accent2">
                <a:hueOff val="2404054"/>
                <a:satOff val="-1604"/>
                <a:lumOff val="-882"/>
                <a:alphaOff val="0"/>
                <a:tint val="96000"/>
                <a:lumMod val="104000"/>
              </a:schemeClr>
            </a:gs>
            <a:gs pos="100000">
              <a:schemeClr val="accent2">
                <a:hueOff val="2404054"/>
                <a:satOff val="-1604"/>
                <a:lumOff val="-88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971" tIns="0" rIns="15997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Timeline for 21-22 Budget Adoption</a:t>
          </a:r>
        </a:p>
      </dsp:txBody>
      <dsp:txXfrm>
        <a:off x="326804" y="3085546"/>
        <a:ext cx="4183297" cy="452844"/>
      </dsp:txXfrm>
    </dsp:sp>
    <dsp:sp modelId="{1E707AC7-7D69-4698-838F-0C3DBFEE0ACA}">
      <dsp:nvSpPr>
        <dsp:cNvPr id="0" name=""/>
        <dsp:cNvSpPr/>
      </dsp:nvSpPr>
      <dsp:spPr>
        <a:xfrm>
          <a:off x="0" y="4083088"/>
          <a:ext cx="604613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4808107"/>
              <a:satOff val="-3208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25041-C823-436C-998E-28DA5D08A13C}">
      <dsp:nvSpPr>
        <dsp:cNvPr id="0" name=""/>
        <dsp:cNvSpPr/>
      </dsp:nvSpPr>
      <dsp:spPr>
        <a:xfrm>
          <a:off x="302306" y="3832168"/>
          <a:ext cx="4232293" cy="501840"/>
        </a:xfrm>
        <a:prstGeom prst="roundRect">
          <a:avLst/>
        </a:prstGeom>
        <a:gradFill rotWithShape="0">
          <a:gsLst>
            <a:gs pos="0">
              <a:schemeClr val="accent2">
                <a:hueOff val="4808107"/>
                <a:satOff val="-3208"/>
                <a:lumOff val="-1765"/>
                <a:alphaOff val="0"/>
                <a:tint val="96000"/>
                <a:lumMod val="104000"/>
              </a:schemeClr>
            </a:gs>
            <a:gs pos="100000">
              <a:schemeClr val="accent2">
                <a:hueOff val="4808107"/>
                <a:satOff val="-3208"/>
                <a:lumOff val="-1765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9971" tIns="0" rIns="15997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Questions/Comments</a:t>
          </a:r>
        </a:p>
      </dsp:txBody>
      <dsp:txXfrm>
        <a:off x="326804" y="3856666"/>
        <a:ext cx="4183297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89C54-9530-4518-97B5-5B6EAFF091AD}">
      <dsp:nvSpPr>
        <dsp:cNvPr id="0" name=""/>
        <dsp:cNvSpPr/>
      </dsp:nvSpPr>
      <dsp:spPr>
        <a:xfrm>
          <a:off x="775" y="0"/>
          <a:ext cx="3139941" cy="3190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156" tIns="0" rIns="310156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5/25/2021 -  Council Recommendations</a:t>
          </a:r>
        </a:p>
      </dsp:txBody>
      <dsp:txXfrm>
        <a:off x="775" y="1276003"/>
        <a:ext cx="3139941" cy="1914005"/>
      </dsp:txXfrm>
    </dsp:sp>
    <dsp:sp modelId="{75ACBCE1-7C63-46F2-9D24-B6475FB615FD}">
      <dsp:nvSpPr>
        <dsp:cNvPr id="0" name=""/>
        <dsp:cNvSpPr/>
      </dsp:nvSpPr>
      <dsp:spPr>
        <a:xfrm>
          <a:off x="775" y="0"/>
          <a:ext cx="3139941" cy="127600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156" tIns="165100" rIns="31015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75" y="0"/>
        <a:ext cx="3139941" cy="1276003"/>
      </dsp:txXfrm>
    </dsp:sp>
    <dsp:sp modelId="{FB66AEFE-B96E-4344-A385-4DFE1B458294}">
      <dsp:nvSpPr>
        <dsp:cNvPr id="0" name=""/>
        <dsp:cNvSpPr/>
      </dsp:nvSpPr>
      <dsp:spPr>
        <a:xfrm>
          <a:off x="3391912" y="0"/>
          <a:ext cx="3139941" cy="3190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156" tIns="0" rIns="310156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6/8/2021 – Possible Council &amp; </a:t>
          </a:r>
          <a:r>
            <a:rPr lang="en-US" sz="2100" kern="1200" dirty="0" err="1"/>
            <a:t>Mgmt</a:t>
          </a:r>
          <a:r>
            <a:rPr lang="en-US" sz="2100" kern="1200" dirty="0"/>
            <a:t> Revisions</a:t>
          </a:r>
        </a:p>
      </dsp:txBody>
      <dsp:txXfrm>
        <a:off x="3391912" y="1276003"/>
        <a:ext cx="3139941" cy="1914005"/>
      </dsp:txXfrm>
    </dsp:sp>
    <dsp:sp modelId="{38B84CF7-612A-44C8-95CC-DDD3133DC6C5}">
      <dsp:nvSpPr>
        <dsp:cNvPr id="0" name=""/>
        <dsp:cNvSpPr/>
      </dsp:nvSpPr>
      <dsp:spPr>
        <a:xfrm>
          <a:off x="3391912" y="0"/>
          <a:ext cx="3139941" cy="127600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156" tIns="165100" rIns="31015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391912" y="0"/>
        <a:ext cx="3139941" cy="1276003"/>
      </dsp:txXfrm>
    </dsp:sp>
    <dsp:sp modelId="{E1EA49DD-6F64-4AB0-AF85-C8FAC5060BBC}">
      <dsp:nvSpPr>
        <dsp:cNvPr id="0" name=""/>
        <dsp:cNvSpPr/>
      </dsp:nvSpPr>
      <dsp:spPr>
        <a:xfrm>
          <a:off x="6783049" y="0"/>
          <a:ext cx="3139941" cy="3190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156" tIns="0" rIns="310156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6/22/2021 – Budget Adoption</a:t>
          </a:r>
        </a:p>
      </dsp:txBody>
      <dsp:txXfrm>
        <a:off x="6783049" y="1276003"/>
        <a:ext cx="3139941" cy="1914005"/>
      </dsp:txXfrm>
    </dsp:sp>
    <dsp:sp modelId="{4C386D83-84DC-4EDD-B8CC-9C46FE9A3430}">
      <dsp:nvSpPr>
        <dsp:cNvPr id="0" name=""/>
        <dsp:cNvSpPr/>
      </dsp:nvSpPr>
      <dsp:spPr>
        <a:xfrm>
          <a:off x="6783049" y="0"/>
          <a:ext cx="3139941" cy="127600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0156" tIns="165100" rIns="31015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783049" y="0"/>
        <a:ext cx="3139941" cy="1276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0.4226</cdr:x>
      <cdr:y>0.95629</cdr:y>
    </cdr:from>
    <cdr:to>
      <cdr:x>0.59857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B60559C-0E20-432F-842E-08D359AF1F14}"/>
            </a:ext>
          </a:extLst>
        </cdr:cNvPr>
        <cdr:cNvSpPr txBox="1"/>
      </cdr:nvSpPr>
      <cdr:spPr>
        <a:xfrm xmlns:a="http://schemas.openxmlformats.org/drawingml/2006/main" flipV="1">
          <a:off x="5076267" y="5200374"/>
          <a:ext cx="2113807" cy="237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FB33BE-BDB8-40CC-B28B-028A95038DA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0CA73B-0187-4CFB-9247-096B6C2E9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31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39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1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2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Amended 19-20 Exp Budget was $36,397,199. Underspent by $1,504,489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3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9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Transfer in. Other local tax decrease of pass thru residual RPTTF = $70k. P&amp;R COVID Closures. Other Rev = Emer Prep Grant/CARES Act, restitution, rentals, </a:t>
            </a:r>
            <a:r>
              <a:rPr lang="en-US" dirty="0" err="1"/>
              <a:t>misc</a:t>
            </a:r>
            <a:r>
              <a:rPr lang="en-US" dirty="0"/>
              <a:t> reimbursements, gains on sale, etc. GF Revenue increase of $2,672,450!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29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7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A73B-0187-4CFB-9247-096B6C2E9A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9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627D1-8EE6-4C96-8C33-0453ABBFD564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3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787-2EC7-4788-BB56-FB3C4E8393F2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0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C7E2-14D7-4D12-BB62-46FB821BD992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2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F7EB-80F5-4864-BF57-8E29819D863D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2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7697-FBDA-4B9F-847F-990A0F819094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0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720E-A671-494B-B887-87AB5C1FF4E9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9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DDC1-482C-45DB-9CAD-AF54A9921391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3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C0DB-8201-4173-A1B1-724D8F21027C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16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EAD8-B164-47EE-A99D-8DA9AD31375D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084B-AA38-423D-8198-C2C09784D27C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6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4F31-34AB-44E6-8879-456EF879D30B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3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0207-623C-4FDF-9F7D-561492CC80CB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F14E-E4B0-4566-96B2-30D9E8905E6B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1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4D0-A8B7-4A72-9B44-0FFD14C7AFDC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50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A3F8-0DF5-4783-AD8C-7F6F1ACFF8F3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4D0E-1B12-437B-8208-549877D2CEC7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9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728E83A-9350-4066-B3A4-FF8BDE140B4F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2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2544073-016B-4E2F-ACBF-642592F3747B}" type="datetime1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0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atisfyingretirement.blogspot.com/2016/11/retire-with-less-than-one-million.html" TargetMode="Externa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14/relationships/chartEx" Target="../charts/chartEx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selaw.com/construction-site-safety-must-have-personal-protective-equipment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thebluediamondgallery.com/wooden-tile/e/expense.html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2" y="5945930"/>
            <a:ext cx="9440034" cy="6216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5AE3C"/>
                </a:solidFill>
              </a:rPr>
              <a:t>Budget Workshop 21-22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217" r="-1" b="-1"/>
          <a:stretch/>
        </p:blipFill>
        <p:spPr>
          <a:xfrm>
            <a:off x="0" y="0"/>
            <a:ext cx="12198915" cy="422068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B0DB528-5ECB-491A-9B3F-1D537207C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82" y="4362980"/>
            <a:ext cx="1807698" cy="180769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74FAD6F-DB31-483B-82F8-C1417D150F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410" r="-531"/>
          <a:stretch/>
        </p:blipFill>
        <p:spPr>
          <a:xfrm>
            <a:off x="2362383" y="4592474"/>
            <a:ext cx="7467231" cy="1975070"/>
          </a:xfrm>
          <a:prstGeom prst="rect">
            <a:avLst/>
          </a:prstGeom>
          <a:ln>
            <a:noFill/>
          </a:ln>
          <a:effectLst>
            <a:outerShdw blurRad="50800" dist="127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C92B7-D8EF-4E13-8F2D-0CDD31354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609357"/>
              </p:ext>
            </p:extLst>
          </p:nvPr>
        </p:nvGraphicFramePr>
        <p:xfrm>
          <a:off x="1043173" y="664781"/>
          <a:ext cx="9893051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835">
                  <a:extLst>
                    <a:ext uri="{9D8B030D-6E8A-4147-A177-3AD203B41FA5}">
                      <a16:colId xmlns:a16="http://schemas.microsoft.com/office/drawing/2014/main" val="222401006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75318073"/>
                    </a:ext>
                  </a:extLst>
                </a:gridCol>
                <a:gridCol w="3681984">
                  <a:extLst>
                    <a:ext uri="{9D8B030D-6E8A-4147-A177-3AD203B41FA5}">
                      <a16:colId xmlns:a16="http://schemas.microsoft.com/office/drawing/2014/main" val="1355551213"/>
                    </a:ext>
                  </a:extLst>
                </a:gridCol>
                <a:gridCol w="1475232">
                  <a:extLst>
                    <a:ext uri="{9D8B030D-6E8A-4147-A177-3AD203B41FA5}">
                      <a16:colId xmlns:a16="http://schemas.microsoft.com/office/drawing/2014/main" val="2180498956"/>
                    </a:ext>
                  </a:extLst>
                </a:gridCol>
              </a:tblGrid>
              <a:tr h="151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Category/Department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Proposed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Category/Department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Proposed Budget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72526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General Government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Public &amp; Municipal Services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75742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Town Council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$               255,072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Public Facilities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           688,236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41682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Town Attorney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320,000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Animal Services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727,923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41952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Town Manager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626,104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Animal Shelter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1,464,682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7271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Finance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1,217,172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Code Enforcement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537,581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60068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Town Clerk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562,099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Building &amp; Safety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676,214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94004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Public Information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468,446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Parks &amp; Rec Grounds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1,573,035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68441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Human Resources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185,926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Parks &amp; Rec Aquatic Center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647,524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99019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Information Systems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1,339,280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Parks &amp; Rec Programs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1,102,376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2722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General Government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5,295,508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Parks &amp; Rec Administration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142,000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6972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            Total General Government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           10,269,607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             Total Public &amp; Municipal Services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          7,559,571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56543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Community &amp; Economic Development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Public Safety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spcAft>
                          <a:spcPts val="0"/>
                        </a:spcAft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736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Economic Development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                263,577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Police Services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       16,959,363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93290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Engineering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737,600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 Emergency Preparedness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25,600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31190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Planning-Community Development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821,031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                            Total Public Safety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       16,984,963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67336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            Total Community &amp; Economic  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                                       Development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             1,822,208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             Total Operating Expenditures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       36,636,349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668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24014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Transfer to Golf Course Fund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            470,000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06517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                 Total General Fund Appropriations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      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37,106,349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4322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E76C5-CD44-4705-AF2D-03E28F87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988" y="6334379"/>
            <a:ext cx="5511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C731A-52B6-4A28-AA7C-4279636A6926}"/>
              </a:ext>
            </a:extLst>
          </p:cNvPr>
          <p:cNvSpPr txBox="1"/>
          <p:nvPr/>
        </p:nvSpPr>
        <p:spPr>
          <a:xfrm>
            <a:off x="914400" y="190472"/>
            <a:ext cx="1042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General Fund Expenditures By Category/Department</a:t>
            </a:r>
          </a:p>
        </p:txBody>
      </p:sp>
    </p:spTree>
    <p:extLst>
      <p:ext uri="{BB962C8B-B14F-4D97-AF65-F5344CB8AC3E}">
        <p14:creationId xmlns:p14="http://schemas.microsoft.com/office/powerpoint/2010/main" val="27752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3E28-34E4-41D9-93F1-7213531F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97" y="12192"/>
            <a:ext cx="9905998" cy="768096"/>
          </a:xfrm>
        </p:spPr>
        <p:txBody>
          <a:bodyPr/>
          <a:lstStyle/>
          <a:p>
            <a:r>
              <a:rPr lang="en-US" dirty="0"/>
              <a:t>General fund budget comparison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A3D1496-868D-49C7-B7E1-83E4AC264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419576"/>
              </p:ext>
            </p:extLst>
          </p:nvPr>
        </p:nvGraphicFramePr>
        <p:xfrm>
          <a:off x="1565878" y="780288"/>
          <a:ext cx="8541435" cy="565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03">
                  <a:extLst>
                    <a:ext uri="{9D8B030D-6E8A-4147-A177-3AD203B41FA5}">
                      <a16:colId xmlns:a16="http://schemas.microsoft.com/office/drawing/2014/main" val="3807629646"/>
                    </a:ext>
                  </a:extLst>
                </a:gridCol>
                <a:gridCol w="182312">
                  <a:extLst>
                    <a:ext uri="{9D8B030D-6E8A-4147-A177-3AD203B41FA5}">
                      <a16:colId xmlns:a16="http://schemas.microsoft.com/office/drawing/2014/main" val="124928000"/>
                    </a:ext>
                  </a:extLst>
                </a:gridCol>
                <a:gridCol w="1845125">
                  <a:extLst>
                    <a:ext uri="{9D8B030D-6E8A-4147-A177-3AD203B41FA5}">
                      <a16:colId xmlns:a16="http://schemas.microsoft.com/office/drawing/2014/main" val="2627639104"/>
                    </a:ext>
                  </a:extLst>
                </a:gridCol>
                <a:gridCol w="1457635">
                  <a:extLst>
                    <a:ext uri="{9D8B030D-6E8A-4147-A177-3AD203B41FA5}">
                      <a16:colId xmlns:a16="http://schemas.microsoft.com/office/drawing/2014/main" val="3698356105"/>
                    </a:ext>
                  </a:extLst>
                </a:gridCol>
                <a:gridCol w="1537142">
                  <a:extLst>
                    <a:ext uri="{9D8B030D-6E8A-4147-A177-3AD203B41FA5}">
                      <a16:colId xmlns:a16="http://schemas.microsoft.com/office/drawing/2014/main" val="2327233689"/>
                    </a:ext>
                  </a:extLst>
                </a:gridCol>
                <a:gridCol w="1709408">
                  <a:extLst>
                    <a:ext uri="{9D8B030D-6E8A-4147-A177-3AD203B41FA5}">
                      <a16:colId xmlns:a16="http://schemas.microsoft.com/office/drawing/2014/main" val="3981402874"/>
                    </a:ext>
                  </a:extLst>
                </a:gridCol>
                <a:gridCol w="1192610">
                  <a:extLst>
                    <a:ext uri="{9D8B030D-6E8A-4147-A177-3AD203B41FA5}">
                      <a16:colId xmlns:a16="http://schemas.microsoft.com/office/drawing/2014/main" val="1111891463"/>
                    </a:ext>
                  </a:extLst>
                </a:gridCol>
              </a:tblGrid>
              <a:tr h="246811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FY 20/21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FY 21/22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Increase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888287"/>
                  </a:ext>
                </a:extLst>
              </a:tr>
              <a:tr h="246811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Original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Amended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(Decrease)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912735"/>
                  </a:ext>
                </a:extLst>
              </a:tr>
              <a:tr h="24681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 Fund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79075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Town Council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Town Council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219,917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223,917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255,072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506823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Town Attorney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Town Attorney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400,000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300,000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320,000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418803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Town Manager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Town Manager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628,162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629,162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626,104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921494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1,186,382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1,186,382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1,217,172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909166"/>
                  </a:ext>
                </a:extLst>
              </a:tr>
              <a:tr h="224320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Town Clerk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Town Clerk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598,753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598,753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562,099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968396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 Information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 Information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480,876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480,876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468,446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48929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169,420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170,110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185,926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651960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Information Systems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Information Systems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964,091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1,023,341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1,339,280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646257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 Government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 Government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4,631,758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4,664,158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5,765,508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780087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 Facilities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 Facilities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1,674,564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1,704,299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688,236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-60%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141781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 Safety Police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 Safety Police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16,310,988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16,317,988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16,959,363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96004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Emergency Preparedness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Emergency Preparedness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5,100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710,805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25,600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-96%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060946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Animal Control Services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Animal Control Services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2,180,556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2,180,556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2,192,605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810048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Code Enforcement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Code Enforcement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583,532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583,532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537,581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928253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Building &amp; Safety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Building &amp; Safety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676,214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676,214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676,214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342816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Engineering Services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Engineering Services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737,600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737,600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737,600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473334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Planning Services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Planning Services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893,849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894,637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821,031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70561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Economic Development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Economic Development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259,673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259,673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263,577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781187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Parks &amp; Recreation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Parks &amp; Recreation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3,384,959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3,263,773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3,464,935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918842"/>
                  </a:ext>
                </a:extLst>
              </a:tr>
              <a:tr h="2468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35,986,394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36,605,776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37,106,349 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2650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751D4-FD4B-4CEF-AEA9-2C808BC0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4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7B1ED-4DDF-4DDA-8998-AEFC7AAF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81" y="52039"/>
            <a:ext cx="9905998" cy="1905000"/>
          </a:xfrm>
        </p:spPr>
        <p:txBody>
          <a:bodyPr/>
          <a:lstStyle/>
          <a:p>
            <a:r>
              <a:rPr lang="en-US" dirty="0"/>
              <a:t>Expenditure by category 2021-22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AC563-7298-4257-B0F8-9B0480BE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509998"/>
              </p:ext>
            </p:extLst>
          </p:nvPr>
        </p:nvGraphicFramePr>
        <p:xfrm>
          <a:off x="979715" y="1483567"/>
          <a:ext cx="9534298" cy="476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0603"/>
              </p:ext>
            </p:extLst>
          </p:nvPr>
        </p:nvGraphicFramePr>
        <p:xfrm>
          <a:off x="1159181" y="1409700"/>
          <a:ext cx="8965894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36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6DBA-C637-4ADD-B28C-10CEB94A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480" y="524256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Safety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F8B11-55C7-4A19-896D-B67D81A6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200819"/>
              </p:ext>
            </p:extLst>
          </p:nvPr>
        </p:nvGraphicFramePr>
        <p:xfrm>
          <a:off x="723563" y="1128712"/>
          <a:ext cx="8335093" cy="474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18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7EC33-D037-4FFB-B2A7-10899130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97" y="48768"/>
            <a:ext cx="9905998" cy="1905000"/>
          </a:xfrm>
        </p:spPr>
        <p:txBody>
          <a:bodyPr/>
          <a:lstStyle/>
          <a:p>
            <a:r>
              <a:rPr lang="en-US" dirty="0"/>
              <a:t>Fiscal year 2021-2022</a:t>
            </a:r>
            <a:br>
              <a:rPr lang="en-US" dirty="0"/>
            </a:br>
            <a:r>
              <a:rPr lang="en-US" dirty="0"/>
              <a:t>park &amp; rec summary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155132-0C70-4DFC-8F0D-13DDF27E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BD4566A-2D15-41F9-ADC3-510FD8AFC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14909"/>
              </p:ext>
            </p:extLst>
          </p:nvPr>
        </p:nvGraphicFramePr>
        <p:xfrm>
          <a:off x="1460513" y="1953768"/>
          <a:ext cx="9270974" cy="341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6890">
                  <a:extLst>
                    <a:ext uri="{9D8B030D-6E8A-4147-A177-3AD203B41FA5}">
                      <a16:colId xmlns:a16="http://schemas.microsoft.com/office/drawing/2014/main" val="4020616145"/>
                    </a:ext>
                  </a:extLst>
                </a:gridCol>
                <a:gridCol w="2495493">
                  <a:extLst>
                    <a:ext uri="{9D8B030D-6E8A-4147-A177-3AD203B41FA5}">
                      <a16:colId xmlns:a16="http://schemas.microsoft.com/office/drawing/2014/main" val="3841727665"/>
                    </a:ext>
                  </a:extLst>
                </a:gridCol>
                <a:gridCol w="2348591">
                  <a:extLst>
                    <a:ext uri="{9D8B030D-6E8A-4147-A177-3AD203B41FA5}">
                      <a16:colId xmlns:a16="http://schemas.microsoft.com/office/drawing/2014/main" val="1922743594"/>
                    </a:ext>
                  </a:extLst>
                </a:gridCol>
              </a:tblGrid>
              <a:tr h="502443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Estimated Revenues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948287"/>
                  </a:ext>
                </a:extLst>
              </a:tr>
              <a:tr h="50244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      Program Revenues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            1,019,130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21938"/>
                  </a:ext>
                </a:extLst>
              </a:tr>
              <a:tr h="50244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      Property Tax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            2,155,600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            3,174,730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885573"/>
                  </a:ext>
                </a:extLst>
              </a:tr>
              <a:tr h="50244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Appropriation from General Fund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                 290,205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377953"/>
                  </a:ext>
                </a:extLst>
              </a:tr>
              <a:tr h="50244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Total Resources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            3,464,935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10153"/>
                  </a:ext>
                </a:extLst>
              </a:tr>
              <a:tr h="2586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84269"/>
                  </a:ext>
                </a:extLst>
              </a:tr>
              <a:tr h="50244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Proposed Expenses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            3,464,935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917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09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DA86-BEC0-484F-915B-A5620CFF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795" y="4479908"/>
            <a:ext cx="8686800" cy="1468800"/>
          </a:xfrm>
        </p:spPr>
        <p:txBody>
          <a:bodyPr/>
          <a:lstStyle/>
          <a:p>
            <a:r>
              <a:rPr lang="en-US" dirty="0"/>
              <a:t>Fiscal year 2021-2022 </a:t>
            </a:r>
            <a:br>
              <a:rPr lang="en-US" dirty="0"/>
            </a:br>
            <a:r>
              <a:rPr lang="en-US" dirty="0"/>
              <a:t>golf course fund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FE6DA-A189-4730-9315-5E6E1F03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C7BC69F-5BF1-487C-81F9-42363C64D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61240"/>
              </p:ext>
            </p:extLst>
          </p:nvPr>
        </p:nvGraphicFramePr>
        <p:xfrm>
          <a:off x="1668271" y="909292"/>
          <a:ext cx="8855457" cy="329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8481">
                  <a:extLst>
                    <a:ext uri="{9D8B030D-6E8A-4147-A177-3AD203B41FA5}">
                      <a16:colId xmlns:a16="http://schemas.microsoft.com/office/drawing/2014/main" val="4020616145"/>
                    </a:ext>
                  </a:extLst>
                </a:gridCol>
                <a:gridCol w="1359725">
                  <a:extLst>
                    <a:ext uri="{9D8B030D-6E8A-4147-A177-3AD203B41FA5}">
                      <a16:colId xmlns:a16="http://schemas.microsoft.com/office/drawing/2014/main" val="3841727665"/>
                    </a:ext>
                  </a:extLst>
                </a:gridCol>
                <a:gridCol w="3267251">
                  <a:extLst>
                    <a:ext uri="{9D8B030D-6E8A-4147-A177-3AD203B41FA5}">
                      <a16:colId xmlns:a16="http://schemas.microsoft.com/office/drawing/2014/main" val="1922743594"/>
                    </a:ext>
                  </a:extLst>
                </a:gridCol>
              </a:tblGrid>
              <a:tr h="41448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Estimated Revenues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               685,000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948287"/>
                  </a:ext>
                </a:extLst>
              </a:tr>
              <a:tr h="41448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Transfer from General Fund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                 470,000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377953"/>
                  </a:ext>
                </a:extLst>
              </a:tr>
              <a:tr h="41448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Total Resources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            1,155,000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10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84269"/>
                  </a:ext>
                </a:extLst>
              </a:tr>
              <a:tr h="41448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Proposed Expenses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            1,149,689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917370"/>
                  </a:ext>
                </a:extLst>
              </a:tr>
              <a:tr h="41448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Less Depreciation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dirty="0">
                          <a:solidFill>
                            <a:schemeClr val="tx1"/>
                          </a:solidFill>
                        </a:rPr>
                        <a:t>               (115,000)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249278"/>
                  </a:ext>
                </a:extLst>
              </a:tr>
              <a:tr h="41448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Adjusted Proposed Expenses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            1,034,689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999132"/>
                  </a:ext>
                </a:extLst>
              </a:tr>
              <a:tr h="4144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7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7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86045-82B4-4576-8951-8BA01EF5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1" y="-234528"/>
            <a:ext cx="8686800" cy="1468800"/>
          </a:xfrm>
        </p:spPr>
        <p:txBody>
          <a:bodyPr/>
          <a:lstStyle/>
          <a:p>
            <a:r>
              <a:rPr lang="en-US" dirty="0"/>
              <a:t>Golf course service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31ADF-349D-4004-9736-FC0628F9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817F686-269B-425B-A991-A91C9AC86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712706"/>
              </p:ext>
            </p:extLst>
          </p:nvPr>
        </p:nvGraphicFramePr>
        <p:xfrm>
          <a:off x="2033589" y="123427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402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43D1-050B-44E0-8BBC-C5926B4E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revenues</a:t>
            </a:r>
          </a:p>
        </p:txBody>
      </p:sp>
      <p:pic>
        <p:nvPicPr>
          <p:cNvPr id="6" name="Picture 5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8779B002-DE57-4B82-9E7B-2DC466723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9221" b="24582"/>
          <a:stretch/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FAB47-4FEF-4FBF-9A08-923A80D1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E0185-7FE4-4F78-89F0-1CD1E0A8C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36A2-594D-4688-B171-4617D91E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237361"/>
            <a:ext cx="9905998" cy="1905000"/>
          </a:xfrm>
        </p:spPr>
        <p:txBody>
          <a:bodyPr/>
          <a:lstStyle/>
          <a:p>
            <a:r>
              <a:rPr lang="en-US" dirty="0"/>
              <a:t>2021-22 general fund Revenues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B7109-23B9-4F3C-9E31-CEC113C21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447" y="1402697"/>
            <a:ext cx="7647106" cy="5137895"/>
          </a:xfrm>
        </p:spPr>
        <p:txBody>
          <a:bodyPr>
            <a:normAutofit/>
          </a:bodyPr>
          <a:lstStyle/>
          <a:p>
            <a:pPr lvl="4">
              <a:lnSpc>
                <a:spcPct val="80000"/>
              </a:lnSpc>
              <a:buNone/>
              <a:defRPr/>
            </a:pPr>
            <a:r>
              <a:rPr lang="en-US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                                     				       </a:t>
            </a:r>
            <a:r>
              <a:rPr lang="en-US" altLang="en-US" sz="1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Proposed        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Property Tax			            				$   4,527,600         		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Property Tax Parks &amp; Recreation	    			     </a:t>
            </a:r>
            <a:r>
              <a:rPr lang="en-US" sz="1600" dirty="0"/>
              <a:t>2,155,600</a:t>
            </a:r>
            <a:r>
              <a:rPr lang="en-US" altLang="en-US" sz="1600" dirty="0"/>
              <a:t>			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Property Tax – VLF Backfill                                             7,500,000 	 		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Sales &amp; Use Tax                                                                 7,713,000 		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Franchise Tax                                                                   3,250,000 		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Other Local Tax                                                              1,299,798  	             	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Public Safety Fines and Fees                                                446,500 	  		   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Public Services                                                                 1,603,159			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Building and Safety                                                         1,009,650     	                 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Planning Fees                                                                     170,500 		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Engineering                                                                          65,000        	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Parks &amp; Recreation			                                    1,019,130     			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dirty="0"/>
              <a:t>Other Revenues                                                               </a:t>
            </a:r>
            <a:r>
              <a:rPr lang="en-US" altLang="en-US" sz="1600" u="sng" dirty="0"/>
              <a:t>2,829,561                           </a:t>
            </a:r>
          </a:p>
          <a:p>
            <a:pPr>
              <a:lnSpc>
                <a:spcPct val="80000"/>
              </a:lnSpc>
              <a:buFont typeface="Wingdings 3" charset="2"/>
              <a:buChar char=""/>
              <a:defRPr/>
            </a:pPr>
            <a:r>
              <a:rPr lang="en-US" altLang="en-US" sz="1600" b="1" dirty="0"/>
              <a:t>Total General Fund Revenues                                  $  33,589,498                 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F82E5-3A7F-42CF-AF71-46E61EBF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69188A-C853-460C-8A0F-56A7132FF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20" y="29737"/>
            <a:ext cx="9905998" cy="1905000"/>
          </a:xfrm>
        </p:spPr>
        <p:txBody>
          <a:bodyPr/>
          <a:lstStyle/>
          <a:p>
            <a:r>
              <a:rPr lang="en-US" dirty="0"/>
              <a:t>Revenue by category 2021-22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5653E-61C8-4B67-9180-5F94BFED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080508"/>
              </p:ext>
            </p:extLst>
          </p:nvPr>
        </p:nvGraphicFramePr>
        <p:xfrm>
          <a:off x="2590799" y="1934737"/>
          <a:ext cx="6838951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60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B0EF-8C89-48A2-B47D-5E92761A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3700"/>
              <a:t>Budget workshop 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7621F-3E53-4946-844E-C51246BF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A64FE9-0F66-460B-89A3-79E9789ED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9DBA25F-9778-4AAE-BA46-C1D8CB68E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A719A-608F-4B14-8B67-A92AE0EDF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CF11399-F414-42A2-A995-5678D44C4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958320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469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ACCE-DA8D-436E-8035-FBC84A39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577" y="4982249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PROPERTY TAX</a:t>
            </a:r>
            <a:b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1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*Includes park &amp; Recreation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B70BF-B036-4741-B21B-3020FA73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015120"/>
              </p:ext>
            </p:extLst>
          </p:nvPr>
        </p:nvGraphicFramePr>
        <p:xfrm>
          <a:off x="635457" y="640080"/>
          <a:ext cx="10916463" cy="360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63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6DB947-2A31-4CD2-91D0-FCD9D0AD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746" y="633984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SALES TAX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FB1DB7-99A6-4FDF-B075-2178DB14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21</a:t>
            </a:fld>
            <a:endParaRPr lang="en-US"/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CBFA4D3F-1F85-479A-80F6-106D49B16F4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03817668"/>
                  </p:ext>
                </p:extLst>
              </p:nvPr>
            </p:nvGraphicFramePr>
            <p:xfrm>
              <a:off x="636915" y="353568"/>
              <a:ext cx="7860909" cy="61081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CBFA4D3F-1F85-479A-80F6-106D49B16F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915" y="353568"/>
                <a:ext cx="7860909" cy="61081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83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E0E2-8A07-40EA-BE4E-63F1BFFB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5427"/>
            <a:ext cx="9905998" cy="1905000"/>
          </a:xfrm>
        </p:spPr>
        <p:txBody>
          <a:bodyPr/>
          <a:lstStyle/>
          <a:p>
            <a:r>
              <a:rPr lang="en-US" dirty="0"/>
              <a:t>Revenue &amp; Expenditure history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9A0EA8-59A9-4869-8D6D-F6D71D1F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9E2583-A435-455C-B556-54B877FD5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921420"/>
              </p:ext>
            </p:extLst>
          </p:nvPr>
        </p:nvGraphicFramePr>
        <p:xfrm>
          <a:off x="267629" y="810322"/>
          <a:ext cx="12012021" cy="543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1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2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E79D22B-2C21-4608-B2E1-D84B1432A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966748" y="1817728"/>
            <a:ext cx="5529801" cy="3688334"/>
          </a:xfrm>
          <a:effectLst>
            <a:softEdge rad="1778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0270C-C078-4E05-8A1B-D7D23894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41" y="229154"/>
            <a:ext cx="9905998" cy="963168"/>
          </a:xfrm>
        </p:spPr>
        <p:txBody>
          <a:bodyPr/>
          <a:lstStyle/>
          <a:p>
            <a:r>
              <a:rPr lang="en-US" dirty="0"/>
              <a:t>Capital improvement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7835C-BFD6-484E-9D89-F6F406B4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9B85-694D-47AE-8E21-15440130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YEAR 2021-2022</a:t>
            </a:r>
            <a:br>
              <a:rPr lang="en-US" dirty="0"/>
            </a:br>
            <a:r>
              <a:rPr lang="en-US" dirty="0"/>
              <a:t>CAPITAL IMPROVEMENT BUDGET – ALL FUNDS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EA1A6-90E0-40A1-AD44-E8540ED4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FA9BF6-46E6-467E-86A5-A1414E123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9982"/>
              </p:ext>
            </p:extLst>
          </p:nvPr>
        </p:nvGraphicFramePr>
        <p:xfrm>
          <a:off x="2483141" y="2841771"/>
          <a:ext cx="6790001" cy="246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154">
                  <a:extLst>
                    <a:ext uri="{9D8B030D-6E8A-4147-A177-3AD203B41FA5}">
                      <a16:colId xmlns:a16="http://schemas.microsoft.com/office/drawing/2014/main" val="259806501"/>
                    </a:ext>
                  </a:extLst>
                </a:gridCol>
                <a:gridCol w="3049847">
                  <a:extLst>
                    <a:ext uri="{9D8B030D-6E8A-4147-A177-3AD203B41FA5}">
                      <a16:colId xmlns:a16="http://schemas.microsoft.com/office/drawing/2014/main" val="4190440011"/>
                    </a:ext>
                  </a:extLst>
                </a:gridCol>
              </a:tblGrid>
              <a:tr h="61711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Proposed Budget 21-22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      16,191,961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420242"/>
                  </a:ext>
                </a:extLst>
              </a:tr>
              <a:tr h="617115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Amended Budget 20-21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u="sng" dirty="0">
                          <a:solidFill>
                            <a:schemeClr val="tx1"/>
                          </a:solidFill>
                        </a:rPr>
                        <a:t>    14,452,909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429376"/>
                  </a:ext>
                </a:extLst>
              </a:tr>
              <a:tr h="617115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Increase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     1,739,052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300584"/>
                  </a:ext>
                </a:extLst>
              </a:tr>
              <a:tr h="617115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Percent Increase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12.03%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136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800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C801C-7B31-4B1E-8D5C-503061C4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259C9E-310A-4F2C-A5B6-58DDF8C47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8689"/>
              </p:ext>
            </p:extLst>
          </p:nvPr>
        </p:nvGraphicFramePr>
        <p:xfrm>
          <a:off x="2572512" y="292608"/>
          <a:ext cx="7034783" cy="6291075"/>
        </p:xfrm>
        <a:graphic>
          <a:graphicData uri="http://schemas.openxmlformats.org/drawingml/2006/table">
            <a:tbl>
              <a:tblPr/>
              <a:tblGrid>
                <a:gridCol w="5084064">
                  <a:extLst>
                    <a:ext uri="{9D8B030D-6E8A-4147-A177-3AD203B41FA5}">
                      <a16:colId xmlns:a16="http://schemas.microsoft.com/office/drawing/2014/main" val="2107364800"/>
                    </a:ext>
                  </a:extLst>
                </a:gridCol>
                <a:gridCol w="1950719">
                  <a:extLst>
                    <a:ext uri="{9D8B030D-6E8A-4147-A177-3AD203B41FA5}">
                      <a16:colId xmlns:a16="http://schemas.microsoft.com/office/drawing/2014/main" val="4261328477"/>
                    </a:ext>
                  </a:extLst>
                </a:gridCol>
              </a:tblGrid>
              <a:tr h="2516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Univers" panose="020B0503020202020204" pitchFamily="34" charset="0"/>
                        </a:rPr>
                        <a:t>Town of Apple Valley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534765"/>
                  </a:ext>
                </a:extLst>
              </a:tr>
              <a:tr h="2516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Capital Improvement Plan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649891"/>
                  </a:ext>
                </a:extLst>
              </a:tr>
              <a:tr h="25164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FY 2021-2022 Budget by Funding Source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86896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1F497D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1F497D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66388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Univers" panose="020B0503020202020204" pitchFamily="34" charset="0"/>
                        </a:rPr>
                        <a:t>Totals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7696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Preliminary Design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31317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High Desert Corridor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    2,500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762354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Full Design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10406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Bear Valley Bridge (Mojave River Bridge)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400,000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09063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Central Road from Highway 18 to Bear Valley Road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200,000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422043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Dale Evans Parkway @ Waalew Road (Realignment)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  25,000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044496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Town Wide School Zone Analysis/LRSP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  50,000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558239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Wika Road West End @ SR 18 Access Improvements (Phase 1)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  30,000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943078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Construction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145161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Apple Valley Village Accessibility Phase 2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672,000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546923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Bear Valley Bridge (Mojave River Bridge)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250,000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319800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Central Road from Highway 18 to Bear Valley Road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410,000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459932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Hwy 18 West End Widening (Phase 1, AVR Realignment)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4,940,000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09014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Navajo Road Drainage Improvements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  10,000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998915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Paving Priorities (50% Categorical/50% Non-Categorical)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4,325,191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110777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Reata Intersection Improvements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452,270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946632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Stoddard Wells Road Widening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2,325,000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917415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Town Wide School Zone Analysis/LRSP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  50,000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577546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Sidewalk Repairs, Various Locations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100,000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32974"/>
                  </a:ext>
                </a:extLst>
              </a:tr>
              <a:tr h="25164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244062"/>
                          </a:solidFill>
                          <a:effectLst/>
                          <a:latin typeface="Univers" panose="020B0503020202020204" pitchFamily="34" charset="0"/>
                        </a:rPr>
                        <a:t>Street Maintenance Total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244062"/>
                          </a:solidFill>
                          <a:effectLst/>
                          <a:latin typeface="Univers" panose="020B0503020202020204" pitchFamily="34" charset="0"/>
                        </a:rPr>
                        <a:t>     14,241,961 </a:t>
                      </a:r>
                    </a:p>
                  </a:txBody>
                  <a:tcPr marL="7351" marR="7351" marT="73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250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0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196B4F-ECF0-4428-BC19-E120C407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DEF409-8FED-4315-B080-2F30BCC2D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72084"/>
              </p:ext>
            </p:extLst>
          </p:nvPr>
        </p:nvGraphicFramePr>
        <p:xfrm>
          <a:off x="2462784" y="327844"/>
          <a:ext cx="7095744" cy="5665159"/>
        </p:xfrm>
        <a:graphic>
          <a:graphicData uri="http://schemas.openxmlformats.org/drawingml/2006/table">
            <a:tbl>
              <a:tblPr/>
              <a:tblGrid>
                <a:gridCol w="5742803">
                  <a:extLst>
                    <a:ext uri="{9D8B030D-6E8A-4147-A177-3AD203B41FA5}">
                      <a16:colId xmlns:a16="http://schemas.microsoft.com/office/drawing/2014/main" val="4189274566"/>
                    </a:ext>
                  </a:extLst>
                </a:gridCol>
                <a:gridCol w="1352941">
                  <a:extLst>
                    <a:ext uri="{9D8B030D-6E8A-4147-A177-3AD203B41FA5}">
                      <a16:colId xmlns:a16="http://schemas.microsoft.com/office/drawing/2014/main" val="1762842537"/>
                    </a:ext>
                  </a:extLst>
                </a:gridCol>
              </a:tblGrid>
              <a:tr h="2705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Univers" panose="020B0503020202020204" pitchFamily="34" charset="0"/>
                        </a:rPr>
                        <a:t>Town of Apple Valley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88699"/>
                  </a:ext>
                </a:extLst>
              </a:tr>
              <a:tr h="2705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Capital Improvement Plan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80347"/>
                  </a:ext>
                </a:extLst>
              </a:tr>
              <a:tr h="2705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FY 2021-2022 Budget by Funding Source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35152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6676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1F497D"/>
                          </a:solidFill>
                          <a:effectLst/>
                          <a:latin typeface="Univers" panose="020B0503020202020204" pitchFamily="34" charset="0"/>
                        </a:rPr>
                        <a:t>Totals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49803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Grounds Maintenance 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735119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Univers" panose="020B0503020202020204" pitchFamily="34" charset="0"/>
                        </a:rPr>
                        <a:t>James Woody Parking Lot Paving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  50,000 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044833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         -   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812961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244062"/>
                          </a:solidFill>
                          <a:effectLst/>
                          <a:latin typeface="Univers" panose="020B0503020202020204" pitchFamily="34" charset="0"/>
                        </a:rPr>
                        <a:t>Grounds Maintenance Total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244062"/>
                          </a:solidFill>
                          <a:effectLst/>
                          <a:latin typeface="Univers" panose="020B0503020202020204" pitchFamily="34" charset="0"/>
                        </a:rPr>
                        <a:t>           50,000 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07952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244062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244062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46826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Wastewater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12968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Jess Ranch Lift Station and Sewer Modifications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1,050,000 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876687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Replace Cleanouts with Manholes, Jess Ranch Community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300,000 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43429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Sewer Main Extension/Housing Element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250,000 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461156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Sewer Main/Manhole Replacement, Various Locations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100,000 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305374"/>
                  </a:ext>
                </a:extLst>
              </a:tr>
              <a:tr h="525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Sewer Manhole Cover Replacement, Assess. Dist. 2A (Year 3 of 7)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Univers" panose="020B0503020202020204" pitchFamily="34" charset="0"/>
                        </a:rPr>
                        <a:t>         100,000 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19199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Sewer Manhole Replacement, Bear Valley Road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Univers" panose="020B0503020202020204" pitchFamily="34" charset="0"/>
                        </a:rPr>
                        <a:t>         100,000 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670592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244062"/>
                          </a:solidFill>
                          <a:effectLst/>
                          <a:latin typeface="Univers" panose="020B0503020202020204" pitchFamily="34" charset="0"/>
                        </a:rPr>
                        <a:t>Wastewater Total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244062"/>
                          </a:solidFill>
                          <a:effectLst/>
                          <a:latin typeface="Univers" panose="020B0503020202020204" pitchFamily="34" charset="0"/>
                        </a:rPr>
                        <a:t>       1,900,000 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492970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244062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244062"/>
                        </a:solidFill>
                        <a:effectLst/>
                        <a:latin typeface="Univers" panose="020B0503020202020204" pitchFamily="34" charset="0"/>
                      </a:endParaRP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407671"/>
                  </a:ext>
                </a:extLst>
              </a:tr>
              <a:tr h="27050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244062"/>
                          </a:solidFill>
                          <a:effectLst/>
                          <a:latin typeface="Univers" panose="020B0503020202020204" pitchFamily="34" charset="0"/>
                        </a:rPr>
                        <a:t>Capital Projects Total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244062"/>
                          </a:solidFill>
                          <a:effectLst/>
                          <a:latin typeface="Univers" panose="020B0503020202020204" pitchFamily="34" charset="0"/>
                        </a:rPr>
                        <a:t>     16,191,961 </a:t>
                      </a:r>
                    </a:p>
                  </a:txBody>
                  <a:tcPr marL="9189" marR="9189" marT="9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1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655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C15B-2C88-41B1-AD42-5BF2807E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499" y="609600"/>
            <a:ext cx="1924051" cy="55340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Other funds budget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16B2C-D9FF-4835-8397-B153C610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453724F-C8CE-4402-8D53-78B85C9DC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16741"/>
              </p:ext>
            </p:extLst>
          </p:nvPr>
        </p:nvGraphicFramePr>
        <p:xfrm>
          <a:off x="578153" y="144799"/>
          <a:ext cx="9518346" cy="5875736"/>
        </p:xfrm>
        <a:graphic>
          <a:graphicData uri="http://schemas.openxmlformats.org/drawingml/2006/table">
            <a:tbl>
              <a:tblPr/>
              <a:tblGrid>
                <a:gridCol w="361951">
                  <a:extLst>
                    <a:ext uri="{9D8B030D-6E8A-4147-A177-3AD203B41FA5}">
                      <a16:colId xmlns:a16="http://schemas.microsoft.com/office/drawing/2014/main" val="1237190080"/>
                    </a:ext>
                  </a:extLst>
                </a:gridCol>
                <a:gridCol w="1917395">
                  <a:extLst>
                    <a:ext uri="{9D8B030D-6E8A-4147-A177-3AD203B41FA5}">
                      <a16:colId xmlns:a16="http://schemas.microsoft.com/office/drawing/2014/main" val="394574418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64972148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354687651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427667999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87896696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837592350"/>
                    </a:ext>
                  </a:extLst>
                </a:gridCol>
              </a:tblGrid>
              <a:tr h="17264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20/21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21/22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Increase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082252"/>
                  </a:ext>
                </a:extLst>
              </a:tr>
              <a:tr h="17942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Original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Amended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(Decrease)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753245"/>
                  </a:ext>
                </a:extLst>
              </a:tr>
              <a:tr h="3027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 Funds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436597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Street Maint Fund (Gas Tax)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1,729,403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1,623,693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1,643,730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1,837,415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512126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SB1 Road Maint Rehab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1,262,600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1,262,600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5,534,691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3,645,331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296082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Article 3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335,392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335,392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-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578072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Local Transportation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531,103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531,103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436,000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439,965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399002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Measure I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8,029,250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10,598,564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6,212,875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-41%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5,981,750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446650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CDBG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1,453,605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1,539,235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1,541,730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1,541,730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853275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NSP 3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281,000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281,000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285,000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285,000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802656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Apple Valley Home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1,648,504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1,648,504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3,944,871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139%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3,944,871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894100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Victorville Home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1,483,989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1,483,989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1,483,989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1,483,989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362366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Cal Home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80,000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80,000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80,000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80,000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020914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PEG Channel Fund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448,500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448,500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93,500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-79%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120,000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494793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MSHCP/NCCP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150,000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300,000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605700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Quimby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173,456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540,000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310,000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965837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Police Grants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20,782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20,782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-100%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23,774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479576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Assessment District LL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333,400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333,400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220,000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320,000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25540"/>
                  </a:ext>
                </a:extLst>
              </a:tr>
              <a:tr h="31427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PBID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530,000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530,000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781,000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556,000 </a:t>
                      </a:r>
                    </a:p>
                  </a:txBody>
                  <a:tcPr marL="4872" marR="4872" marT="48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3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590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F3892-7DAB-4010-A2F8-9AF9ECC9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9BF791-5DEB-429F-ABD7-03D5FAE06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51718"/>
              </p:ext>
            </p:extLst>
          </p:nvPr>
        </p:nvGraphicFramePr>
        <p:xfrm>
          <a:off x="238125" y="92016"/>
          <a:ext cx="9525000" cy="6734928"/>
        </p:xfrm>
        <a:graphic>
          <a:graphicData uri="http://schemas.openxmlformats.org/drawingml/2006/table">
            <a:tbl>
              <a:tblPr/>
              <a:tblGrid>
                <a:gridCol w="663816">
                  <a:extLst>
                    <a:ext uri="{9D8B030D-6E8A-4147-A177-3AD203B41FA5}">
                      <a16:colId xmlns:a16="http://schemas.microsoft.com/office/drawing/2014/main" val="1602479919"/>
                    </a:ext>
                  </a:extLst>
                </a:gridCol>
                <a:gridCol w="2814337">
                  <a:extLst>
                    <a:ext uri="{9D8B030D-6E8A-4147-A177-3AD203B41FA5}">
                      <a16:colId xmlns:a16="http://schemas.microsoft.com/office/drawing/2014/main" val="470920158"/>
                    </a:ext>
                  </a:extLst>
                </a:gridCol>
                <a:gridCol w="1027172">
                  <a:extLst>
                    <a:ext uri="{9D8B030D-6E8A-4147-A177-3AD203B41FA5}">
                      <a16:colId xmlns:a16="http://schemas.microsoft.com/office/drawing/2014/main" val="303713442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51094702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620592384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958199918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470811970"/>
                    </a:ext>
                  </a:extLst>
                </a:gridCol>
              </a:tblGrid>
              <a:tr h="18596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FY 20/21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FY 21/22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Increase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796320"/>
                  </a:ext>
                </a:extLst>
              </a:tr>
              <a:tr h="18596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Original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Amended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(Decrease)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276024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NAVISP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8,000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717991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Capital Improvement TIF Fund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825,250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825,250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1,671,895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575,000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713775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Animal Control Facilities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7,200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303361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Law Enforcement Facilities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15,500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204023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 Government Facilities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40,000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712880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Public Meeting Facilities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27,500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900453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Aquatic Facilities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9,200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460521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Storm Drains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940,000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940,000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10,000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-99%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140,000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145127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Sanitary Sewer Facilities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122,000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423668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Project Manager Grants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7,550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47,840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534%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47,840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476155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Wastewater Fund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8,274,451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8,274,451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8,505,308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7,985,000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80031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Waste Management Fund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13,803,345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13,803,345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12,782,271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12,899,000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762895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Apple Valley Golf Course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1,166,233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1,166,233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1,149,689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1,155,000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683820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Apple Valley Choice Energy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15,464,946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15,464,946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15,562,809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16,451,000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899902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Debt Service Funds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232,706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232,706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232,706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240,000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873625"/>
                  </a:ext>
                </a:extLst>
              </a:tr>
              <a:tr h="3672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Successor Agency RDA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3,339,117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3,339,117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1,355,012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-59%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1,364,900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958678"/>
                  </a:ext>
                </a:extLst>
              </a:tr>
              <a:tr h="42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62,213,576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64,943,816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64,264,916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61,956,965 </a:t>
                      </a:r>
                    </a:p>
                  </a:txBody>
                  <a:tcPr marL="4752" marR="4752" marT="47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54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96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875B-74D1-4D5B-B16F-84354190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577" y="4996317"/>
            <a:ext cx="8676222" cy="106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Possible revenue increases….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CF4A1278-09A8-4DBE-975F-961D2FE9C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" r="13763"/>
          <a:stretch/>
        </p:blipFill>
        <p:spPr>
          <a:xfrm>
            <a:off x="872330" y="640080"/>
            <a:ext cx="10442717" cy="360273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EDD8E-ECF1-4C55-A64C-7E7938AE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4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C54C-B466-4C86-BAEE-770230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53" y="90568"/>
            <a:ext cx="9905998" cy="1362512"/>
          </a:xfrm>
        </p:spPr>
        <p:txBody>
          <a:bodyPr/>
          <a:lstStyle/>
          <a:p>
            <a:r>
              <a:rPr lang="en-US" dirty="0"/>
              <a:t>Budget Summary of all funds</a:t>
            </a:r>
            <a:br>
              <a:rPr lang="en-US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8F68-7E3F-4267-B270-36A223B95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035" y="1442194"/>
            <a:ext cx="4876800" cy="3124201"/>
          </a:xfrm>
        </p:spPr>
        <p:txBody>
          <a:bodyPr anchor="t" anchorCtr="0"/>
          <a:lstStyle/>
          <a:p>
            <a:r>
              <a:rPr lang="en-US" sz="2000" dirty="0"/>
              <a:t>2020-2021Adopted Budget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FDA5A-A9D5-478A-A4E1-A9D771C5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660333-25F7-4582-AB16-99E31566A90D}"/>
              </a:ext>
            </a:extLst>
          </p:cNvPr>
          <p:cNvSpPr txBox="1">
            <a:spLocks/>
          </p:cNvSpPr>
          <p:nvPr/>
        </p:nvSpPr>
        <p:spPr>
          <a:xfrm>
            <a:off x="5954452" y="1375649"/>
            <a:ext cx="4876800" cy="31242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2021-2022 Proposed budget</a:t>
            </a:r>
          </a:p>
          <a:p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65FBE10-FAEE-4F2F-A60F-5C83DE578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64937"/>
              </p:ext>
            </p:extLst>
          </p:nvPr>
        </p:nvGraphicFramePr>
        <p:xfrm>
          <a:off x="874034" y="2190052"/>
          <a:ext cx="4876799" cy="32570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4468">
                  <a:extLst>
                    <a:ext uri="{9D8B030D-6E8A-4147-A177-3AD203B41FA5}">
                      <a16:colId xmlns:a16="http://schemas.microsoft.com/office/drawing/2014/main" val="1518471932"/>
                    </a:ext>
                  </a:extLst>
                </a:gridCol>
                <a:gridCol w="1872331">
                  <a:extLst>
                    <a:ext uri="{9D8B030D-6E8A-4147-A177-3AD203B41FA5}">
                      <a16:colId xmlns:a16="http://schemas.microsoft.com/office/drawing/2014/main" val="2244339293"/>
                    </a:ext>
                  </a:extLst>
                </a:gridCol>
              </a:tblGrid>
              <a:tr h="430727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Estimated Revenues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      91,376,863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718500"/>
                  </a:ext>
                </a:extLst>
              </a:tr>
              <a:tr h="67264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Appropriation from Fund Balance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          4,611,878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250855"/>
                  </a:ext>
                </a:extLst>
              </a:tr>
              <a:tr h="43072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 Resources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$      95,988,741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87712"/>
                  </a:ext>
                </a:extLst>
              </a:tr>
              <a:tr h="43072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808393"/>
                  </a:ext>
                </a:extLst>
              </a:tr>
              <a:tr h="43072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Proposed Appropriations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      98,199,970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626564"/>
                  </a:ext>
                </a:extLst>
              </a:tr>
              <a:tr h="43072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Non-Cash Transactions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       (2,211,229)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083477"/>
                  </a:ext>
                </a:extLst>
              </a:tr>
              <a:tr h="43072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 Spending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$      95,988,741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92145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E00A05C-9FAD-48B0-8C9C-8B7985AFD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48262"/>
              </p:ext>
            </p:extLst>
          </p:nvPr>
        </p:nvGraphicFramePr>
        <p:xfrm>
          <a:off x="6095999" y="2190052"/>
          <a:ext cx="4969179" cy="32570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1223">
                  <a:extLst>
                    <a:ext uri="{9D8B030D-6E8A-4147-A177-3AD203B41FA5}">
                      <a16:colId xmlns:a16="http://schemas.microsoft.com/office/drawing/2014/main" val="1518471932"/>
                    </a:ext>
                  </a:extLst>
                </a:gridCol>
                <a:gridCol w="1937956">
                  <a:extLst>
                    <a:ext uri="{9D8B030D-6E8A-4147-A177-3AD203B41FA5}">
                      <a16:colId xmlns:a16="http://schemas.microsoft.com/office/drawing/2014/main" val="2244339293"/>
                    </a:ext>
                  </a:extLst>
                </a:gridCol>
              </a:tblGrid>
              <a:tr h="44631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Estimated Revenues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      95,546,463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718500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Appropriation from Fund Balance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          3,681,134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250855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 Resources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$      99,227,597   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87712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808393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Proposed Appropriations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    101,371,265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626564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Non-Cash Transactions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       (2,143,668)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083477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 Spending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$     99,227,597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9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268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305F0B-6802-4EEA-902A-66920716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667693"/>
            <a:ext cx="9923766" cy="1063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Timeline to 21-22 budget adoption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EB245-53EB-4FAC-AAB6-0308C298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E605E7-244E-43F3-8095-16FBB2FE736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2706867"/>
              </p:ext>
            </p:extLst>
          </p:nvPr>
        </p:nvGraphicFramePr>
        <p:xfrm>
          <a:off x="1134117" y="1007918"/>
          <a:ext cx="9923767" cy="3190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597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E89C54-9530-4518-97B5-5B6EAFF09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>
                                            <p:graphicEl>
                                              <a:dgm id="{44E89C54-9530-4518-97B5-5B6EAFF09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>
                                            <p:graphicEl>
                                              <a:dgm id="{44E89C54-9530-4518-97B5-5B6EAFF09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>
                                            <p:graphicEl>
                                              <a:dgm id="{44E89C54-9530-4518-97B5-5B6EAFF09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ACBCE1-7C63-46F2-9D24-B6475FB61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6">
                                            <p:graphicEl>
                                              <a:dgm id="{75ACBCE1-7C63-46F2-9D24-B6475FB61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>
                                            <p:graphicEl>
                                              <a:dgm id="{75ACBCE1-7C63-46F2-9D24-B6475FB61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>
                                            <p:graphicEl>
                                              <a:dgm id="{75ACBCE1-7C63-46F2-9D24-B6475FB61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66AEFE-B96E-4344-A385-4DFE1B458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6">
                                            <p:graphicEl>
                                              <a:dgm id="{FB66AEFE-B96E-4344-A385-4DFE1B458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>
                                            <p:graphicEl>
                                              <a:dgm id="{FB66AEFE-B96E-4344-A385-4DFE1B458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6">
                                            <p:graphicEl>
                                              <a:dgm id="{FB66AEFE-B96E-4344-A385-4DFE1B458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B84CF7-612A-44C8-95CC-DDD3133DC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6">
                                            <p:graphicEl>
                                              <a:dgm id="{38B84CF7-612A-44C8-95CC-DDD3133DC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6">
                                            <p:graphicEl>
                                              <a:dgm id="{38B84CF7-612A-44C8-95CC-DDD3133DC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6">
                                            <p:graphicEl>
                                              <a:dgm id="{38B84CF7-612A-44C8-95CC-DDD3133DC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EA49DD-6F64-4AB0-AF85-C8FAC5060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6">
                                            <p:graphicEl>
                                              <a:dgm id="{E1EA49DD-6F64-4AB0-AF85-C8FAC5060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6">
                                            <p:graphicEl>
                                              <a:dgm id="{E1EA49DD-6F64-4AB0-AF85-C8FAC5060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6">
                                            <p:graphicEl>
                                              <a:dgm id="{E1EA49DD-6F64-4AB0-AF85-C8FAC5060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386D83-84DC-4EDD-B8CC-9C46FE9A3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6">
                                            <p:graphicEl>
                                              <a:dgm id="{4C386D83-84DC-4EDD-B8CC-9C46FE9A3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6">
                                            <p:graphicEl>
                                              <a:dgm id="{4C386D83-84DC-4EDD-B8CC-9C46FE9A3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6">
                                            <p:graphicEl>
                                              <a:dgm id="{4C386D83-84DC-4EDD-B8CC-9C46FE9A3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672405-5F81-4E97-B4FC-E7F2CC16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3BE5F-084C-4EA9-B99D-F8A36730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542" y="990601"/>
            <a:ext cx="6054045" cy="46329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Questions/Comments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86C303-74D6-4DF3-9113-E0A374D71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769" y="205740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83CF78-4C26-4D6D-8684-AEF998AE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b="1" i="0" kern="120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31</a:t>
            </a:fld>
            <a:endParaRPr lang="en-US" b="1" i="0" kern="1200" dirty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9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D896-4E1C-4A88-BDFF-F5BD7FCC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502" y="400050"/>
            <a:ext cx="3369133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Fiscal year 2021-2022 overview of proposed appropriations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5B04A-1B15-4C88-9E98-AC96FF86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8767C553-D570-4D1E-B674-747F9D4DF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278298"/>
              </p:ext>
            </p:extLst>
          </p:nvPr>
        </p:nvGraphicFramePr>
        <p:xfrm>
          <a:off x="532139" y="1333956"/>
          <a:ext cx="7697461" cy="408423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819615">
                  <a:extLst>
                    <a:ext uri="{9D8B030D-6E8A-4147-A177-3AD203B41FA5}">
                      <a16:colId xmlns:a16="http://schemas.microsoft.com/office/drawing/2014/main" val="1797492622"/>
                    </a:ext>
                  </a:extLst>
                </a:gridCol>
                <a:gridCol w="1482890">
                  <a:extLst>
                    <a:ext uri="{9D8B030D-6E8A-4147-A177-3AD203B41FA5}">
                      <a16:colId xmlns:a16="http://schemas.microsoft.com/office/drawing/2014/main" val="1231412793"/>
                    </a:ext>
                  </a:extLst>
                </a:gridCol>
                <a:gridCol w="1511388">
                  <a:extLst>
                    <a:ext uri="{9D8B030D-6E8A-4147-A177-3AD203B41FA5}">
                      <a16:colId xmlns:a16="http://schemas.microsoft.com/office/drawing/2014/main" val="1211172670"/>
                    </a:ext>
                  </a:extLst>
                </a:gridCol>
                <a:gridCol w="1610821">
                  <a:extLst>
                    <a:ext uri="{9D8B030D-6E8A-4147-A177-3AD203B41FA5}">
                      <a16:colId xmlns:a16="http://schemas.microsoft.com/office/drawing/2014/main" val="3255038556"/>
                    </a:ext>
                  </a:extLst>
                </a:gridCol>
                <a:gridCol w="1272747">
                  <a:extLst>
                    <a:ext uri="{9D8B030D-6E8A-4147-A177-3AD203B41FA5}">
                      <a16:colId xmlns:a16="http://schemas.microsoft.com/office/drawing/2014/main" val="4152690802"/>
                    </a:ext>
                  </a:extLst>
                </a:gridCol>
              </a:tblGrid>
              <a:tr h="6032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900" b="1" u="sng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PROPOSED BUDGET – ALL FUNDS</a:t>
                      </a:r>
                      <a:endParaRPr lang="en-US" sz="1900" b="1" i="0" u="sng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57651" marT="22183" marB="16637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380807"/>
                  </a:ext>
                </a:extLst>
              </a:tr>
              <a:tr h="475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  Appropriations</a:t>
                      </a:r>
                      <a:endParaRPr 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Proposed</a:t>
                      </a:r>
                      <a:endParaRPr 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Adopted</a:t>
                      </a:r>
                      <a:endParaRPr 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Increase (Decrease)</a:t>
                      </a:r>
                      <a:endParaRPr 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34802"/>
                  </a:ext>
                </a:extLst>
              </a:tr>
              <a:tr h="4759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n-US" sz="1600" u="sng" strike="noStrike" cap="none" spc="0">
                          <a:solidFill>
                            <a:schemeClr val="tx1"/>
                          </a:solidFill>
                          <a:effectLst/>
                        </a:rPr>
                        <a:t>ALL FUNDS</a:t>
                      </a:r>
                      <a:endParaRPr lang="en-US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sng" strike="noStrike" cap="none" spc="0">
                          <a:solidFill>
                            <a:schemeClr val="tx1"/>
                          </a:solidFill>
                          <a:effectLst/>
                        </a:rPr>
                        <a:t>FY 21-22</a:t>
                      </a:r>
                      <a:endParaRPr lang="en-US" sz="1600" b="1" i="0" u="sng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sng" strike="noStrike" cap="none" spc="0">
                          <a:solidFill>
                            <a:schemeClr val="tx1"/>
                          </a:solidFill>
                          <a:effectLst/>
                        </a:rPr>
                        <a:t>FY 20-21</a:t>
                      </a:r>
                      <a:endParaRPr lang="en-US" sz="1600" b="1" i="0" u="sng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Amount</a:t>
                      </a:r>
                      <a:endParaRPr lang="en-US" sz="1600" b="1" i="0" u="sng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cap="none" spc="0">
                          <a:solidFill>
                            <a:schemeClr val="tx1"/>
                          </a:solidFill>
                          <a:effectLst/>
                        </a:rPr>
                        <a:t>Percent</a:t>
                      </a:r>
                      <a:endParaRPr lang="en-US" sz="1600" b="1" i="0" u="sng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28184"/>
                  </a:ext>
                </a:extLst>
              </a:tr>
              <a:tr h="7720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Operating Budget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$80,974,404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$82,054,815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($1,080,411)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-1.32%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815718"/>
                  </a:ext>
                </a:extLst>
              </a:tr>
              <a:tr h="518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Transfers Out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4,204,900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4,111,560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93,340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2.27%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856318"/>
                  </a:ext>
                </a:extLst>
              </a:tr>
              <a:tr h="518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Capital Budget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sng" strike="noStrike" cap="none" spc="0">
                          <a:solidFill>
                            <a:schemeClr val="tx1"/>
                          </a:solidFill>
                          <a:effectLst/>
                        </a:rPr>
                        <a:t>16,191,961</a:t>
                      </a:r>
                      <a:endParaRPr lang="en-US" sz="1600" b="0" i="0" u="sng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sng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12,033,595</a:t>
                      </a:r>
                      <a:endParaRPr lang="en-US" sz="1600" b="0" i="0" u="sng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sng" strike="noStrike" cap="none" spc="0">
                          <a:solidFill>
                            <a:schemeClr val="tx1"/>
                          </a:solidFill>
                          <a:effectLst/>
                        </a:rPr>
                        <a:t>4,158,366 </a:t>
                      </a:r>
                      <a:endParaRPr lang="en-US" sz="1600" b="0" i="0" u="sng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sng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34.56%</a:t>
                      </a:r>
                      <a:endParaRPr lang="en-US" sz="1600" b="0" i="0" u="sng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243449"/>
                  </a:ext>
                </a:extLst>
              </a:tr>
              <a:tr h="5189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dbl" strike="noStrike" cap="none" spc="0">
                          <a:solidFill>
                            <a:schemeClr val="tx1"/>
                          </a:solidFill>
                          <a:effectLst/>
                        </a:rPr>
                        <a:t>$101,371,265 </a:t>
                      </a:r>
                      <a:endParaRPr lang="en-US" sz="1600" b="0" i="0" u="dbl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dbl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$98,199,970 </a:t>
                      </a:r>
                      <a:endParaRPr lang="en-US" sz="1600" b="0" i="0" u="dbl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dbl" strike="noStrike" cap="none" spc="0">
                          <a:solidFill>
                            <a:schemeClr val="tx1"/>
                          </a:solidFill>
                          <a:effectLst/>
                        </a:rPr>
                        <a:t>$3,171,295 </a:t>
                      </a:r>
                      <a:endParaRPr lang="en-US" sz="1600" b="0" i="0" u="dbl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dbl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3.23%</a:t>
                      </a:r>
                      <a:endParaRPr lang="en-US" sz="1600" b="0" i="0" u="dbl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642" marR="136631" marT="22183" marB="16637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02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3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C472-C1B6-4F03-9DBA-F9ABA57F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2461958" cy="19050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2800" dirty="0">
                <a:effectLst/>
              </a:rPr>
              <a:t>OVERVIEW OF PROPOSED BUDGET</a:t>
            </a:r>
            <a:b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28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B1C1E-DA8C-4DC7-A049-28F5D134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C76B5F6-11F2-4DC0-8F48-1DF101F29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211416"/>
              </p:ext>
            </p:extLst>
          </p:nvPr>
        </p:nvGraphicFramePr>
        <p:xfrm>
          <a:off x="3014408" y="230369"/>
          <a:ext cx="8534400" cy="565290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933873">
                  <a:extLst>
                    <a:ext uri="{9D8B030D-6E8A-4147-A177-3AD203B41FA5}">
                      <a16:colId xmlns:a16="http://schemas.microsoft.com/office/drawing/2014/main" val="2785527720"/>
                    </a:ext>
                  </a:extLst>
                </a:gridCol>
                <a:gridCol w="207875">
                  <a:extLst>
                    <a:ext uri="{9D8B030D-6E8A-4147-A177-3AD203B41FA5}">
                      <a16:colId xmlns:a16="http://schemas.microsoft.com/office/drawing/2014/main" val="1126720571"/>
                    </a:ext>
                  </a:extLst>
                </a:gridCol>
                <a:gridCol w="1266662">
                  <a:extLst>
                    <a:ext uri="{9D8B030D-6E8A-4147-A177-3AD203B41FA5}">
                      <a16:colId xmlns:a16="http://schemas.microsoft.com/office/drawing/2014/main" val="4294302303"/>
                    </a:ext>
                  </a:extLst>
                </a:gridCol>
                <a:gridCol w="207875">
                  <a:extLst>
                    <a:ext uri="{9D8B030D-6E8A-4147-A177-3AD203B41FA5}">
                      <a16:colId xmlns:a16="http://schemas.microsoft.com/office/drawing/2014/main" val="1776536445"/>
                    </a:ext>
                  </a:extLst>
                </a:gridCol>
                <a:gridCol w="1266662">
                  <a:extLst>
                    <a:ext uri="{9D8B030D-6E8A-4147-A177-3AD203B41FA5}">
                      <a16:colId xmlns:a16="http://schemas.microsoft.com/office/drawing/2014/main" val="540248106"/>
                    </a:ext>
                  </a:extLst>
                </a:gridCol>
                <a:gridCol w="207875">
                  <a:extLst>
                    <a:ext uri="{9D8B030D-6E8A-4147-A177-3AD203B41FA5}">
                      <a16:colId xmlns:a16="http://schemas.microsoft.com/office/drawing/2014/main" val="1815757675"/>
                    </a:ext>
                  </a:extLst>
                </a:gridCol>
                <a:gridCol w="1157283">
                  <a:extLst>
                    <a:ext uri="{9D8B030D-6E8A-4147-A177-3AD203B41FA5}">
                      <a16:colId xmlns:a16="http://schemas.microsoft.com/office/drawing/2014/main" val="1623794957"/>
                    </a:ext>
                  </a:extLst>
                </a:gridCol>
                <a:gridCol w="212251">
                  <a:extLst>
                    <a:ext uri="{9D8B030D-6E8A-4147-A177-3AD203B41FA5}">
                      <a16:colId xmlns:a16="http://schemas.microsoft.com/office/drawing/2014/main" val="2856310512"/>
                    </a:ext>
                  </a:extLst>
                </a:gridCol>
                <a:gridCol w="824771">
                  <a:extLst>
                    <a:ext uri="{9D8B030D-6E8A-4147-A177-3AD203B41FA5}">
                      <a16:colId xmlns:a16="http://schemas.microsoft.com/office/drawing/2014/main" val="2466181893"/>
                    </a:ext>
                  </a:extLst>
                </a:gridCol>
                <a:gridCol w="212251">
                  <a:extLst>
                    <a:ext uri="{9D8B030D-6E8A-4147-A177-3AD203B41FA5}">
                      <a16:colId xmlns:a16="http://schemas.microsoft.com/office/drawing/2014/main" val="1223572815"/>
                    </a:ext>
                  </a:extLst>
                </a:gridCol>
                <a:gridCol w="824771">
                  <a:extLst>
                    <a:ext uri="{9D8B030D-6E8A-4147-A177-3AD203B41FA5}">
                      <a16:colId xmlns:a16="http://schemas.microsoft.com/office/drawing/2014/main" val="386019704"/>
                    </a:ext>
                  </a:extLst>
                </a:gridCol>
                <a:gridCol w="212251">
                  <a:extLst>
                    <a:ext uri="{9D8B030D-6E8A-4147-A177-3AD203B41FA5}">
                      <a16:colId xmlns:a16="http://schemas.microsoft.com/office/drawing/2014/main" val="2829569808"/>
                    </a:ext>
                  </a:extLst>
                </a:gridCol>
              </a:tblGrid>
              <a:tr h="226306">
                <a:tc gridSpan="12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711082"/>
                  </a:ext>
                </a:extLst>
              </a:tr>
              <a:tr h="254779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</a:rPr>
                        <a:t>OPERATING BUDGET BY EXPENDITURE CATEGORY- ALL FUNDS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12652"/>
                  </a:ext>
                </a:extLst>
              </a:tr>
              <a:tr h="25477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Proposed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Amended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     </a:t>
                      </a:r>
                      <a:r>
                        <a:rPr lang="en-US" sz="1400" u="sng" strike="noStrike">
                          <a:effectLst/>
                        </a:rPr>
                        <a:t>Increase (Decrease)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% of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3415025985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>
                          <a:effectLst/>
                        </a:rPr>
                        <a:t>FY 21-22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>
                          <a:effectLst/>
                        </a:rPr>
                        <a:t>FY 20-21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>
                          <a:effectLst/>
                        </a:rPr>
                        <a:t>Amount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>
                          <a:effectLst/>
                        </a:rPr>
                        <a:t>Percent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>
                          <a:effectLst/>
                        </a:rPr>
                        <a:t>Total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1192652840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1972521094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   Salaries/Benefits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$11,532,726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$10,708,554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($350,905)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-3.28%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10.22%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4001641398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General Operating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5,439,822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4,913,658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$526,164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10.71%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5.37%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1266281017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Community Dev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7,161,238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4,623,574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$2,537,664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54.89%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7.06%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1407943453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Building Maint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231,450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208,185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$23,265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11.18%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0.23%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1275875421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Grounds Maint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254,200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191,100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$63,100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33.02%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0.25%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1808516887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PIO Events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319,578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287,663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$31,915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11.09%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0.32%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2812443584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Public Works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3,708,650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4,137,450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($428,800)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-10.36%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3.66%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3401576032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Culture/Recreation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220,912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72,620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$148,292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204.20%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0.22%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1640566493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Contract &amp; Prof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46,977,167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47,759,520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($782,353)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-1.64%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46.34%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3268071545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Vehicle &amp; Equip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1,016,275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985,355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$30,920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3.14%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1613885416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Depreciation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2,143,668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2,143,668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2.11%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269938654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Debt Service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2,762,795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4,411,990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($1,649,195)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-37.38%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2.73%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3518065193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Capital Outlay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381,000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1,559,162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($1,178,162)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-75.56%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0.38%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2594666363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Capital Projects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16,191,961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15,028,470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$1,163,491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7.74%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15.97%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2700716343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Transfers Out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sng" strike="noStrike" dirty="0">
                          <a:effectLst/>
                        </a:rPr>
                        <a:t>4,204,900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sng" strike="noStrike">
                          <a:effectLst/>
                        </a:rPr>
                        <a:t>4,005,850</a:t>
                      </a:r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sng" strike="noStrike" dirty="0">
                          <a:effectLst/>
                        </a:rPr>
                        <a:t>$199,050 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sng" strike="noStrike" dirty="0">
                          <a:effectLst/>
                        </a:rPr>
                        <a:t>4.97%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sng" strike="noStrike" dirty="0">
                          <a:effectLst/>
                        </a:rPr>
                        <a:t>4.15%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3100243485"/>
                  </a:ext>
                </a:extLst>
              </a:tr>
              <a:tr h="2731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Total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$101,371,265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$101,036,819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$1,929,516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1.9%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100.00%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71" marR="6571" marT="6571" marB="0" anchor="ctr"/>
                </a:tc>
                <a:extLst>
                  <a:ext uri="{0D108BD9-81ED-4DB2-BD59-A6C34878D82A}">
                    <a16:rowId xmlns:a16="http://schemas.microsoft.com/office/drawing/2014/main" val="198212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34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111E-EC95-4C0D-8EA7-44886DF5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580" y="5516244"/>
            <a:ext cx="8676222" cy="106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effectLst/>
              </a:rPr>
              <a:t>OVERVIEW OF PROPOSED BUDGET</a:t>
            </a:r>
            <a:endParaRPr lang="en-US" sz="48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840C8-89A9-45E7-9F6E-C458A8D4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8F82A9-4E42-46A2-97DD-7F30332D6C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298814"/>
              </p:ext>
            </p:extLst>
          </p:nvPr>
        </p:nvGraphicFramePr>
        <p:xfrm>
          <a:off x="1336259" y="177418"/>
          <a:ext cx="9728920" cy="485788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091782">
                  <a:extLst>
                    <a:ext uri="{9D8B030D-6E8A-4147-A177-3AD203B41FA5}">
                      <a16:colId xmlns:a16="http://schemas.microsoft.com/office/drawing/2014/main" val="343641038"/>
                    </a:ext>
                  </a:extLst>
                </a:gridCol>
                <a:gridCol w="226136">
                  <a:extLst>
                    <a:ext uri="{9D8B030D-6E8A-4147-A177-3AD203B41FA5}">
                      <a16:colId xmlns:a16="http://schemas.microsoft.com/office/drawing/2014/main" val="4052340774"/>
                    </a:ext>
                  </a:extLst>
                </a:gridCol>
                <a:gridCol w="1277668">
                  <a:extLst>
                    <a:ext uri="{9D8B030D-6E8A-4147-A177-3AD203B41FA5}">
                      <a16:colId xmlns:a16="http://schemas.microsoft.com/office/drawing/2014/main" val="1966582002"/>
                    </a:ext>
                  </a:extLst>
                </a:gridCol>
                <a:gridCol w="226136">
                  <a:extLst>
                    <a:ext uri="{9D8B030D-6E8A-4147-A177-3AD203B41FA5}">
                      <a16:colId xmlns:a16="http://schemas.microsoft.com/office/drawing/2014/main" val="4010910034"/>
                    </a:ext>
                  </a:extLst>
                </a:gridCol>
                <a:gridCol w="1182074">
                  <a:extLst>
                    <a:ext uri="{9D8B030D-6E8A-4147-A177-3AD203B41FA5}">
                      <a16:colId xmlns:a16="http://schemas.microsoft.com/office/drawing/2014/main" val="128439963"/>
                    </a:ext>
                  </a:extLst>
                </a:gridCol>
                <a:gridCol w="226136">
                  <a:extLst>
                    <a:ext uri="{9D8B030D-6E8A-4147-A177-3AD203B41FA5}">
                      <a16:colId xmlns:a16="http://schemas.microsoft.com/office/drawing/2014/main" val="3474386569"/>
                    </a:ext>
                  </a:extLst>
                </a:gridCol>
                <a:gridCol w="1169039">
                  <a:extLst>
                    <a:ext uri="{9D8B030D-6E8A-4147-A177-3AD203B41FA5}">
                      <a16:colId xmlns:a16="http://schemas.microsoft.com/office/drawing/2014/main" val="108605193"/>
                    </a:ext>
                  </a:extLst>
                </a:gridCol>
                <a:gridCol w="250035">
                  <a:extLst>
                    <a:ext uri="{9D8B030D-6E8A-4147-A177-3AD203B41FA5}">
                      <a16:colId xmlns:a16="http://schemas.microsoft.com/office/drawing/2014/main" val="3608992193"/>
                    </a:ext>
                  </a:extLst>
                </a:gridCol>
                <a:gridCol w="836632">
                  <a:extLst>
                    <a:ext uri="{9D8B030D-6E8A-4147-A177-3AD203B41FA5}">
                      <a16:colId xmlns:a16="http://schemas.microsoft.com/office/drawing/2014/main" val="1435664781"/>
                    </a:ext>
                  </a:extLst>
                </a:gridCol>
                <a:gridCol w="250035">
                  <a:extLst>
                    <a:ext uri="{9D8B030D-6E8A-4147-A177-3AD203B41FA5}">
                      <a16:colId xmlns:a16="http://schemas.microsoft.com/office/drawing/2014/main" val="2925929785"/>
                    </a:ext>
                  </a:extLst>
                </a:gridCol>
                <a:gridCol w="743212">
                  <a:extLst>
                    <a:ext uri="{9D8B030D-6E8A-4147-A177-3AD203B41FA5}">
                      <a16:colId xmlns:a16="http://schemas.microsoft.com/office/drawing/2014/main" val="2771384776"/>
                    </a:ext>
                  </a:extLst>
                </a:gridCol>
                <a:gridCol w="250035">
                  <a:extLst>
                    <a:ext uri="{9D8B030D-6E8A-4147-A177-3AD203B41FA5}">
                      <a16:colId xmlns:a16="http://schemas.microsoft.com/office/drawing/2014/main" val="3832889510"/>
                    </a:ext>
                  </a:extLst>
                </a:gridCol>
              </a:tblGrid>
              <a:tr h="260553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</a:rPr>
                        <a:t>OPERATING BUDGET BY FUND TYPE- ALL FUNDS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974343"/>
                  </a:ext>
                </a:extLst>
              </a:tr>
              <a:tr h="26055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Proposed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Amended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      </a:t>
                      </a:r>
                      <a:r>
                        <a:rPr lang="en-US" sz="1400" u="sng" strike="noStrike">
                          <a:effectLst/>
                        </a:rPr>
                        <a:t>Increase (Decrease)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% of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4528894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>
                          <a:effectLst/>
                        </a:rPr>
                        <a:t>FY 21-22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>
                          <a:effectLst/>
                        </a:rPr>
                        <a:t>FY 20-21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>
                          <a:effectLst/>
                        </a:rPr>
                        <a:t>Amount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>
                          <a:effectLst/>
                        </a:rPr>
                        <a:t>Percent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>
                          <a:effectLst/>
                        </a:rPr>
                        <a:t>Total</a:t>
                      </a:r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3161777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2367771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General Fund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$36,237,669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$35,057,083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$1,180,586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3.37%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35.75%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8753553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Special Revenue Funds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9,935,000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7,114,646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$2,820,354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39.64%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9.80%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651397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Debt Service Funds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232,706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$232,706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0.23%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730589"/>
                  </a:ext>
                </a:extLst>
              </a:tr>
              <a:tr h="483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Capital Projects Funds (Operating)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403,840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1,065,000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($661,160)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-62.08%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0.40%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9665461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Proprietary Funds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32,365,177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33,715,589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($1,350,412)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-4.01%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31.93%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50146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Trust Funds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1,355,012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3,339,117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($1,984,105)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-59.42%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1.34%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767896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Agency Funds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445,000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687,706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($242,706)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-35.29%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0.44%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7424174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Total Operating Budget All Funds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80,974,404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80,979,141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($4,737)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-0.01%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79.88%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97952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Capital Projects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16,191,961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13,214,979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$2,976,982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22.53%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15.97%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2897981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Transfers Out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4,204,900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4,005,850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$199,050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4.97%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4.15%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17793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Grand Total All Funds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$101,371,265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$98,199,970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$3,171,295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3.23%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2" marR="7112" marT="711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828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28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C4395-EA3D-410A-B21F-62530D4B8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1349374"/>
            <a:ext cx="5122606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General Fund Highlights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ED590-58A9-4BEE-900E-EB857497CF87}"/>
              </a:ext>
            </a:extLst>
          </p:cNvPr>
          <p:cNvSpPr txBox="1"/>
          <p:nvPr/>
        </p:nvSpPr>
        <p:spPr>
          <a:xfrm>
            <a:off x="6420465" y="2666999"/>
            <a:ext cx="5122606" cy="321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Expenditures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cap="small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Revenues</a:t>
            </a:r>
          </a:p>
        </p:txBody>
      </p:sp>
      <p:pic>
        <p:nvPicPr>
          <p:cNvPr id="10" name="Content Placeholder 9" descr="Logo&#10;&#10;Description automatically generated">
            <a:extLst>
              <a:ext uri="{FF2B5EF4-FFF2-40B4-BE49-F238E27FC236}">
                <a16:creationId xmlns:a16="http://schemas.microsoft.com/office/drawing/2014/main" id="{831A9781-63FD-4F0C-A69F-9F88E5F8F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32" y="645106"/>
            <a:ext cx="5247747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30602-0060-47C6-B9BF-92275B2F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B69E-0D1E-4671-ABBF-C13755C56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expenditures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029CD1EB-8ECC-45F9-BAA1-A06D022DB1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8766" b="18719"/>
          <a:stretch/>
        </p:blipFill>
        <p:spPr>
          <a:xfrm>
            <a:off x="20" y="10"/>
            <a:ext cx="12191980" cy="42738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E9ACC-9FE0-4C53-B9EA-1F0BF701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6217920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3A98EE3D-8CD1-4C3F-BD1C-C98C9596463C}" type="slidenum">
              <a:rPr lang="en-US" smtClean="0"/>
              <a:pPr defTabSz="914400"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ADC3-132D-43C7-B1FC-237E4C43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81" y="0"/>
            <a:ext cx="9905998" cy="1551498"/>
          </a:xfrm>
        </p:spPr>
        <p:txBody>
          <a:bodyPr/>
          <a:lstStyle/>
          <a:p>
            <a:r>
              <a:rPr lang="en-US" dirty="0"/>
              <a:t>Fiscal year 2021-2022</a:t>
            </a:r>
            <a:br>
              <a:rPr lang="en-US" dirty="0"/>
            </a:br>
            <a:r>
              <a:rPr lang="en-US" dirty="0"/>
              <a:t>general fund summary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6E1B143-2386-4AA2-8D5A-FFA5455870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899542"/>
              </p:ext>
            </p:extLst>
          </p:nvPr>
        </p:nvGraphicFramePr>
        <p:xfrm>
          <a:off x="1833766" y="1551498"/>
          <a:ext cx="8003153" cy="4669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3981">
                  <a:extLst>
                    <a:ext uri="{9D8B030D-6E8A-4147-A177-3AD203B41FA5}">
                      <a16:colId xmlns:a16="http://schemas.microsoft.com/office/drawing/2014/main" val="1940671713"/>
                    </a:ext>
                  </a:extLst>
                </a:gridCol>
                <a:gridCol w="1059222">
                  <a:extLst>
                    <a:ext uri="{9D8B030D-6E8A-4147-A177-3AD203B41FA5}">
                      <a16:colId xmlns:a16="http://schemas.microsoft.com/office/drawing/2014/main" val="3659569357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1307675636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3437258103"/>
                    </a:ext>
                  </a:extLst>
                </a:gridCol>
              </a:tblGrid>
              <a:tr h="31305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Estimated Revenues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     29,854,598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28483"/>
                  </a:ext>
                </a:extLst>
              </a:tr>
              <a:tr h="28872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Transfers In: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106215"/>
                  </a:ext>
                </a:extLst>
              </a:tr>
              <a:tr h="331067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        Administrative Overhead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2,484,900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40200"/>
                  </a:ext>
                </a:extLst>
              </a:tr>
              <a:tr h="238191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        Franchise Fees 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 1,250,000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 3,734,900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416665"/>
                  </a:ext>
                </a:extLst>
              </a:tr>
              <a:tr h="339559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Total Resources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     33,589,498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198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814651"/>
                  </a:ext>
                </a:extLst>
              </a:tr>
              <a:tr h="34952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Operating Expenditures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     36,636,349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067931"/>
                  </a:ext>
                </a:extLst>
              </a:tr>
              <a:tr h="334716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Transfers Out to: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339533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        Golf Course Fund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470,000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   470,000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307570"/>
                  </a:ext>
                </a:extLst>
              </a:tr>
              <a:tr h="3241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Total Proposed Appropriations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     37,106,349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485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90415"/>
                  </a:ext>
                </a:extLst>
              </a:tr>
              <a:tr h="372219">
                <a:tc gridSpan="3"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Estimated Expenditures Exceed Proposed Revenues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sng" dirty="0">
                          <a:solidFill>
                            <a:schemeClr val="tx1"/>
                          </a:solidFill>
                        </a:rPr>
                        <a:t>$       3,516,851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8947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E4930-36E7-4BAE-B70F-70B909DF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E70FC5-1855-47AB-8CE1-CB3C873A8988}">
  <ds:schemaRefs>
    <ds:schemaRef ds:uri="16c05727-aa75-4e4a-9b5f-8a80a1165891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45557</TotalTime>
  <Words>2432</Words>
  <Application>Microsoft Office PowerPoint</Application>
  <PresentationFormat>Widescreen</PresentationFormat>
  <Paragraphs>1100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Univers</vt:lpstr>
      <vt:lpstr>Wingdings 3</vt:lpstr>
      <vt:lpstr>Mesh</vt:lpstr>
      <vt:lpstr>PowerPoint Presentation</vt:lpstr>
      <vt:lpstr>Budget workshop agenda</vt:lpstr>
      <vt:lpstr>Budget Summary of all funds </vt:lpstr>
      <vt:lpstr>Fiscal year 2021-2022 overview of proposed appropriations</vt:lpstr>
      <vt:lpstr>OVERVIEW OF PROPOSED BUDGET </vt:lpstr>
      <vt:lpstr>OVERVIEW OF PROPOSED BUDGET</vt:lpstr>
      <vt:lpstr>General Fund Highlights </vt:lpstr>
      <vt:lpstr>expenditures</vt:lpstr>
      <vt:lpstr>Fiscal year 2021-2022 general fund summary</vt:lpstr>
      <vt:lpstr>PowerPoint Presentation</vt:lpstr>
      <vt:lpstr>General fund budget comparison</vt:lpstr>
      <vt:lpstr>Expenditure by category 2021-22</vt:lpstr>
      <vt:lpstr>Safety</vt:lpstr>
      <vt:lpstr>Fiscal year 2021-2022 park &amp; rec summary </vt:lpstr>
      <vt:lpstr>Fiscal year 2021-2022  golf course fund summary</vt:lpstr>
      <vt:lpstr>Golf course service level</vt:lpstr>
      <vt:lpstr>revenues</vt:lpstr>
      <vt:lpstr>2021-22 general fund Revenues</vt:lpstr>
      <vt:lpstr>Revenue by category 2021-22</vt:lpstr>
      <vt:lpstr>PROPERTY TAX *Includes park &amp; Recreation</vt:lpstr>
      <vt:lpstr>SALES TAX</vt:lpstr>
      <vt:lpstr>Revenue &amp; Expenditure history</vt:lpstr>
      <vt:lpstr>Capital improvement highlights</vt:lpstr>
      <vt:lpstr>FISCAL YEAR 2021-2022 CAPITAL IMPROVEMENT BUDGET – ALL FUNDS</vt:lpstr>
      <vt:lpstr>PowerPoint Presentation</vt:lpstr>
      <vt:lpstr>PowerPoint Presentation</vt:lpstr>
      <vt:lpstr>Other funds budget comparison</vt:lpstr>
      <vt:lpstr>PowerPoint Presentation</vt:lpstr>
      <vt:lpstr>Possible revenue increases….</vt:lpstr>
      <vt:lpstr>Timeline to 21-22 budget adoption 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Sydnie Harris</dc:creator>
  <cp:lastModifiedBy>Sydnie Harris</cp:lastModifiedBy>
  <cp:revision>98</cp:revision>
  <cp:lastPrinted>2021-05-26T00:44:46Z</cp:lastPrinted>
  <dcterms:created xsi:type="dcterms:W3CDTF">2021-03-09T01:25:27Z</dcterms:created>
  <dcterms:modified xsi:type="dcterms:W3CDTF">2021-05-26T14:30:57Z</dcterms:modified>
</cp:coreProperties>
</file>