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  <p:sldId id="262" r:id="rId5"/>
    <p:sldId id="270" r:id="rId6"/>
    <p:sldId id="266" r:id="rId7"/>
    <p:sldId id="264" r:id="rId8"/>
    <p:sldId id="267" r:id="rId9"/>
    <p:sldId id="268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ivate.applevalleyca.gov\share\department\Finance\Adam\Public%20Safety%20Review\GF%20Revenue%20and%20Expenditure%20review%20FY12-FY21%201.11.22%20AC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General Fund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Graphs!$A$2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Graphs!$B$1:$L$1</c:f>
              <c:strCache>
                <c:ptCount val="11"/>
                <c:pt idx="0">
                  <c:v> FY2012 </c:v>
                </c:pt>
                <c:pt idx="1">
                  <c:v> FY2013 </c:v>
                </c:pt>
                <c:pt idx="2">
                  <c:v> FY2014 </c:v>
                </c:pt>
                <c:pt idx="3">
                  <c:v> FY2015 </c:v>
                </c:pt>
                <c:pt idx="4">
                  <c:v> FY2016 </c:v>
                </c:pt>
                <c:pt idx="5">
                  <c:v> FY2017 </c:v>
                </c:pt>
                <c:pt idx="6">
                  <c:v> FY2018 </c:v>
                </c:pt>
                <c:pt idx="7">
                  <c:v> FY2019 </c:v>
                </c:pt>
                <c:pt idx="8">
                  <c:v> FY2020 </c:v>
                </c:pt>
                <c:pt idx="9">
                  <c:v> FY2021 </c:v>
                </c:pt>
                <c:pt idx="10">
                  <c:v> FY2022 Est.  </c:v>
                </c:pt>
              </c:strCache>
            </c:strRef>
          </c:cat>
          <c:val>
            <c:numRef>
              <c:f>Graphs!$B$2:$L$2</c:f>
              <c:numCache>
                <c:formatCode>_("$"* #,##0_);_("$"* \(#,##0\);_("$"* "-"??_);_(@_)</c:formatCode>
                <c:ptCount val="11"/>
                <c:pt idx="0">
                  <c:v>17533919.449999996</c:v>
                </c:pt>
                <c:pt idx="1">
                  <c:v>17948887.75</c:v>
                </c:pt>
                <c:pt idx="2">
                  <c:v>21259157.950000003</c:v>
                </c:pt>
                <c:pt idx="3">
                  <c:v>20448648.32</c:v>
                </c:pt>
                <c:pt idx="4">
                  <c:v>20924355.150000002</c:v>
                </c:pt>
                <c:pt idx="5">
                  <c:v>21705312.060000002</c:v>
                </c:pt>
                <c:pt idx="6">
                  <c:v>23164811.52</c:v>
                </c:pt>
                <c:pt idx="7">
                  <c:v>24504679.620000001</c:v>
                </c:pt>
                <c:pt idx="8">
                  <c:v>27904141.990000002</c:v>
                </c:pt>
                <c:pt idx="9">
                  <c:v>30010307.429999992</c:v>
                </c:pt>
                <c:pt idx="10">
                  <c:v>35857984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7-4DDA-B8A5-41982E695463}"/>
            </c:ext>
          </c:extLst>
        </c:ser>
        <c:ser>
          <c:idx val="1"/>
          <c:order val="1"/>
          <c:tx>
            <c:strRef>
              <c:f>Graphs!$A$3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Graphs!$B$1:$L$1</c:f>
              <c:strCache>
                <c:ptCount val="11"/>
                <c:pt idx="0">
                  <c:v> FY2012 </c:v>
                </c:pt>
                <c:pt idx="1">
                  <c:v> FY2013 </c:v>
                </c:pt>
                <c:pt idx="2">
                  <c:v> FY2014 </c:v>
                </c:pt>
                <c:pt idx="3">
                  <c:v> FY2015 </c:v>
                </c:pt>
                <c:pt idx="4">
                  <c:v> FY2016 </c:v>
                </c:pt>
                <c:pt idx="5">
                  <c:v> FY2017 </c:v>
                </c:pt>
                <c:pt idx="6">
                  <c:v> FY2018 </c:v>
                </c:pt>
                <c:pt idx="7">
                  <c:v> FY2019 </c:v>
                </c:pt>
                <c:pt idx="8">
                  <c:v> FY2020 </c:v>
                </c:pt>
                <c:pt idx="9">
                  <c:v> FY2021 </c:v>
                </c:pt>
                <c:pt idx="10">
                  <c:v> FY2022 Est.  </c:v>
                </c:pt>
              </c:strCache>
            </c:strRef>
          </c:cat>
          <c:val>
            <c:numRef>
              <c:f>Graphs!$B$3:$L$3</c:f>
              <c:numCache>
                <c:formatCode>_("$"* #,##0_);_("$"* \(#,##0\);_("$"* "-"??_);_(@_)</c:formatCode>
                <c:ptCount val="11"/>
                <c:pt idx="0">
                  <c:v>21776536.190000005</c:v>
                </c:pt>
                <c:pt idx="1">
                  <c:v>20753271.630000003</c:v>
                </c:pt>
                <c:pt idx="2">
                  <c:v>23227630.309999999</c:v>
                </c:pt>
                <c:pt idx="3">
                  <c:v>24734402.600000001</c:v>
                </c:pt>
                <c:pt idx="4">
                  <c:v>26680850.329999998</c:v>
                </c:pt>
                <c:pt idx="5">
                  <c:v>26172440.859999999</c:v>
                </c:pt>
                <c:pt idx="6">
                  <c:v>27907898.789999999</c:v>
                </c:pt>
                <c:pt idx="7">
                  <c:v>27033075.979999997</c:v>
                </c:pt>
                <c:pt idx="8">
                  <c:v>33961389.989999995</c:v>
                </c:pt>
                <c:pt idx="9">
                  <c:v>35414002.690000005</c:v>
                </c:pt>
                <c:pt idx="10">
                  <c:v>39140393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C7-4DDA-B8A5-41982E695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5434304"/>
        <c:axId val="715436384"/>
        <c:axId val="0"/>
      </c:bar3DChart>
      <c:catAx>
        <c:axId val="71543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436384"/>
        <c:crosses val="autoZero"/>
        <c:auto val="1"/>
        <c:lblAlgn val="ctr"/>
        <c:lblOffset val="100"/>
        <c:noMultiLvlLbl val="0"/>
      </c:catAx>
      <c:valAx>
        <c:axId val="71543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43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9.png"/><Relationship Id="rId7" Type="http://schemas.openxmlformats.org/officeDocument/2006/relationships/image" Target="../media/image21.png"/><Relationship Id="rId12" Type="http://schemas.openxmlformats.org/officeDocument/2006/relationships/image" Target="../media/image24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0.svg"/><Relationship Id="rId11" Type="http://schemas.openxmlformats.org/officeDocument/2006/relationships/image" Target="../media/image23.png"/><Relationship Id="rId5" Type="http://schemas.openxmlformats.org/officeDocument/2006/relationships/image" Target="../media/image19.png"/><Relationship Id="rId10" Type="http://schemas.openxmlformats.org/officeDocument/2006/relationships/image" Target="../media/image12.svg"/><Relationship Id="rId4" Type="http://schemas.openxmlformats.org/officeDocument/2006/relationships/image" Target="../media/image10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9.png"/><Relationship Id="rId7" Type="http://schemas.openxmlformats.org/officeDocument/2006/relationships/image" Target="../media/image21.png"/><Relationship Id="rId12" Type="http://schemas.openxmlformats.org/officeDocument/2006/relationships/image" Target="../media/image24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0.svg"/><Relationship Id="rId11" Type="http://schemas.openxmlformats.org/officeDocument/2006/relationships/image" Target="../media/image23.png"/><Relationship Id="rId5" Type="http://schemas.openxmlformats.org/officeDocument/2006/relationships/image" Target="../media/image19.png"/><Relationship Id="rId10" Type="http://schemas.openxmlformats.org/officeDocument/2006/relationships/image" Target="../media/image12.svg"/><Relationship Id="rId4" Type="http://schemas.openxmlformats.org/officeDocument/2006/relationships/image" Target="../media/image10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920AFF-07C1-48E6-BAB9-9BE1EED23BE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BD9364-2CA8-400F-BB23-145061862563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FY 2021-22 General Fund Revenues and Projections</a:t>
          </a:r>
        </a:p>
      </dgm:t>
    </dgm:pt>
    <dgm:pt modelId="{E17C6C40-ED1B-422F-AB3A-0B2E18BF0FF7}" type="parTrans" cxnId="{56E0F44F-6E96-4961-8C26-A53462F88CC9}">
      <dgm:prSet/>
      <dgm:spPr/>
      <dgm:t>
        <a:bodyPr/>
        <a:lstStyle/>
        <a:p>
          <a:endParaRPr lang="en-US"/>
        </a:p>
      </dgm:t>
    </dgm:pt>
    <dgm:pt modelId="{7094B605-979F-4048-AC2B-5166A4EA001C}" type="sibTrans" cxnId="{56E0F44F-6E96-4961-8C26-A53462F88CC9}">
      <dgm:prSet/>
      <dgm:spPr/>
      <dgm:t>
        <a:bodyPr/>
        <a:lstStyle/>
        <a:p>
          <a:endParaRPr lang="en-US"/>
        </a:p>
      </dgm:t>
    </dgm:pt>
    <dgm:pt modelId="{79859424-58BC-4A49-9FBA-7D0480E321B1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FY 2021-22 General Fund Expenditure Update</a:t>
          </a:r>
        </a:p>
      </dgm:t>
    </dgm:pt>
    <dgm:pt modelId="{C50D6EA8-5C2E-40F1-BB62-A41294837E69}" type="parTrans" cxnId="{FCF7A624-3D8D-4FA4-80E8-06ABF1F9B0BB}">
      <dgm:prSet/>
      <dgm:spPr/>
      <dgm:t>
        <a:bodyPr/>
        <a:lstStyle/>
        <a:p>
          <a:endParaRPr lang="en-US"/>
        </a:p>
      </dgm:t>
    </dgm:pt>
    <dgm:pt modelId="{7D1D4772-962C-48D1-B4FF-353E33537EE2}" type="sibTrans" cxnId="{FCF7A624-3D8D-4FA4-80E8-06ABF1F9B0BB}">
      <dgm:prSet/>
      <dgm:spPr/>
      <dgm:t>
        <a:bodyPr/>
        <a:lstStyle/>
        <a:p>
          <a:endParaRPr lang="en-US"/>
        </a:p>
      </dgm:t>
    </dgm:pt>
    <dgm:pt modelId="{0B97D8AB-37F5-49A7-964A-5ADD82E4CA0E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American Rescue Plan Act (ARPA)</a:t>
          </a:r>
        </a:p>
      </dgm:t>
    </dgm:pt>
    <dgm:pt modelId="{5FA4C72C-FDC8-44CE-BB06-49D87896B597}" type="parTrans" cxnId="{1F9B35D5-832E-4162-AC2F-8A6DFE28389A}">
      <dgm:prSet/>
      <dgm:spPr/>
      <dgm:t>
        <a:bodyPr/>
        <a:lstStyle/>
        <a:p>
          <a:endParaRPr lang="en-US"/>
        </a:p>
      </dgm:t>
    </dgm:pt>
    <dgm:pt modelId="{319FAEEC-9470-4822-A8E2-20C040B34A2A}" type="sibTrans" cxnId="{1F9B35D5-832E-4162-AC2F-8A6DFE28389A}">
      <dgm:prSet/>
      <dgm:spPr/>
      <dgm:t>
        <a:bodyPr/>
        <a:lstStyle/>
        <a:p>
          <a:endParaRPr lang="en-US"/>
        </a:p>
      </dgm:t>
    </dgm:pt>
    <dgm:pt modelId="{D5625F2F-A904-43EB-8D2E-FFBB12A3C808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Revenue V. Expenditure Outlook</a:t>
          </a:r>
        </a:p>
      </dgm:t>
    </dgm:pt>
    <dgm:pt modelId="{1D150990-18C8-498B-9D9F-5B15A3FEF1E7}" type="parTrans" cxnId="{2B87F2C5-EE9F-4AFB-90B5-BF7407F3FF9E}">
      <dgm:prSet/>
      <dgm:spPr/>
      <dgm:t>
        <a:bodyPr/>
        <a:lstStyle/>
        <a:p>
          <a:endParaRPr lang="en-US"/>
        </a:p>
      </dgm:t>
    </dgm:pt>
    <dgm:pt modelId="{6A5252D0-6A37-4B43-B70E-1C501EF82480}" type="sibTrans" cxnId="{2B87F2C5-EE9F-4AFB-90B5-BF7407F3FF9E}">
      <dgm:prSet/>
      <dgm:spPr/>
      <dgm:t>
        <a:bodyPr/>
        <a:lstStyle/>
        <a:p>
          <a:endParaRPr lang="en-US"/>
        </a:p>
      </dgm:t>
    </dgm:pt>
    <dgm:pt modelId="{5707420D-A4EE-4459-9BE7-B540BA53F873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All Other Funds Review and Highlights</a:t>
          </a:r>
        </a:p>
      </dgm:t>
    </dgm:pt>
    <dgm:pt modelId="{39D51952-DAD9-4D59-B8A7-D8F61814288B}" type="parTrans" cxnId="{88D5A957-4FAD-4E3F-A623-E744428A8E72}">
      <dgm:prSet/>
      <dgm:spPr/>
      <dgm:t>
        <a:bodyPr/>
        <a:lstStyle/>
        <a:p>
          <a:endParaRPr lang="en-US"/>
        </a:p>
      </dgm:t>
    </dgm:pt>
    <dgm:pt modelId="{1F4C18F6-3D81-4F5F-B096-7D39AF1678E9}" type="sibTrans" cxnId="{88D5A957-4FAD-4E3F-A623-E744428A8E72}">
      <dgm:prSet/>
      <dgm:spPr/>
      <dgm:t>
        <a:bodyPr/>
        <a:lstStyle/>
        <a:p>
          <a:endParaRPr lang="en-US"/>
        </a:p>
      </dgm:t>
    </dgm:pt>
    <dgm:pt modelId="{19D13B14-88AF-4131-8048-A1E3457A367F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Looking Forward</a:t>
          </a:r>
        </a:p>
      </dgm:t>
    </dgm:pt>
    <dgm:pt modelId="{E8922B94-0800-45D0-92CA-CD88D871C4F2}" type="parTrans" cxnId="{D3965ADE-91AB-436B-9C24-0EA7D745D1B1}">
      <dgm:prSet/>
      <dgm:spPr/>
      <dgm:t>
        <a:bodyPr/>
        <a:lstStyle/>
        <a:p>
          <a:endParaRPr lang="en-US"/>
        </a:p>
      </dgm:t>
    </dgm:pt>
    <dgm:pt modelId="{D4DEE8E8-BBB9-4512-8E58-9633157569E0}" type="sibTrans" cxnId="{D3965ADE-91AB-436B-9C24-0EA7D745D1B1}">
      <dgm:prSet/>
      <dgm:spPr/>
      <dgm:t>
        <a:bodyPr/>
        <a:lstStyle/>
        <a:p>
          <a:endParaRPr lang="en-US"/>
        </a:p>
      </dgm:t>
    </dgm:pt>
    <dgm:pt modelId="{72BB5ACC-C23B-4E9E-B01E-0A6F3AC1207F}">
      <dgm:prSet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>
              <a:latin typeface="Calibri" panose="020F0502020204030204" pitchFamily="34" charset="0"/>
              <a:cs typeface="Calibri" panose="020F0502020204030204" pitchFamily="34" charset="0"/>
            </a:rPr>
            <a:t>Major General Fund Revenues By The Numbers</a:t>
          </a:r>
          <a:r>
            <a:rPr lang="en-US" sz="240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</a:p>
      </dgm:t>
    </dgm:pt>
    <dgm:pt modelId="{163878E9-517A-40B1-A961-8BDFC0DE631E}" type="parTrans" cxnId="{BAD25418-0C3F-4726-8B26-D41EC87D9EBF}">
      <dgm:prSet/>
      <dgm:spPr/>
      <dgm:t>
        <a:bodyPr/>
        <a:lstStyle/>
        <a:p>
          <a:endParaRPr lang="en-US"/>
        </a:p>
      </dgm:t>
    </dgm:pt>
    <dgm:pt modelId="{BA426340-71C6-4EB4-8DDD-242B2FB96EF7}" type="sibTrans" cxnId="{BAD25418-0C3F-4726-8B26-D41EC87D9EBF}">
      <dgm:prSet/>
      <dgm:spPr/>
      <dgm:t>
        <a:bodyPr/>
        <a:lstStyle/>
        <a:p>
          <a:endParaRPr lang="en-US"/>
        </a:p>
      </dgm:t>
    </dgm:pt>
    <dgm:pt modelId="{A9E3FA27-E341-4E17-990B-9270DA2CCC33}" type="pres">
      <dgm:prSet presAssocID="{20920AFF-07C1-48E6-BAB9-9BE1EED23BE1}" presName="vert0" presStyleCnt="0">
        <dgm:presLayoutVars>
          <dgm:dir/>
          <dgm:animOne val="branch"/>
          <dgm:animLvl val="lvl"/>
        </dgm:presLayoutVars>
      </dgm:prSet>
      <dgm:spPr/>
    </dgm:pt>
    <dgm:pt modelId="{7269580C-ED7E-4F7A-A1A7-823BF1D9E577}" type="pres">
      <dgm:prSet presAssocID="{04BD9364-2CA8-400F-BB23-145061862563}" presName="thickLine" presStyleLbl="alignNode1" presStyleIdx="0" presStyleCnt="7"/>
      <dgm:spPr/>
    </dgm:pt>
    <dgm:pt modelId="{924E97ED-315C-41BA-BB45-D54EE5D79355}" type="pres">
      <dgm:prSet presAssocID="{04BD9364-2CA8-400F-BB23-145061862563}" presName="horz1" presStyleCnt="0"/>
      <dgm:spPr/>
    </dgm:pt>
    <dgm:pt modelId="{B09EF5E4-C90B-42C6-8DE0-36603D03A2CC}" type="pres">
      <dgm:prSet presAssocID="{04BD9364-2CA8-400F-BB23-145061862563}" presName="tx1" presStyleLbl="revTx" presStyleIdx="0" presStyleCnt="7"/>
      <dgm:spPr/>
    </dgm:pt>
    <dgm:pt modelId="{D6FC4EC2-948C-44EB-A430-921518C3A902}" type="pres">
      <dgm:prSet presAssocID="{04BD9364-2CA8-400F-BB23-145061862563}" presName="vert1" presStyleCnt="0"/>
      <dgm:spPr/>
    </dgm:pt>
    <dgm:pt modelId="{B47FEC69-258A-4646-B934-2454D89D4994}" type="pres">
      <dgm:prSet presAssocID="{72BB5ACC-C23B-4E9E-B01E-0A6F3AC1207F}" presName="thickLine" presStyleLbl="alignNode1" presStyleIdx="1" presStyleCnt="7"/>
      <dgm:spPr/>
    </dgm:pt>
    <dgm:pt modelId="{2AA9DB56-DBAD-401B-B4D4-CFA9580244C1}" type="pres">
      <dgm:prSet presAssocID="{72BB5ACC-C23B-4E9E-B01E-0A6F3AC1207F}" presName="horz1" presStyleCnt="0"/>
      <dgm:spPr/>
    </dgm:pt>
    <dgm:pt modelId="{A95881AB-D0D5-496E-8943-63D9E8A11EBF}" type="pres">
      <dgm:prSet presAssocID="{72BB5ACC-C23B-4E9E-B01E-0A6F3AC1207F}" presName="tx1" presStyleLbl="revTx" presStyleIdx="1" presStyleCnt="7"/>
      <dgm:spPr/>
    </dgm:pt>
    <dgm:pt modelId="{0377AD3B-D509-43D0-986B-60CBA881FEF2}" type="pres">
      <dgm:prSet presAssocID="{72BB5ACC-C23B-4E9E-B01E-0A6F3AC1207F}" presName="vert1" presStyleCnt="0"/>
      <dgm:spPr/>
    </dgm:pt>
    <dgm:pt modelId="{67177745-7065-43CC-92A1-86B224F80E7B}" type="pres">
      <dgm:prSet presAssocID="{79859424-58BC-4A49-9FBA-7D0480E321B1}" presName="thickLine" presStyleLbl="alignNode1" presStyleIdx="2" presStyleCnt="7"/>
      <dgm:spPr/>
    </dgm:pt>
    <dgm:pt modelId="{0489509A-9C0B-41A4-B1C9-127D718BEACF}" type="pres">
      <dgm:prSet presAssocID="{79859424-58BC-4A49-9FBA-7D0480E321B1}" presName="horz1" presStyleCnt="0"/>
      <dgm:spPr/>
    </dgm:pt>
    <dgm:pt modelId="{B17D1B1F-01F8-4C07-B684-99AC87224871}" type="pres">
      <dgm:prSet presAssocID="{79859424-58BC-4A49-9FBA-7D0480E321B1}" presName="tx1" presStyleLbl="revTx" presStyleIdx="2" presStyleCnt="7"/>
      <dgm:spPr/>
    </dgm:pt>
    <dgm:pt modelId="{6E92F963-E153-45CD-B1E5-E87666F8921E}" type="pres">
      <dgm:prSet presAssocID="{79859424-58BC-4A49-9FBA-7D0480E321B1}" presName="vert1" presStyleCnt="0"/>
      <dgm:spPr/>
    </dgm:pt>
    <dgm:pt modelId="{1BED7AF5-0126-4D8F-B1B7-6A35BE8C0358}" type="pres">
      <dgm:prSet presAssocID="{0B97D8AB-37F5-49A7-964A-5ADD82E4CA0E}" presName="thickLine" presStyleLbl="alignNode1" presStyleIdx="3" presStyleCnt="7"/>
      <dgm:spPr/>
    </dgm:pt>
    <dgm:pt modelId="{2E736FD9-D1EC-42C0-9BB5-E376E867AD6E}" type="pres">
      <dgm:prSet presAssocID="{0B97D8AB-37F5-49A7-964A-5ADD82E4CA0E}" presName="horz1" presStyleCnt="0"/>
      <dgm:spPr/>
    </dgm:pt>
    <dgm:pt modelId="{DC9EEC29-8DD3-42D9-A099-807665439BF8}" type="pres">
      <dgm:prSet presAssocID="{0B97D8AB-37F5-49A7-964A-5ADD82E4CA0E}" presName="tx1" presStyleLbl="revTx" presStyleIdx="3" presStyleCnt="7"/>
      <dgm:spPr/>
    </dgm:pt>
    <dgm:pt modelId="{4F1B36D3-71E5-4C83-8B57-0EFDF8FBD996}" type="pres">
      <dgm:prSet presAssocID="{0B97D8AB-37F5-49A7-964A-5ADD82E4CA0E}" presName="vert1" presStyleCnt="0"/>
      <dgm:spPr/>
    </dgm:pt>
    <dgm:pt modelId="{510F6CDC-BD6F-47C9-9AE6-C91C2BF3F50B}" type="pres">
      <dgm:prSet presAssocID="{D5625F2F-A904-43EB-8D2E-FFBB12A3C808}" presName="thickLine" presStyleLbl="alignNode1" presStyleIdx="4" presStyleCnt="7"/>
      <dgm:spPr/>
    </dgm:pt>
    <dgm:pt modelId="{38B9B85D-0BB2-445D-8E90-B08520843EBC}" type="pres">
      <dgm:prSet presAssocID="{D5625F2F-A904-43EB-8D2E-FFBB12A3C808}" presName="horz1" presStyleCnt="0"/>
      <dgm:spPr/>
    </dgm:pt>
    <dgm:pt modelId="{2B32EFEA-264B-4D12-85F1-5696785AF57C}" type="pres">
      <dgm:prSet presAssocID="{D5625F2F-A904-43EB-8D2E-FFBB12A3C808}" presName="tx1" presStyleLbl="revTx" presStyleIdx="4" presStyleCnt="7"/>
      <dgm:spPr/>
    </dgm:pt>
    <dgm:pt modelId="{7E9253EB-BEE1-4F99-BCEA-D6CC3D06E386}" type="pres">
      <dgm:prSet presAssocID="{D5625F2F-A904-43EB-8D2E-FFBB12A3C808}" presName="vert1" presStyleCnt="0"/>
      <dgm:spPr/>
    </dgm:pt>
    <dgm:pt modelId="{184B3110-3859-4E9A-A328-2B1B5D1BAF2E}" type="pres">
      <dgm:prSet presAssocID="{5707420D-A4EE-4459-9BE7-B540BA53F873}" presName="thickLine" presStyleLbl="alignNode1" presStyleIdx="5" presStyleCnt="7"/>
      <dgm:spPr/>
    </dgm:pt>
    <dgm:pt modelId="{6720F451-5BC2-492A-BA59-BA2A0426472F}" type="pres">
      <dgm:prSet presAssocID="{5707420D-A4EE-4459-9BE7-B540BA53F873}" presName="horz1" presStyleCnt="0"/>
      <dgm:spPr/>
    </dgm:pt>
    <dgm:pt modelId="{C384502F-7756-434A-91B8-C746B58BA1A8}" type="pres">
      <dgm:prSet presAssocID="{5707420D-A4EE-4459-9BE7-B540BA53F873}" presName="tx1" presStyleLbl="revTx" presStyleIdx="5" presStyleCnt="7"/>
      <dgm:spPr/>
    </dgm:pt>
    <dgm:pt modelId="{962B3227-B8F1-4BB0-AC82-0048D3F0720F}" type="pres">
      <dgm:prSet presAssocID="{5707420D-A4EE-4459-9BE7-B540BA53F873}" presName="vert1" presStyleCnt="0"/>
      <dgm:spPr/>
    </dgm:pt>
    <dgm:pt modelId="{E90C36EB-55BB-401F-8BEF-2BC15527B806}" type="pres">
      <dgm:prSet presAssocID="{19D13B14-88AF-4131-8048-A1E3457A367F}" presName="thickLine" presStyleLbl="alignNode1" presStyleIdx="6" presStyleCnt="7"/>
      <dgm:spPr/>
    </dgm:pt>
    <dgm:pt modelId="{05AAC652-E15C-4F0E-908E-5542778CB319}" type="pres">
      <dgm:prSet presAssocID="{19D13B14-88AF-4131-8048-A1E3457A367F}" presName="horz1" presStyleCnt="0"/>
      <dgm:spPr/>
    </dgm:pt>
    <dgm:pt modelId="{76478237-EC00-4FC3-B4FE-3D8975E893B8}" type="pres">
      <dgm:prSet presAssocID="{19D13B14-88AF-4131-8048-A1E3457A367F}" presName="tx1" presStyleLbl="revTx" presStyleIdx="6" presStyleCnt="7"/>
      <dgm:spPr/>
    </dgm:pt>
    <dgm:pt modelId="{627CB299-198C-4BF2-9E54-09C54657218E}" type="pres">
      <dgm:prSet presAssocID="{19D13B14-88AF-4131-8048-A1E3457A367F}" presName="vert1" presStyleCnt="0"/>
      <dgm:spPr/>
    </dgm:pt>
  </dgm:ptLst>
  <dgm:cxnLst>
    <dgm:cxn modelId="{BB121313-2A3B-437A-B3C3-D97F246879D1}" type="presOf" srcId="{79859424-58BC-4A49-9FBA-7D0480E321B1}" destId="{B17D1B1F-01F8-4C07-B684-99AC87224871}" srcOrd="0" destOrd="0" presId="urn:microsoft.com/office/officeart/2008/layout/LinedList"/>
    <dgm:cxn modelId="{BAD25418-0C3F-4726-8B26-D41EC87D9EBF}" srcId="{20920AFF-07C1-48E6-BAB9-9BE1EED23BE1}" destId="{72BB5ACC-C23B-4E9E-B01E-0A6F3AC1207F}" srcOrd="1" destOrd="0" parTransId="{163878E9-517A-40B1-A961-8BDFC0DE631E}" sibTransId="{BA426340-71C6-4EB4-8DDD-242B2FB96EF7}"/>
    <dgm:cxn modelId="{FCF7A624-3D8D-4FA4-80E8-06ABF1F9B0BB}" srcId="{20920AFF-07C1-48E6-BAB9-9BE1EED23BE1}" destId="{79859424-58BC-4A49-9FBA-7D0480E321B1}" srcOrd="2" destOrd="0" parTransId="{C50D6EA8-5C2E-40F1-BB62-A41294837E69}" sibTransId="{7D1D4772-962C-48D1-B4FF-353E33537EE2}"/>
    <dgm:cxn modelId="{CAE7695F-9156-41E9-9B0E-ECF9433CA56C}" type="presOf" srcId="{D5625F2F-A904-43EB-8D2E-FFBB12A3C808}" destId="{2B32EFEA-264B-4D12-85F1-5696785AF57C}" srcOrd="0" destOrd="0" presId="urn:microsoft.com/office/officeart/2008/layout/LinedList"/>
    <dgm:cxn modelId="{1BAE2268-5ACB-48BF-A15C-BAB393B56E30}" type="presOf" srcId="{19D13B14-88AF-4131-8048-A1E3457A367F}" destId="{76478237-EC00-4FC3-B4FE-3D8975E893B8}" srcOrd="0" destOrd="0" presId="urn:microsoft.com/office/officeart/2008/layout/LinedList"/>
    <dgm:cxn modelId="{E3ED2668-6331-460C-B8C0-5FBC73A783B0}" type="presOf" srcId="{04BD9364-2CA8-400F-BB23-145061862563}" destId="{B09EF5E4-C90B-42C6-8DE0-36603D03A2CC}" srcOrd="0" destOrd="0" presId="urn:microsoft.com/office/officeart/2008/layout/LinedList"/>
    <dgm:cxn modelId="{1480056F-F312-4E39-B1FE-81D1E6278A94}" type="presOf" srcId="{0B97D8AB-37F5-49A7-964A-5ADD82E4CA0E}" destId="{DC9EEC29-8DD3-42D9-A099-807665439BF8}" srcOrd="0" destOrd="0" presId="urn:microsoft.com/office/officeart/2008/layout/LinedList"/>
    <dgm:cxn modelId="{56E0F44F-6E96-4961-8C26-A53462F88CC9}" srcId="{20920AFF-07C1-48E6-BAB9-9BE1EED23BE1}" destId="{04BD9364-2CA8-400F-BB23-145061862563}" srcOrd="0" destOrd="0" parTransId="{E17C6C40-ED1B-422F-AB3A-0B2E18BF0FF7}" sibTransId="{7094B605-979F-4048-AC2B-5166A4EA001C}"/>
    <dgm:cxn modelId="{5C104550-3A06-49D5-A5F8-70AD4066AD41}" type="presOf" srcId="{72BB5ACC-C23B-4E9E-B01E-0A6F3AC1207F}" destId="{A95881AB-D0D5-496E-8943-63D9E8A11EBF}" srcOrd="0" destOrd="0" presId="urn:microsoft.com/office/officeart/2008/layout/LinedList"/>
    <dgm:cxn modelId="{88D5A957-4FAD-4E3F-A623-E744428A8E72}" srcId="{20920AFF-07C1-48E6-BAB9-9BE1EED23BE1}" destId="{5707420D-A4EE-4459-9BE7-B540BA53F873}" srcOrd="5" destOrd="0" parTransId="{39D51952-DAD9-4D59-B8A7-D8F61814288B}" sibTransId="{1F4C18F6-3D81-4F5F-B096-7D39AF1678E9}"/>
    <dgm:cxn modelId="{F6FF0EC3-36AE-4197-B7EB-03BD35254566}" type="presOf" srcId="{20920AFF-07C1-48E6-BAB9-9BE1EED23BE1}" destId="{A9E3FA27-E341-4E17-990B-9270DA2CCC33}" srcOrd="0" destOrd="0" presId="urn:microsoft.com/office/officeart/2008/layout/LinedList"/>
    <dgm:cxn modelId="{2B87F2C5-EE9F-4AFB-90B5-BF7407F3FF9E}" srcId="{20920AFF-07C1-48E6-BAB9-9BE1EED23BE1}" destId="{D5625F2F-A904-43EB-8D2E-FFBB12A3C808}" srcOrd="4" destOrd="0" parTransId="{1D150990-18C8-498B-9D9F-5B15A3FEF1E7}" sibTransId="{6A5252D0-6A37-4B43-B70E-1C501EF82480}"/>
    <dgm:cxn modelId="{1F9B35D5-832E-4162-AC2F-8A6DFE28389A}" srcId="{20920AFF-07C1-48E6-BAB9-9BE1EED23BE1}" destId="{0B97D8AB-37F5-49A7-964A-5ADD82E4CA0E}" srcOrd="3" destOrd="0" parTransId="{5FA4C72C-FDC8-44CE-BB06-49D87896B597}" sibTransId="{319FAEEC-9470-4822-A8E2-20C040B34A2A}"/>
    <dgm:cxn modelId="{D3965ADE-91AB-436B-9C24-0EA7D745D1B1}" srcId="{20920AFF-07C1-48E6-BAB9-9BE1EED23BE1}" destId="{19D13B14-88AF-4131-8048-A1E3457A367F}" srcOrd="6" destOrd="0" parTransId="{E8922B94-0800-45D0-92CA-CD88D871C4F2}" sibTransId="{D4DEE8E8-BBB9-4512-8E58-9633157569E0}"/>
    <dgm:cxn modelId="{FC0B33F1-C179-425A-B9B3-5BE164FAA35C}" type="presOf" srcId="{5707420D-A4EE-4459-9BE7-B540BA53F873}" destId="{C384502F-7756-434A-91B8-C746B58BA1A8}" srcOrd="0" destOrd="0" presId="urn:microsoft.com/office/officeart/2008/layout/LinedList"/>
    <dgm:cxn modelId="{1509AA5B-330E-4AE2-848E-6913B63E9121}" type="presParOf" srcId="{A9E3FA27-E341-4E17-990B-9270DA2CCC33}" destId="{7269580C-ED7E-4F7A-A1A7-823BF1D9E577}" srcOrd="0" destOrd="0" presId="urn:microsoft.com/office/officeart/2008/layout/LinedList"/>
    <dgm:cxn modelId="{E215DD39-C0F6-4798-A183-3DE74305C000}" type="presParOf" srcId="{A9E3FA27-E341-4E17-990B-9270DA2CCC33}" destId="{924E97ED-315C-41BA-BB45-D54EE5D79355}" srcOrd="1" destOrd="0" presId="urn:microsoft.com/office/officeart/2008/layout/LinedList"/>
    <dgm:cxn modelId="{6CD0EAA9-9587-4F36-AB0D-0E5FFA0C123A}" type="presParOf" srcId="{924E97ED-315C-41BA-BB45-D54EE5D79355}" destId="{B09EF5E4-C90B-42C6-8DE0-36603D03A2CC}" srcOrd="0" destOrd="0" presId="urn:microsoft.com/office/officeart/2008/layout/LinedList"/>
    <dgm:cxn modelId="{E33A6FC1-1EDB-4320-8750-735F013673E3}" type="presParOf" srcId="{924E97ED-315C-41BA-BB45-D54EE5D79355}" destId="{D6FC4EC2-948C-44EB-A430-921518C3A902}" srcOrd="1" destOrd="0" presId="urn:microsoft.com/office/officeart/2008/layout/LinedList"/>
    <dgm:cxn modelId="{F431BB63-E73B-44FF-94B2-F103D911CF32}" type="presParOf" srcId="{A9E3FA27-E341-4E17-990B-9270DA2CCC33}" destId="{B47FEC69-258A-4646-B934-2454D89D4994}" srcOrd="2" destOrd="0" presId="urn:microsoft.com/office/officeart/2008/layout/LinedList"/>
    <dgm:cxn modelId="{035A6666-45D6-4941-A07A-EEA9DF0126FF}" type="presParOf" srcId="{A9E3FA27-E341-4E17-990B-9270DA2CCC33}" destId="{2AA9DB56-DBAD-401B-B4D4-CFA9580244C1}" srcOrd="3" destOrd="0" presId="urn:microsoft.com/office/officeart/2008/layout/LinedList"/>
    <dgm:cxn modelId="{06760964-46D2-4EC5-95A8-3F3E351CAB5D}" type="presParOf" srcId="{2AA9DB56-DBAD-401B-B4D4-CFA9580244C1}" destId="{A95881AB-D0D5-496E-8943-63D9E8A11EBF}" srcOrd="0" destOrd="0" presId="urn:microsoft.com/office/officeart/2008/layout/LinedList"/>
    <dgm:cxn modelId="{0484F242-3E8F-49ED-A4E5-DBB1E40C0A85}" type="presParOf" srcId="{2AA9DB56-DBAD-401B-B4D4-CFA9580244C1}" destId="{0377AD3B-D509-43D0-986B-60CBA881FEF2}" srcOrd="1" destOrd="0" presId="urn:microsoft.com/office/officeart/2008/layout/LinedList"/>
    <dgm:cxn modelId="{25A83F24-2228-4512-A95C-BE51DFA16D68}" type="presParOf" srcId="{A9E3FA27-E341-4E17-990B-9270DA2CCC33}" destId="{67177745-7065-43CC-92A1-86B224F80E7B}" srcOrd="4" destOrd="0" presId="urn:microsoft.com/office/officeart/2008/layout/LinedList"/>
    <dgm:cxn modelId="{82DEF923-980B-44A6-818C-5726F5568FDE}" type="presParOf" srcId="{A9E3FA27-E341-4E17-990B-9270DA2CCC33}" destId="{0489509A-9C0B-41A4-B1C9-127D718BEACF}" srcOrd="5" destOrd="0" presId="urn:microsoft.com/office/officeart/2008/layout/LinedList"/>
    <dgm:cxn modelId="{3BE517CB-DED0-45C7-9808-EBEA52C6877F}" type="presParOf" srcId="{0489509A-9C0B-41A4-B1C9-127D718BEACF}" destId="{B17D1B1F-01F8-4C07-B684-99AC87224871}" srcOrd="0" destOrd="0" presId="urn:microsoft.com/office/officeart/2008/layout/LinedList"/>
    <dgm:cxn modelId="{F84AE595-371F-4B0D-9A03-4539807DE96C}" type="presParOf" srcId="{0489509A-9C0B-41A4-B1C9-127D718BEACF}" destId="{6E92F963-E153-45CD-B1E5-E87666F8921E}" srcOrd="1" destOrd="0" presId="urn:microsoft.com/office/officeart/2008/layout/LinedList"/>
    <dgm:cxn modelId="{CBF3A839-B97D-4CA4-8363-A9C753428B33}" type="presParOf" srcId="{A9E3FA27-E341-4E17-990B-9270DA2CCC33}" destId="{1BED7AF5-0126-4D8F-B1B7-6A35BE8C0358}" srcOrd="6" destOrd="0" presId="urn:microsoft.com/office/officeart/2008/layout/LinedList"/>
    <dgm:cxn modelId="{62FA0FEF-C1A9-440D-A6D6-A479CFD3A60A}" type="presParOf" srcId="{A9E3FA27-E341-4E17-990B-9270DA2CCC33}" destId="{2E736FD9-D1EC-42C0-9BB5-E376E867AD6E}" srcOrd="7" destOrd="0" presId="urn:microsoft.com/office/officeart/2008/layout/LinedList"/>
    <dgm:cxn modelId="{29A5FB8C-D857-4ED1-A527-EFAF8E6A5DFF}" type="presParOf" srcId="{2E736FD9-D1EC-42C0-9BB5-E376E867AD6E}" destId="{DC9EEC29-8DD3-42D9-A099-807665439BF8}" srcOrd="0" destOrd="0" presId="urn:microsoft.com/office/officeart/2008/layout/LinedList"/>
    <dgm:cxn modelId="{2DB8BD0E-9A21-4A29-9F8F-5F944D969482}" type="presParOf" srcId="{2E736FD9-D1EC-42C0-9BB5-E376E867AD6E}" destId="{4F1B36D3-71E5-4C83-8B57-0EFDF8FBD996}" srcOrd="1" destOrd="0" presId="urn:microsoft.com/office/officeart/2008/layout/LinedList"/>
    <dgm:cxn modelId="{2F643D66-DCD4-4BD3-BC5B-13D2CE2DBCC3}" type="presParOf" srcId="{A9E3FA27-E341-4E17-990B-9270DA2CCC33}" destId="{510F6CDC-BD6F-47C9-9AE6-C91C2BF3F50B}" srcOrd="8" destOrd="0" presId="urn:microsoft.com/office/officeart/2008/layout/LinedList"/>
    <dgm:cxn modelId="{B0F9FD86-5725-46B5-87AC-73BFE430ECDA}" type="presParOf" srcId="{A9E3FA27-E341-4E17-990B-9270DA2CCC33}" destId="{38B9B85D-0BB2-445D-8E90-B08520843EBC}" srcOrd="9" destOrd="0" presId="urn:microsoft.com/office/officeart/2008/layout/LinedList"/>
    <dgm:cxn modelId="{FC3FD298-5FAE-4463-B1C6-834F97D9C7E6}" type="presParOf" srcId="{38B9B85D-0BB2-445D-8E90-B08520843EBC}" destId="{2B32EFEA-264B-4D12-85F1-5696785AF57C}" srcOrd="0" destOrd="0" presId="urn:microsoft.com/office/officeart/2008/layout/LinedList"/>
    <dgm:cxn modelId="{88FB3373-53ED-4CB8-BB8C-375874ED54DC}" type="presParOf" srcId="{38B9B85D-0BB2-445D-8E90-B08520843EBC}" destId="{7E9253EB-BEE1-4F99-BCEA-D6CC3D06E386}" srcOrd="1" destOrd="0" presId="urn:microsoft.com/office/officeart/2008/layout/LinedList"/>
    <dgm:cxn modelId="{223CC0F5-667E-422E-89E9-95AEDB41D09E}" type="presParOf" srcId="{A9E3FA27-E341-4E17-990B-9270DA2CCC33}" destId="{184B3110-3859-4E9A-A328-2B1B5D1BAF2E}" srcOrd="10" destOrd="0" presId="urn:microsoft.com/office/officeart/2008/layout/LinedList"/>
    <dgm:cxn modelId="{DC9457BA-5682-44A2-BF63-C00325CC8695}" type="presParOf" srcId="{A9E3FA27-E341-4E17-990B-9270DA2CCC33}" destId="{6720F451-5BC2-492A-BA59-BA2A0426472F}" srcOrd="11" destOrd="0" presId="urn:microsoft.com/office/officeart/2008/layout/LinedList"/>
    <dgm:cxn modelId="{CE145B0A-1C59-4DEE-BA7B-2A3FA51AC66C}" type="presParOf" srcId="{6720F451-5BC2-492A-BA59-BA2A0426472F}" destId="{C384502F-7756-434A-91B8-C746B58BA1A8}" srcOrd="0" destOrd="0" presId="urn:microsoft.com/office/officeart/2008/layout/LinedList"/>
    <dgm:cxn modelId="{6B71C2C0-E3B1-4BC2-91B6-4E22347B1D5E}" type="presParOf" srcId="{6720F451-5BC2-492A-BA59-BA2A0426472F}" destId="{962B3227-B8F1-4BB0-AC82-0048D3F0720F}" srcOrd="1" destOrd="0" presId="urn:microsoft.com/office/officeart/2008/layout/LinedList"/>
    <dgm:cxn modelId="{3867A455-D81B-481B-98D1-800DFEF9C96E}" type="presParOf" srcId="{A9E3FA27-E341-4E17-990B-9270DA2CCC33}" destId="{E90C36EB-55BB-401F-8BEF-2BC15527B806}" srcOrd="12" destOrd="0" presId="urn:microsoft.com/office/officeart/2008/layout/LinedList"/>
    <dgm:cxn modelId="{85CCC674-24AB-40FE-9DE9-BC7492F31E47}" type="presParOf" srcId="{A9E3FA27-E341-4E17-990B-9270DA2CCC33}" destId="{05AAC652-E15C-4F0E-908E-5542778CB319}" srcOrd="13" destOrd="0" presId="urn:microsoft.com/office/officeart/2008/layout/LinedList"/>
    <dgm:cxn modelId="{8F1DB8B0-D661-4A70-8B04-3FB3D91332BF}" type="presParOf" srcId="{05AAC652-E15C-4F0E-908E-5542778CB319}" destId="{76478237-EC00-4FC3-B4FE-3D8975E893B8}" srcOrd="0" destOrd="0" presId="urn:microsoft.com/office/officeart/2008/layout/LinedList"/>
    <dgm:cxn modelId="{21262082-2520-4AC0-8455-AC886390CC86}" type="presParOf" srcId="{05AAC652-E15C-4F0E-908E-5542778CB319}" destId="{627CB299-198C-4BF2-9E54-09C54657218E}" srcOrd="1" destOrd="0" presId="urn:microsoft.com/office/officeart/2008/layout/LinedList"/>
  </dgm:cxnLst>
  <dgm:bg>
    <a:noFill/>
  </dgm:bg>
  <dgm:whole>
    <a:ln w="22225" cap="flat" cmpd="sng" algn="ctr">
      <a:solidFill>
        <a:schemeClr val="accent6">
          <a:lumMod val="7500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5C3E2-9A96-47BA-8C34-15686C110CB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EAED97-3091-4F77-95E1-0C660690685B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400" dirty="0">
              <a:latin typeface="+mn-lt"/>
              <a:cs typeface="Arial" panose="020B0604020202020204" pitchFamily="34" charset="0"/>
            </a:rPr>
            <a:t>Sales and Use tax revenue projected to increase $1.4 million over original budget per review by </a:t>
          </a:r>
          <a:r>
            <a:rPr lang="en-US" sz="1400" dirty="0" err="1">
              <a:latin typeface="+mn-lt"/>
              <a:cs typeface="Arial" panose="020B0604020202020204" pitchFamily="34" charset="0"/>
            </a:rPr>
            <a:t>HdL</a:t>
          </a:r>
          <a:r>
            <a:rPr lang="en-US" sz="1400" dirty="0">
              <a:latin typeface="+mn-lt"/>
              <a:cs typeface="Arial" panose="020B0604020202020204" pitchFamily="34" charset="0"/>
            </a:rPr>
            <a:t> Companies. </a:t>
          </a:r>
        </a:p>
      </dgm:t>
    </dgm:pt>
    <dgm:pt modelId="{D2BAAFE9-38FF-4E5E-9FC9-F8C080E6BAA3}" type="parTrans" cxnId="{6D44B902-EE47-49E4-96FC-CD107FC2A226}">
      <dgm:prSet/>
      <dgm:spPr/>
      <dgm:t>
        <a:bodyPr/>
        <a:lstStyle/>
        <a:p>
          <a:endParaRPr lang="en-US"/>
        </a:p>
      </dgm:t>
    </dgm:pt>
    <dgm:pt modelId="{971DFC0E-DFAF-4871-8DA1-BD33A43A7FD4}" type="sibTrans" cxnId="{6D44B902-EE47-49E4-96FC-CD107FC2A226}">
      <dgm:prSet/>
      <dgm:spPr/>
      <dgm:t>
        <a:bodyPr/>
        <a:lstStyle/>
        <a:p>
          <a:endParaRPr lang="en-US"/>
        </a:p>
      </dgm:t>
    </dgm:pt>
    <dgm:pt modelId="{2F2A84C9-B78C-4E32-A64B-5048E886A60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+mn-lt"/>
              <a:cs typeface="Arial" panose="020B0604020202020204" pitchFamily="34" charset="0"/>
            </a:rPr>
            <a:t>Increased price of goods and full implementation of online sales and use tax collection major factors of current trend. </a:t>
          </a:r>
        </a:p>
      </dgm:t>
    </dgm:pt>
    <dgm:pt modelId="{1396F189-9252-4DA7-9E2E-3FD8DEB0D693}" type="parTrans" cxnId="{4F7743D9-EFA9-4952-BBCF-C06611528F34}">
      <dgm:prSet/>
      <dgm:spPr/>
      <dgm:t>
        <a:bodyPr/>
        <a:lstStyle/>
        <a:p>
          <a:endParaRPr lang="en-US"/>
        </a:p>
      </dgm:t>
    </dgm:pt>
    <dgm:pt modelId="{535A514A-9019-433D-BB89-7558AF9D100D}" type="sibTrans" cxnId="{4F7743D9-EFA9-4952-BBCF-C06611528F34}">
      <dgm:prSet/>
      <dgm:spPr/>
      <dgm:t>
        <a:bodyPr/>
        <a:lstStyle/>
        <a:p>
          <a:endParaRPr lang="en-US"/>
        </a:p>
      </dgm:t>
    </dgm:pt>
    <dgm:pt modelId="{475DAD60-E6E0-479C-9901-9FB0FE35D8C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latin typeface="+mn-lt"/>
              <a:cs typeface="Arial" panose="020B0604020202020204" pitchFamily="34" charset="0"/>
            </a:rPr>
            <a:t>Building and inspection Permit revenues projected to increase combined total $615,000 due to current building activity.</a:t>
          </a:r>
        </a:p>
      </dgm:t>
    </dgm:pt>
    <dgm:pt modelId="{EEDC8A52-F3B9-4F97-AD3C-D2DC75904934}" type="parTrans" cxnId="{B8EB9A5C-CDC3-451A-9BB6-9159C6DCD95E}">
      <dgm:prSet/>
      <dgm:spPr/>
      <dgm:t>
        <a:bodyPr/>
        <a:lstStyle/>
        <a:p>
          <a:endParaRPr lang="en-US"/>
        </a:p>
      </dgm:t>
    </dgm:pt>
    <dgm:pt modelId="{A81F1A74-0327-4245-954E-5DF1CDE7B790}" type="sibTrans" cxnId="{B8EB9A5C-CDC3-451A-9BB6-9159C6DCD95E}">
      <dgm:prSet/>
      <dgm:spPr/>
      <dgm:t>
        <a:bodyPr/>
        <a:lstStyle/>
        <a:p>
          <a:endParaRPr lang="en-US"/>
        </a:p>
      </dgm:t>
    </dgm:pt>
    <dgm:pt modelId="{85B02C91-77EC-4CD8-89E4-725CFBFC4DE2}" type="pres">
      <dgm:prSet presAssocID="{0335C3E2-9A96-47BA-8C34-15686C110CB1}" presName="root" presStyleCnt="0">
        <dgm:presLayoutVars>
          <dgm:dir/>
          <dgm:resizeHandles val="exact"/>
        </dgm:presLayoutVars>
      </dgm:prSet>
      <dgm:spPr/>
    </dgm:pt>
    <dgm:pt modelId="{29716AB4-ECCC-422D-8F27-2E1DEC55DDD6}" type="pres">
      <dgm:prSet presAssocID="{3AEAED97-3091-4F77-95E1-0C660690685B}" presName="compNode" presStyleCnt="0"/>
      <dgm:spPr/>
    </dgm:pt>
    <dgm:pt modelId="{4797C814-5E8B-4BDA-BA87-EA52BD71BC4A}" type="pres">
      <dgm:prSet presAssocID="{3AEAED97-3091-4F77-95E1-0C660690685B}" presName="iconBgRect" presStyleLbl="bgShp" presStyleIdx="0" presStyleCnt="3"/>
      <dgm:spPr/>
    </dgm:pt>
    <dgm:pt modelId="{E7E86323-1F82-463A-8597-1038B06EF60D}" type="pres">
      <dgm:prSet presAssocID="{3AEAED97-3091-4F77-95E1-0C660690685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73E8E285-0A7F-425A-BE10-AE3DE71CD991}" type="pres">
      <dgm:prSet presAssocID="{3AEAED97-3091-4F77-95E1-0C660690685B}" presName="spaceRect" presStyleCnt="0"/>
      <dgm:spPr/>
    </dgm:pt>
    <dgm:pt modelId="{B4B771BD-27E7-43D6-90AB-288DF7958DD1}" type="pres">
      <dgm:prSet presAssocID="{3AEAED97-3091-4F77-95E1-0C660690685B}" presName="textRect" presStyleLbl="revTx" presStyleIdx="0" presStyleCnt="3">
        <dgm:presLayoutVars>
          <dgm:chMax val="1"/>
          <dgm:chPref val="1"/>
        </dgm:presLayoutVars>
      </dgm:prSet>
      <dgm:spPr/>
    </dgm:pt>
    <dgm:pt modelId="{0B170792-2D5C-4356-8F9C-A358C72B3ABD}" type="pres">
      <dgm:prSet presAssocID="{971DFC0E-DFAF-4871-8DA1-BD33A43A7FD4}" presName="sibTrans" presStyleCnt="0"/>
      <dgm:spPr/>
    </dgm:pt>
    <dgm:pt modelId="{F0C5A92B-2A49-45A3-9872-73C257A2CF1B}" type="pres">
      <dgm:prSet presAssocID="{2F2A84C9-B78C-4E32-A64B-5048E886A607}" presName="compNode" presStyleCnt="0"/>
      <dgm:spPr/>
    </dgm:pt>
    <dgm:pt modelId="{BDF268AF-B215-4FE3-9198-D121C965DC86}" type="pres">
      <dgm:prSet presAssocID="{2F2A84C9-B78C-4E32-A64B-5048E886A607}" presName="iconBgRect" presStyleLbl="bgShp" presStyleIdx="1" presStyleCnt="3"/>
      <dgm:spPr/>
    </dgm:pt>
    <dgm:pt modelId="{848A238F-4364-4D08-8D24-FD6938D6DDC8}" type="pres">
      <dgm:prSet presAssocID="{2F2A84C9-B78C-4E32-A64B-5048E886A60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6EE7CE08-DBDE-4980-99C2-0399594A8872}" type="pres">
      <dgm:prSet presAssocID="{2F2A84C9-B78C-4E32-A64B-5048E886A607}" presName="spaceRect" presStyleCnt="0"/>
      <dgm:spPr/>
    </dgm:pt>
    <dgm:pt modelId="{35BA9F23-A4AA-49EC-A646-BA68CE3B388A}" type="pres">
      <dgm:prSet presAssocID="{2F2A84C9-B78C-4E32-A64B-5048E886A607}" presName="textRect" presStyleLbl="revTx" presStyleIdx="1" presStyleCnt="3">
        <dgm:presLayoutVars>
          <dgm:chMax val="1"/>
          <dgm:chPref val="1"/>
        </dgm:presLayoutVars>
      </dgm:prSet>
      <dgm:spPr/>
    </dgm:pt>
    <dgm:pt modelId="{D79ADF66-0E47-4407-8FFC-E72602F2E0C5}" type="pres">
      <dgm:prSet presAssocID="{535A514A-9019-433D-BB89-7558AF9D100D}" presName="sibTrans" presStyleCnt="0"/>
      <dgm:spPr/>
    </dgm:pt>
    <dgm:pt modelId="{71D18D83-BFBF-41C5-A07E-EA241080C902}" type="pres">
      <dgm:prSet presAssocID="{475DAD60-E6E0-479C-9901-9FB0FE35D8C2}" presName="compNode" presStyleCnt="0"/>
      <dgm:spPr/>
    </dgm:pt>
    <dgm:pt modelId="{E395508B-ED9C-41EE-B7B9-C8F1D9B9ACBB}" type="pres">
      <dgm:prSet presAssocID="{475DAD60-E6E0-479C-9901-9FB0FE35D8C2}" presName="iconBgRect" presStyleLbl="bgShp" presStyleIdx="2" presStyleCnt="3"/>
      <dgm:spPr/>
    </dgm:pt>
    <dgm:pt modelId="{731196D1-F5E5-46C9-9EA7-E40904720927}" type="pres">
      <dgm:prSet presAssocID="{475DAD60-E6E0-479C-9901-9FB0FE35D8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struction worker male with solid fill"/>
        </a:ext>
      </dgm:extLst>
    </dgm:pt>
    <dgm:pt modelId="{70A36EA0-DAA8-42FF-B727-93C4CE978304}" type="pres">
      <dgm:prSet presAssocID="{475DAD60-E6E0-479C-9901-9FB0FE35D8C2}" presName="spaceRect" presStyleCnt="0"/>
      <dgm:spPr/>
    </dgm:pt>
    <dgm:pt modelId="{8A9DD77E-3071-400D-8FD8-73EA9FF46BDA}" type="pres">
      <dgm:prSet presAssocID="{475DAD60-E6E0-479C-9901-9FB0FE35D8C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D44B902-EE47-49E4-96FC-CD107FC2A226}" srcId="{0335C3E2-9A96-47BA-8C34-15686C110CB1}" destId="{3AEAED97-3091-4F77-95E1-0C660690685B}" srcOrd="0" destOrd="0" parTransId="{D2BAAFE9-38FF-4E5E-9FC9-F8C080E6BAA3}" sibTransId="{971DFC0E-DFAF-4871-8DA1-BD33A43A7FD4}"/>
    <dgm:cxn modelId="{6D30EB33-9C64-43A9-A472-F1E2F2542E64}" type="presOf" srcId="{475DAD60-E6E0-479C-9901-9FB0FE35D8C2}" destId="{8A9DD77E-3071-400D-8FD8-73EA9FF46BDA}" srcOrd="0" destOrd="0" presId="urn:microsoft.com/office/officeart/2018/5/layout/IconCircleLabelList"/>
    <dgm:cxn modelId="{B8EB9A5C-CDC3-451A-9BB6-9159C6DCD95E}" srcId="{0335C3E2-9A96-47BA-8C34-15686C110CB1}" destId="{475DAD60-E6E0-479C-9901-9FB0FE35D8C2}" srcOrd="2" destOrd="0" parTransId="{EEDC8A52-F3B9-4F97-AD3C-D2DC75904934}" sibTransId="{A81F1A74-0327-4245-954E-5DF1CDE7B790}"/>
    <dgm:cxn modelId="{B15B68D0-9ED7-4DAD-A1B5-91239BD65E9D}" type="presOf" srcId="{3AEAED97-3091-4F77-95E1-0C660690685B}" destId="{B4B771BD-27E7-43D6-90AB-288DF7958DD1}" srcOrd="0" destOrd="0" presId="urn:microsoft.com/office/officeart/2018/5/layout/IconCircleLabelList"/>
    <dgm:cxn modelId="{745464D5-D762-4BA8-9E43-7E817079903D}" type="presOf" srcId="{0335C3E2-9A96-47BA-8C34-15686C110CB1}" destId="{85B02C91-77EC-4CD8-89E4-725CFBFC4DE2}" srcOrd="0" destOrd="0" presId="urn:microsoft.com/office/officeart/2018/5/layout/IconCircleLabelList"/>
    <dgm:cxn modelId="{4F7743D9-EFA9-4952-BBCF-C06611528F34}" srcId="{0335C3E2-9A96-47BA-8C34-15686C110CB1}" destId="{2F2A84C9-B78C-4E32-A64B-5048E886A607}" srcOrd="1" destOrd="0" parTransId="{1396F189-9252-4DA7-9E2E-3FD8DEB0D693}" sibTransId="{535A514A-9019-433D-BB89-7558AF9D100D}"/>
    <dgm:cxn modelId="{8E7C65EB-1D43-4189-BA0F-2E1D36C84FE6}" type="presOf" srcId="{2F2A84C9-B78C-4E32-A64B-5048E886A607}" destId="{35BA9F23-A4AA-49EC-A646-BA68CE3B388A}" srcOrd="0" destOrd="0" presId="urn:microsoft.com/office/officeart/2018/5/layout/IconCircleLabelList"/>
    <dgm:cxn modelId="{82B15463-C1B6-443C-B54E-E8AE82666CE1}" type="presParOf" srcId="{85B02C91-77EC-4CD8-89E4-725CFBFC4DE2}" destId="{29716AB4-ECCC-422D-8F27-2E1DEC55DDD6}" srcOrd="0" destOrd="0" presId="urn:microsoft.com/office/officeart/2018/5/layout/IconCircleLabelList"/>
    <dgm:cxn modelId="{C350AE77-79A3-49F4-9FD4-11210A464B56}" type="presParOf" srcId="{29716AB4-ECCC-422D-8F27-2E1DEC55DDD6}" destId="{4797C814-5E8B-4BDA-BA87-EA52BD71BC4A}" srcOrd="0" destOrd="0" presId="urn:microsoft.com/office/officeart/2018/5/layout/IconCircleLabelList"/>
    <dgm:cxn modelId="{A61017B9-6657-492D-8912-9199BA858F6A}" type="presParOf" srcId="{29716AB4-ECCC-422D-8F27-2E1DEC55DDD6}" destId="{E7E86323-1F82-463A-8597-1038B06EF60D}" srcOrd="1" destOrd="0" presId="urn:microsoft.com/office/officeart/2018/5/layout/IconCircleLabelList"/>
    <dgm:cxn modelId="{71E1357E-4C02-4047-9105-9F6A7B82F9D2}" type="presParOf" srcId="{29716AB4-ECCC-422D-8F27-2E1DEC55DDD6}" destId="{73E8E285-0A7F-425A-BE10-AE3DE71CD991}" srcOrd="2" destOrd="0" presId="urn:microsoft.com/office/officeart/2018/5/layout/IconCircleLabelList"/>
    <dgm:cxn modelId="{BCA5960F-99E2-4923-B529-2509A908ECCD}" type="presParOf" srcId="{29716AB4-ECCC-422D-8F27-2E1DEC55DDD6}" destId="{B4B771BD-27E7-43D6-90AB-288DF7958DD1}" srcOrd="3" destOrd="0" presId="urn:microsoft.com/office/officeart/2018/5/layout/IconCircleLabelList"/>
    <dgm:cxn modelId="{76014B96-2D22-47D7-90A4-324268F01E42}" type="presParOf" srcId="{85B02C91-77EC-4CD8-89E4-725CFBFC4DE2}" destId="{0B170792-2D5C-4356-8F9C-A358C72B3ABD}" srcOrd="1" destOrd="0" presId="urn:microsoft.com/office/officeart/2018/5/layout/IconCircleLabelList"/>
    <dgm:cxn modelId="{192AAB81-0FE5-462D-B2ED-4B169A5714CF}" type="presParOf" srcId="{85B02C91-77EC-4CD8-89E4-725CFBFC4DE2}" destId="{F0C5A92B-2A49-45A3-9872-73C257A2CF1B}" srcOrd="2" destOrd="0" presId="urn:microsoft.com/office/officeart/2018/5/layout/IconCircleLabelList"/>
    <dgm:cxn modelId="{627D2ACB-648F-47FC-AFE2-F7DE2DEC822F}" type="presParOf" srcId="{F0C5A92B-2A49-45A3-9872-73C257A2CF1B}" destId="{BDF268AF-B215-4FE3-9198-D121C965DC86}" srcOrd="0" destOrd="0" presId="urn:microsoft.com/office/officeart/2018/5/layout/IconCircleLabelList"/>
    <dgm:cxn modelId="{21F57E6F-37F3-4EAD-A721-BC932BCD1089}" type="presParOf" srcId="{F0C5A92B-2A49-45A3-9872-73C257A2CF1B}" destId="{848A238F-4364-4D08-8D24-FD6938D6DDC8}" srcOrd="1" destOrd="0" presId="urn:microsoft.com/office/officeart/2018/5/layout/IconCircleLabelList"/>
    <dgm:cxn modelId="{455E92FC-F782-4EF1-A331-6054AAE61A9F}" type="presParOf" srcId="{F0C5A92B-2A49-45A3-9872-73C257A2CF1B}" destId="{6EE7CE08-DBDE-4980-99C2-0399594A8872}" srcOrd="2" destOrd="0" presId="urn:microsoft.com/office/officeart/2018/5/layout/IconCircleLabelList"/>
    <dgm:cxn modelId="{D096FDD3-78D1-49C9-A892-C9B768EA52FE}" type="presParOf" srcId="{F0C5A92B-2A49-45A3-9872-73C257A2CF1B}" destId="{35BA9F23-A4AA-49EC-A646-BA68CE3B388A}" srcOrd="3" destOrd="0" presId="urn:microsoft.com/office/officeart/2018/5/layout/IconCircleLabelList"/>
    <dgm:cxn modelId="{DBF87736-95C7-4D77-A845-FFE07208DEE8}" type="presParOf" srcId="{85B02C91-77EC-4CD8-89E4-725CFBFC4DE2}" destId="{D79ADF66-0E47-4407-8FFC-E72602F2E0C5}" srcOrd="3" destOrd="0" presId="urn:microsoft.com/office/officeart/2018/5/layout/IconCircleLabelList"/>
    <dgm:cxn modelId="{D4DB2CCF-6513-49B6-A378-7239ADD94DB4}" type="presParOf" srcId="{85B02C91-77EC-4CD8-89E4-725CFBFC4DE2}" destId="{71D18D83-BFBF-41C5-A07E-EA241080C902}" srcOrd="4" destOrd="0" presId="urn:microsoft.com/office/officeart/2018/5/layout/IconCircleLabelList"/>
    <dgm:cxn modelId="{FA1D0058-F6DC-4A07-8731-EFF8731E2384}" type="presParOf" srcId="{71D18D83-BFBF-41C5-A07E-EA241080C902}" destId="{E395508B-ED9C-41EE-B7B9-C8F1D9B9ACBB}" srcOrd="0" destOrd="0" presId="urn:microsoft.com/office/officeart/2018/5/layout/IconCircleLabelList"/>
    <dgm:cxn modelId="{DC1749B1-6B79-48C0-AFF8-1463CD1BA432}" type="presParOf" srcId="{71D18D83-BFBF-41C5-A07E-EA241080C902}" destId="{731196D1-F5E5-46C9-9EA7-E40904720927}" srcOrd="1" destOrd="0" presId="urn:microsoft.com/office/officeart/2018/5/layout/IconCircleLabelList"/>
    <dgm:cxn modelId="{E6170AFB-636C-44B2-B6ED-AF341C26688B}" type="presParOf" srcId="{71D18D83-BFBF-41C5-A07E-EA241080C902}" destId="{70A36EA0-DAA8-42FF-B727-93C4CE978304}" srcOrd="2" destOrd="0" presId="urn:microsoft.com/office/officeart/2018/5/layout/IconCircleLabelList"/>
    <dgm:cxn modelId="{4B7D51AA-8EC2-492E-8CB4-0C49315DE6F3}" type="presParOf" srcId="{71D18D83-BFBF-41C5-A07E-EA241080C902}" destId="{8A9DD77E-3071-400D-8FD8-73EA9FF46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432F7F-47A1-497B-970F-0EBFF032A4C1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6E6FC-0140-4DE7-857B-3D41D4461A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Increased costs to material, labor for repairing aging equipment such as HVAC units. </a:t>
          </a:r>
        </a:p>
      </dgm:t>
    </dgm:pt>
    <dgm:pt modelId="{AACC9F69-2B24-4AE4-A09E-CE225DCF12CF}" type="parTrans" cxnId="{DDCC9D14-93F0-4174-8301-ACACBA1576ED}">
      <dgm:prSet/>
      <dgm:spPr/>
      <dgm:t>
        <a:bodyPr/>
        <a:lstStyle/>
        <a:p>
          <a:endParaRPr lang="en-US"/>
        </a:p>
      </dgm:t>
    </dgm:pt>
    <dgm:pt modelId="{7B8195F7-1B32-4103-925C-26C95FD49D43}" type="sibTrans" cxnId="{DDCC9D14-93F0-4174-8301-ACACBA1576E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7879A9A-B65A-4DE4-A3AD-6900286BAB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Increase to utility rates.</a:t>
          </a:r>
        </a:p>
      </dgm:t>
    </dgm:pt>
    <dgm:pt modelId="{4A7C05E1-3C73-4519-B47A-0C1606A2A445}" type="parTrans" cxnId="{0C0320EF-D31D-45B7-8A27-4FA95EFDB06C}">
      <dgm:prSet/>
      <dgm:spPr/>
      <dgm:t>
        <a:bodyPr/>
        <a:lstStyle/>
        <a:p>
          <a:endParaRPr lang="en-US"/>
        </a:p>
      </dgm:t>
    </dgm:pt>
    <dgm:pt modelId="{8543E7E3-544B-4259-9804-17B744187181}" type="sibTrans" cxnId="{0C0320EF-D31D-45B7-8A27-4FA95EFDB06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79DA7E1-1C48-4885-8DC8-90DF1E0527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Increased cost of repairs for vandalism. </a:t>
          </a:r>
        </a:p>
      </dgm:t>
    </dgm:pt>
    <dgm:pt modelId="{95145010-1709-4802-9007-CF016D4C4A85}" type="parTrans" cxnId="{B57FB2DC-29DF-4ADB-AAD7-C4A1B863AA69}">
      <dgm:prSet/>
      <dgm:spPr/>
      <dgm:t>
        <a:bodyPr/>
        <a:lstStyle/>
        <a:p>
          <a:endParaRPr lang="en-US"/>
        </a:p>
      </dgm:t>
    </dgm:pt>
    <dgm:pt modelId="{8AEB83AD-2D76-44F2-AE27-27D4DAC6FE54}" type="sibTrans" cxnId="{B57FB2DC-29DF-4ADB-AAD7-C4A1B863AA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FE1DFB-4AC2-4E83-9D28-DED166AB77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Public Safety MOU increase of 5% annual plus inflationary factors. </a:t>
          </a:r>
        </a:p>
      </dgm:t>
    </dgm:pt>
    <dgm:pt modelId="{03764F8B-574C-4B31-80B9-A8816D0521C1}" type="parTrans" cxnId="{778F6C2C-657D-498D-AB5B-4AA772302495}">
      <dgm:prSet/>
      <dgm:spPr/>
      <dgm:t>
        <a:bodyPr/>
        <a:lstStyle/>
        <a:p>
          <a:endParaRPr lang="en-US"/>
        </a:p>
      </dgm:t>
    </dgm:pt>
    <dgm:pt modelId="{4A941DEC-85CD-4A3A-8829-D67C540B2F5E}" type="sibTrans" cxnId="{778F6C2C-657D-498D-AB5B-4AA77230249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AFAF537-94EA-4F5C-B108-26989F2D942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Cut or reduced expenditure forecasts for Recreational programs under-performing or not being held this fiscal year. </a:t>
          </a:r>
        </a:p>
      </dgm:t>
    </dgm:pt>
    <dgm:pt modelId="{29903628-A593-4EC2-A09D-6C227CAE6E14}" type="parTrans" cxnId="{03C4544D-9A71-467A-8487-AE50D0BF3878}">
      <dgm:prSet/>
      <dgm:spPr/>
      <dgm:t>
        <a:bodyPr/>
        <a:lstStyle/>
        <a:p>
          <a:endParaRPr lang="en-US"/>
        </a:p>
      </dgm:t>
    </dgm:pt>
    <dgm:pt modelId="{626FAFE7-FD84-436A-B2C0-B3E49996910E}" type="sibTrans" cxnId="{03C4544D-9A71-467A-8487-AE50D0BF387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C235B1E-EACB-4EED-8033-E74DAFF5BC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Implementation of updated Enterprise Resource Planning (ERP).</a:t>
          </a:r>
        </a:p>
      </dgm:t>
    </dgm:pt>
    <dgm:pt modelId="{1D294197-567D-4B2A-8502-D0338CD770AC}" type="parTrans" cxnId="{1F61D838-C784-4AA6-A285-1BC1EA5A8A79}">
      <dgm:prSet/>
      <dgm:spPr/>
      <dgm:t>
        <a:bodyPr/>
        <a:lstStyle/>
        <a:p>
          <a:endParaRPr lang="en-US"/>
        </a:p>
      </dgm:t>
    </dgm:pt>
    <dgm:pt modelId="{8A114F65-CD5E-4C59-B0CC-0CEDA996EBD8}" type="sibTrans" cxnId="{1F61D838-C784-4AA6-A285-1BC1EA5A8A79}">
      <dgm:prSet/>
      <dgm:spPr/>
      <dgm:t>
        <a:bodyPr/>
        <a:lstStyle/>
        <a:p>
          <a:endParaRPr lang="en-US"/>
        </a:p>
      </dgm:t>
    </dgm:pt>
    <dgm:pt modelId="{809DADE0-F350-4D9F-8F0A-18C4362F4BC0}" type="pres">
      <dgm:prSet presAssocID="{D7432F7F-47A1-497B-970F-0EBFF032A4C1}" presName="root" presStyleCnt="0">
        <dgm:presLayoutVars>
          <dgm:dir/>
          <dgm:resizeHandles val="exact"/>
        </dgm:presLayoutVars>
      </dgm:prSet>
      <dgm:spPr/>
    </dgm:pt>
    <dgm:pt modelId="{C3527883-FA86-4400-AAA4-052443D44DC7}" type="pres">
      <dgm:prSet presAssocID="{D7432F7F-47A1-497B-970F-0EBFF032A4C1}" presName="container" presStyleCnt="0">
        <dgm:presLayoutVars>
          <dgm:dir/>
          <dgm:resizeHandles val="exact"/>
        </dgm:presLayoutVars>
      </dgm:prSet>
      <dgm:spPr/>
    </dgm:pt>
    <dgm:pt modelId="{FB4091F8-7A45-4465-9FC8-FD7BB44818BB}" type="pres">
      <dgm:prSet presAssocID="{1CF6E6FC-0140-4DE7-857B-3D41D4461AB0}" presName="compNode" presStyleCnt="0"/>
      <dgm:spPr/>
    </dgm:pt>
    <dgm:pt modelId="{6A326378-B9B0-43AF-A854-5CE23F4DF369}" type="pres">
      <dgm:prSet presAssocID="{1CF6E6FC-0140-4DE7-857B-3D41D4461AB0}" presName="iconBgRect" presStyleLbl="bgShp" presStyleIdx="0" presStyleCnt="6"/>
      <dgm:spPr/>
    </dgm:pt>
    <dgm:pt modelId="{1845835B-1407-4D59-981F-1A968F06ED4F}" type="pres">
      <dgm:prSet presAssocID="{1CF6E6FC-0140-4DE7-857B-3D41D4461AB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6BFEB3A1-BC57-4893-B12E-17CE664FF35E}" type="pres">
      <dgm:prSet presAssocID="{1CF6E6FC-0140-4DE7-857B-3D41D4461AB0}" presName="spaceRect" presStyleCnt="0"/>
      <dgm:spPr/>
    </dgm:pt>
    <dgm:pt modelId="{388B9D2B-1C07-4F97-A363-61FA0676EAE7}" type="pres">
      <dgm:prSet presAssocID="{1CF6E6FC-0140-4DE7-857B-3D41D4461AB0}" presName="textRect" presStyleLbl="revTx" presStyleIdx="0" presStyleCnt="6">
        <dgm:presLayoutVars>
          <dgm:chMax val="1"/>
          <dgm:chPref val="1"/>
        </dgm:presLayoutVars>
      </dgm:prSet>
      <dgm:spPr/>
    </dgm:pt>
    <dgm:pt modelId="{820065AC-2365-4CE8-B63A-E7474D787C8B}" type="pres">
      <dgm:prSet presAssocID="{7B8195F7-1B32-4103-925C-26C95FD49D43}" presName="sibTrans" presStyleLbl="sibTrans2D1" presStyleIdx="0" presStyleCnt="0"/>
      <dgm:spPr/>
    </dgm:pt>
    <dgm:pt modelId="{7201E4E8-5D23-4669-9BF9-B797938CBC5E}" type="pres">
      <dgm:prSet presAssocID="{17879A9A-B65A-4DE4-A3AD-6900286BABDC}" presName="compNode" presStyleCnt="0"/>
      <dgm:spPr/>
    </dgm:pt>
    <dgm:pt modelId="{8EFF77AA-D15B-46F7-AF0C-C5C7FCEE97C8}" type="pres">
      <dgm:prSet presAssocID="{17879A9A-B65A-4DE4-A3AD-6900286BABDC}" presName="iconBgRect" presStyleLbl="bgShp" presStyleIdx="1" presStyleCnt="6"/>
      <dgm:spPr/>
    </dgm:pt>
    <dgm:pt modelId="{2E62B3D5-9075-4C55-B84B-83563BDABF52}" type="pres">
      <dgm:prSet presAssocID="{17879A9A-B65A-4DE4-A3AD-6900286BABD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FDC4E34-19D0-4415-BA39-B7E319FDC6BE}" type="pres">
      <dgm:prSet presAssocID="{17879A9A-B65A-4DE4-A3AD-6900286BABDC}" presName="spaceRect" presStyleCnt="0"/>
      <dgm:spPr/>
    </dgm:pt>
    <dgm:pt modelId="{B421F25C-9B3E-4106-997D-F8450A8EBB0A}" type="pres">
      <dgm:prSet presAssocID="{17879A9A-B65A-4DE4-A3AD-6900286BABDC}" presName="textRect" presStyleLbl="revTx" presStyleIdx="1" presStyleCnt="6">
        <dgm:presLayoutVars>
          <dgm:chMax val="1"/>
          <dgm:chPref val="1"/>
        </dgm:presLayoutVars>
      </dgm:prSet>
      <dgm:spPr/>
    </dgm:pt>
    <dgm:pt modelId="{C1761960-A78A-4978-96F0-19755BA8A458}" type="pres">
      <dgm:prSet presAssocID="{8543E7E3-544B-4259-9804-17B744187181}" presName="sibTrans" presStyleLbl="sibTrans2D1" presStyleIdx="0" presStyleCnt="0"/>
      <dgm:spPr/>
    </dgm:pt>
    <dgm:pt modelId="{C0F58720-EA2C-4E5E-9623-4662374BBF24}" type="pres">
      <dgm:prSet presAssocID="{179DA7E1-1C48-4885-8DC8-90DF1E052736}" presName="compNode" presStyleCnt="0"/>
      <dgm:spPr/>
    </dgm:pt>
    <dgm:pt modelId="{D8A1FB59-C82C-4E3F-A94D-6FB61E4B7475}" type="pres">
      <dgm:prSet presAssocID="{179DA7E1-1C48-4885-8DC8-90DF1E052736}" presName="iconBgRect" presStyleLbl="bgShp" presStyleIdx="2" presStyleCnt="6"/>
      <dgm:spPr/>
    </dgm:pt>
    <dgm:pt modelId="{B50C917A-C411-4514-8E1F-540A8FD396E9}" type="pres">
      <dgm:prSet presAssocID="{179DA7E1-1C48-4885-8DC8-90DF1E05273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331A295C-37C5-40C4-BD1E-9A764DA75274}" type="pres">
      <dgm:prSet presAssocID="{179DA7E1-1C48-4885-8DC8-90DF1E052736}" presName="spaceRect" presStyleCnt="0"/>
      <dgm:spPr/>
    </dgm:pt>
    <dgm:pt modelId="{A12A3305-B563-4F3C-B1AB-DA2C9234706D}" type="pres">
      <dgm:prSet presAssocID="{179DA7E1-1C48-4885-8DC8-90DF1E052736}" presName="textRect" presStyleLbl="revTx" presStyleIdx="2" presStyleCnt="6">
        <dgm:presLayoutVars>
          <dgm:chMax val="1"/>
          <dgm:chPref val="1"/>
        </dgm:presLayoutVars>
      </dgm:prSet>
      <dgm:spPr/>
    </dgm:pt>
    <dgm:pt modelId="{B07A6948-A02D-42F8-9D42-DC576C9C5E78}" type="pres">
      <dgm:prSet presAssocID="{8AEB83AD-2D76-44F2-AE27-27D4DAC6FE54}" presName="sibTrans" presStyleLbl="sibTrans2D1" presStyleIdx="0" presStyleCnt="0"/>
      <dgm:spPr/>
    </dgm:pt>
    <dgm:pt modelId="{103FB30E-023F-4727-A2A4-6F92DC34CACF}" type="pres">
      <dgm:prSet presAssocID="{76FE1DFB-4AC2-4E83-9D28-DED166AB77FF}" presName="compNode" presStyleCnt="0"/>
      <dgm:spPr/>
    </dgm:pt>
    <dgm:pt modelId="{1DDAF1D1-DAE0-44D7-BBA8-4830538C99C7}" type="pres">
      <dgm:prSet presAssocID="{76FE1DFB-4AC2-4E83-9D28-DED166AB77FF}" presName="iconBgRect" presStyleLbl="bgShp" presStyleIdx="3" presStyleCnt="6"/>
      <dgm:spPr/>
    </dgm:pt>
    <dgm:pt modelId="{7F1949D8-8B31-4528-B470-B039D6A04D47}" type="pres">
      <dgm:prSet presAssocID="{76FE1DFB-4AC2-4E83-9D28-DED166AB77F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D4AE2B79-971C-43C3-BE6A-269313C77922}" type="pres">
      <dgm:prSet presAssocID="{76FE1DFB-4AC2-4E83-9D28-DED166AB77FF}" presName="spaceRect" presStyleCnt="0"/>
      <dgm:spPr/>
    </dgm:pt>
    <dgm:pt modelId="{F63A361E-0298-4B9B-BC5F-C43C7161C197}" type="pres">
      <dgm:prSet presAssocID="{76FE1DFB-4AC2-4E83-9D28-DED166AB77FF}" presName="textRect" presStyleLbl="revTx" presStyleIdx="3" presStyleCnt="6">
        <dgm:presLayoutVars>
          <dgm:chMax val="1"/>
          <dgm:chPref val="1"/>
        </dgm:presLayoutVars>
      </dgm:prSet>
      <dgm:spPr/>
    </dgm:pt>
    <dgm:pt modelId="{DEA79812-9E0B-44EE-9906-5B54D71725C8}" type="pres">
      <dgm:prSet presAssocID="{4A941DEC-85CD-4A3A-8829-D67C540B2F5E}" presName="sibTrans" presStyleLbl="sibTrans2D1" presStyleIdx="0" presStyleCnt="0"/>
      <dgm:spPr/>
    </dgm:pt>
    <dgm:pt modelId="{363FE296-6DCE-4EA6-A76A-06EB14BA8528}" type="pres">
      <dgm:prSet presAssocID="{5AFAF537-94EA-4F5C-B108-26989F2D9420}" presName="compNode" presStyleCnt="0"/>
      <dgm:spPr/>
    </dgm:pt>
    <dgm:pt modelId="{8FD37EFE-8D3D-44CC-8F91-1371F27C89AF}" type="pres">
      <dgm:prSet presAssocID="{5AFAF537-94EA-4F5C-B108-26989F2D9420}" presName="iconBgRect" presStyleLbl="bgShp" presStyleIdx="4" presStyleCnt="6"/>
      <dgm:spPr/>
    </dgm:pt>
    <dgm:pt modelId="{29D60C11-9133-4D58-BB65-D6F2A128F3DF}" type="pres">
      <dgm:prSet presAssocID="{5AFAF537-94EA-4F5C-B108-26989F2D942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2BBEBFE-FA50-47B7-925F-6A940A547380}" type="pres">
      <dgm:prSet presAssocID="{5AFAF537-94EA-4F5C-B108-26989F2D9420}" presName="spaceRect" presStyleCnt="0"/>
      <dgm:spPr/>
    </dgm:pt>
    <dgm:pt modelId="{DAEADA3C-4E00-431F-8731-85880E2EE9BD}" type="pres">
      <dgm:prSet presAssocID="{5AFAF537-94EA-4F5C-B108-26989F2D9420}" presName="textRect" presStyleLbl="revTx" presStyleIdx="4" presStyleCnt="6">
        <dgm:presLayoutVars>
          <dgm:chMax val="1"/>
          <dgm:chPref val="1"/>
        </dgm:presLayoutVars>
      </dgm:prSet>
      <dgm:spPr/>
    </dgm:pt>
    <dgm:pt modelId="{C647F571-6C3E-4B9F-9CB4-9EA7F2DD9488}" type="pres">
      <dgm:prSet presAssocID="{626FAFE7-FD84-436A-B2C0-B3E49996910E}" presName="sibTrans" presStyleLbl="sibTrans2D1" presStyleIdx="0" presStyleCnt="0"/>
      <dgm:spPr/>
    </dgm:pt>
    <dgm:pt modelId="{1FA893AB-E3E0-4293-8B58-AAC8585385A7}" type="pres">
      <dgm:prSet presAssocID="{5C235B1E-EACB-4EED-8033-E74DAFF5BC83}" presName="compNode" presStyleCnt="0"/>
      <dgm:spPr/>
    </dgm:pt>
    <dgm:pt modelId="{C02239EF-FDDF-45BF-990D-2E8EFC27178E}" type="pres">
      <dgm:prSet presAssocID="{5C235B1E-EACB-4EED-8033-E74DAFF5BC83}" presName="iconBgRect" presStyleLbl="bgShp" presStyleIdx="5" presStyleCnt="6"/>
      <dgm:spPr/>
    </dgm:pt>
    <dgm:pt modelId="{639D2F2C-101C-4663-B327-5B532D84D3B3}" type="pres">
      <dgm:prSet presAssocID="{5C235B1E-EACB-4EED-8033-E74DAFF5BC8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 diagram with solid fill"/>
        </a:ext>
      </dgm:extLst>
    </dgm:pt>
    <dgm:pt modelId="{198E2006-EF64-48C5-BDA3-9F1A26A66EFE}" type="pres">
      <dgm:prSet presAssocID="{5C235B1E-EACB-4EED-8033-E74DAFF5BC83}" presName="spaceRect" presStyleCnt="0"/>
      <dgm:spPr/>
    </dgm:pt>
    <dgm:pt modelId="{07A72127-6DAA-485E-B295-A410B994DF0F}" type="pres">
      <dgm:prSet presAssocID="{5C235B1E-EACB-4EED-8033-E74DAFF5BC83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DCC9D14-93F0-4174-8301-ACACBA1576ED}" srcId="{D7432F7F-47A1-497B-970F-0EBFF032A4C1}" destId="{1CF6E6FC-0140-4DE7-857B-3D41D4461AB0}" srcOrd="0" destOrd="0" parTransId="{AACC9F69-2B24-4AE4-A09E-CE225DCF12CF}" sibTransId="{7B8195F7-1B32-4103-925C-26C95FD49D43}"/>
    <dgm:cxn modelId="{778F6C2C-657D-498D-AB5B-4AA772302495}" srcId="{D7432F7F-47A1-497B-970F-0EBFF032A4C1}" destId="{76FE1DFB-4AC2-4E83-9D28-DED166AB77FF}" srcOrd="3" destOrd="0" parTransId="{03764F8B-574C-4B31-80B9-A8816D0521C1}" sibTransId="{4A941DEC-85CD-4A3A-8829-D67C540B2F5E}"/>
    <dgm:cxn modelId="{527FA931-E365-4CE3-9DDB-B9B6C5177069}" type="presOf" srcId="{7B8195F7-1B32-4103-925C-26C95FD49D43}" destId="{820065AC-2365-4CE8-B63A-E7474D787C8B}" srcOrd="0" destOrd="0" presId="urn:microsoft.com/office/officeart/2018/2/layout/IconCircleList"/>
    <dgm:cxn modelId="{1F61D838-C784-4AA6-A285-1BC1EA5A8A79}" srcId="{D7432F7F-47A1-497B-970F-0EBFF032A4C1}" destId="{5C235B1E-EACB-4EED-8033-E74DAFF5BC83}" srcOrd="5" destOrd="0" parTransId="{1D294197-567D-4B2A-8502-D0338CD770AC}" sibTransId="{8A114F65-CD5E-4C59-B0CC-0CEDA996EBD8}"/>
    <dgm:cxn modelId="{82D8FC38-53D9-46C8-8A72-A5DD381DB98B}" type="presOf" srcId="{17879A9A-B65A-4DE4-A3AD-6900286BABDC}" destId="{B421F25C-9B3E-4106-997D-F8450A8EBB0A}" srcOrd="0" destOrd="0" presId="urn:microsoft.com/office/officeart/2018/2/layout/IconCircleList"/>
    <dgm:cxn modelId="{2289EA65-1CA8-45BF-8879-C7DC5EC2201A}" type="presOf" srcId="{1CF6E6FC-0140-4DE7-857B-3D41D4461AB0}" destId="{388B9D2B-1C07-4F97-A363-61FA0676EAE7}" srcOrd="0" destOrd="0" presId="urn:microsoft.com/office/officeart/2018/2/layout/IconCircleList"/>
    <dgm:cxn modelId="{73367F4A-4EA7-4837-A397-BC200CBA61E7}" type="presOf" srcId="{4A941DEC-85CD-4A3A-8829-D67C540B2F5E}" destId="{DEA79812-9E0B-44EE-9906-5B54D71725C8}" srcOrd="0" destOrd="0" presId="urn:microsoft.com/office/officeart/2018/2/layout/IconCircleList"/>
    <dgm:cxn modelId="{03C4544D-9A71-467A-8487-AE50D0BF3878}" srcId="{D7432F7F-47A1-497B-970F-0EBFF032A4C1}" destId="{5AFAF537-94EA-4F5C-B108-26989F2D9420}" srcOrd="4" destOrd="0" parTransId="{29903628-A593-4EC2-A09D-6C227CAE6E14}" sibTransId="{626FAFE7-FD84-436A-B2C0-B3E49996910E}"/>
    <dgm:cxn modelId="{F9D0B077-4C53-42F5-8ED9-AB22F5B85D23}" type="presOf" srcId="{D7432F7F-47A1-497B-970F-0EBFF032A4C1}" destId="{809DADE0-F350-4D9F-8F0A-18C4362F4BC0}" srcOrd="0" destOrd="0" presId="urn:microsoft.com/office/officeart/2018/2/layout/IconCircleList"/>
    <dgm:cxn modelId="{5EF68DA1-8317-4047-8D7B-695B4915B3B0}" type="presOf" srcId="{5C235B1E-EACB-4EED-8033-E74DAFF5BC83}" destId="{07A72127-6DAA-485E-B295-A410B994DF0F}" srcOrd="0" destOrd="0" presId="urn:microsoft.com/office/officeart/2018/2/layout/IconCircleList"/>
    <dgm:cxn modelId="{F7DC4EA4-0DC9-4AE5-BEB0-CE4744EA4DAF}" type="presOf" srcId="{76FE1DFB-4AC2-4E83-9D28-DED166AB77FF}" destId="{F63A361E-0298-4B9B-BC5F-C43C7161C197}" srcOrd="0" destOrd="0" presId="urn:microsoft.com/office/officeart/2018/2/layout/IconCircleList"/>
    <dgm:cxn modelId="{4A9198A4-A8F9-4C9F-9B13-68DA8583B108}" type="presOf" srcId="{8543E7E3-544B-4259-9804-17B744187181}" destId="{C1761960-A78A-4978-96F0-19755BA8A458}" srcOrd="0" destOrd="0" presId="urn:microsoft.com/office/officeart/2018/2/layout/IconCircleList"/>
    <dgm:cxn modelId="{4D508EB3-EEB3-41E9-965D-5789E6438801}" type="presOf" srcId="{5AFAF537-94EA-4F5C-B108-26989F2D9420}" destId="{DAEADA3C-4E00-431F-8731-85880E2EE9BD}" srcOrd="0" destOrd="0" presId="urn:microsoft.com/office/officeart/2018/2/layout/IconCircleList"/>
    <dgm:cxn modelId="{F49ADCB5-7CF7-4360-A804-68D2F7AEC4FE}" type="presOf" srcId="{626FAFE7-FD84-436A-B2C0-B3E49996910E}" destId="{C647F571-6C3E-4B9F-9CB4-9EA7F2DD9488}" srcOrd="0" destOrd="0" presId="urn:microsoft.com/office/officeart/2018/2/layout/IconCircleList"/>
    <dgm:cxn modelId="{27D70DC5-2A41-482C-951B-15000152196A}" type="presOf" srcId="{8AEB83AD-2D76-44F2-AE27-27D4DAC6FE54}" destId="{B07A6948-A02D-42F8-9D42-DC576C9C5E78}" srcOrd="0" destOrd="0" presId="urn:microsoft.com/office/officeart/2018/2/layout/IconCircleList"/>
    <dgm:cxn modelId="{B57FB2DC-29DF-4ADB-AAD7-C4A1B863AA69}" srcId="{D7432F7F-47A1-497B-970F-0EBFF032A4C1}" destId="{179DA7E1-1C48-4885-8DC8-90DF1E052736}" srcOrd="2" destOrd="0" parTransId="{95145010-1709-4802-9007-CF016D4C4A85}" sibTransId="{8AEB83AD-2D76-44F2-AE27-27D4DAC6FE54}"/>
    <dgm:cxn modelId="{0C0320EF-D31D-45B7-8A27-4FA95EFDB06C}" srcId="{D7432F7F-47A1-497B-970F-0EBFF032A4C1}" destId="{17879A9A-B65A-4DE4-A3AD-6900286BABDC}" srcOrd="1" destOrd="0" parTransId="{4A7C05E1-3C73-4519-B47A-0C1606A2A445}" sibTransId="{8543E7E3-544B-4259-9804-17B744187181}"/>
    <dgm:cxn modelId="{45CF2CF2-3F9A-4415-AF6F-40493512B950}" type="presOf" srcId="{179DA7E1-1C48-4885-8DC8-90DF1E052736}" destId="{A12A3305-B563-4F3C-B1AB-DA2C9234706D}" srcOrd="0" destOrd="0" presId="urn:microsoft.com/office/officeart/2018/2/layout/IconCircleList"/>
    <dgm:cxn modelId="{9B801A6C-397A-4147-A159-80611C3F2E33}" type="presParOf" srcId="{809DADE0-F350-4D9F-8F0A-18C4362F4BC0}" destId="{C3527883-FA86-4400-AAA4-052443D44DC7}" srcOrd="0" destOrd="0" presId="urn:microsoft.com/office/officeart/2018/2/layout/IconCircleList"/>
    <dgm:cxn modelId="{21299926-22F8-4FE6-8CDE-1A4F2ABB845D}" type="presParOf" srcId="{C3527883-FA86-4400-AAA4-052443D44DC7}" destId="{FB4091F8-7A45-4465-9FC8-FD7BB44818BB}" srcOrd="0" destOrd="0" presId="urn:microsoft.com/office/officeart/2018/2/layout/IconCircleList"/>
    <dgm:cxn modelId="{8CFCF6D4-7706-4DBA-9422-CE774F470B3A}" type="presParOf" srcId="{FB4091F8-7A45-4465-9FC8-FD7BB44818BB}" destId="{6A326378-B9B0-43AF-A854-5CE23F4DF369}" srcOrd="0" destOrd="0" presId="urn:microsoft.com/office/officeart/2018/2/layout/IconCircleList"/>
    <dgm:cxn modelId="{22D24CEE-EAA6-4746-8CED-83D6F6A0542D}" type="presParOf" srcId="{FB4091F8-7A45-4465-9FC8-FD7BB44818BB}" destId="{1845835B-1407-4D59-981F-1A968F06ED4F}" srcOrd="1" destOrd="0" presId="urn:microsoft.com/office/officeart/2018/2/layout/IconCircleList"/>
    <dgm:cxn modelId="{B649FB32-C75E-4373-8B8D-EAD5787E30E0}" type="presParOf" srcId="{FB4091F8-7A45-4465-9FC8-FD7BB44818BB}" destId="{6BFEB3A1-BC57-4893-B12E-17CE664FF35E}" srcOrd="2" destOrd="0" presId="urn:microsoft.com/office/officeart/2018/2/layout/IconCircleList"/>
    <dgm:cxn modelId="{D039B9AB-4526-4064-AB1F-FA3B3260500D}" type="presParOf" srcId="{FB4091F8-7A45-4465-9FC8-FD7BB44818BB}" destId="{388B9D2B-1C07-4F97-A363-61FA0676EAE7}" srcOrd="3" destOrd="0" presId="urn:microsoft.com/office/officeart/2018/2/layout/IconCircleList"/>
    <dgm:cxn modelId="{983E541E-D6A4-4FE4-807A-80B6AC241FEA}" type="presParOf" srcId="{C3527883-FA86-4400-AAA4-052443D44DC7}" destId="{820065AC-2365-4CE8-B63A-E7474D787C8B}" srcOrd="1" destOrd="0" presId="urn:microsoft.com/office/officeart/2018/2/layout/IconCircleList"/>
    <dgm:cxn modelId="{24AEAE84-4849-4F54-8A58-BE95F60CDC49}" type="presParOf" srcId="{C3527883-FA86-4400-AAA4-052443D44DC7}" destId="{7201E4E8-5D23-4669-9BF9-B797938CBC5E}" srcOrd="2" destOrd="0" presId="urn:microsoft.com/office/officeart/2018/2/layout/IconCircleList"/>
    <dgm:cxn modelId="{960EC9BB-5291-476A-BEE3-6608F9666C33}" type="presParOf" srcId="{7201E4E8-5D23-4669-9BF9-B797938CBC5E}" destId="{8EFF77AA-D15B-46F7-AF0C-C5C7FCEE97C8}" srcOrd="0" destOrd="0" presId="urn:microsoft.com/office/officeart/2018/2/layout/IconCircleList"/>
    <dgm:cxn modelId="{F6B9DEA5-4984-48ED-A7C5-F2ED0E2FABE4}" type="presParOf" srcId="{7201E4E8-5D23-4669-9BF9-B797938CBC5E}" destId="{2E62B3D5-9075-4C55-B84B-83563BDABF52}" srcOrd="1" destOrd="0" presId="urn:microsoft.com/office/officeart/2018/2/layout/IconCircleList"/>
    <dgm:cxn modelId="{3679D773-7CE6-4976-A10F-7CB0CA2E21F4}" type="presParOf" srcId="{7201E4E8-5D23-4669-9BF9-B797938CBC5E}" destId="{1FDC4E34-19D0-4415-BA39-B7E319FDC6BE}" srcOrd="2" destOrd="0" presId="urn:microsoft.com/office/officeart/2018/2/layout/IconCircleList"/>
    <dgm:cxn modelId="{4A713760-54C2-4EDB-8EE3-FE6F0B92742F}" type="presParOf" srcId="{7201E4E8-5D23-4669-9BF9-B797938CBC5E}" destId="{B421F25C-9B3E-4106-997D-F8450A8EBB0A}" srcOrd="3" destOrd="0" presId="urn:microsoft.com/office/officeart/2018/2/layout/IconCircleList"/>
    <dgm:cxn modelId="{8FD1635F-9EE5-42D8-B9D3-4F7CFB646B20}" type="presParOf" srcId="{C3527883-FA86-4400-AAA4-052443D44DC7}" destId="{C1761960-A78A-4978-96F0-19755BA8A458}" srcOrd="3" destOrd="0" presId="urn:microsoft.com/office/officeart/2018/2/layout/IconCircleList"/>
    <dgm:cxn modelId="{2768CD6D-FC75-4A93-AFCC-B158C5E7D431}" type="presParOf" srcId="{C3527883-FA86-4400-AAA4-052443D44DC7}" destId="{C0F58720-EA2C-4E5E-9623-4662374BBF24}" srcOrd="4" destOrd="0" presId="urn:microsoft.com/office/officeart/2018/2/layout/IconCircleList"/>
    <dgm:cxn modelId="{8FD4AD13-9AAB-4F8D-94AB-1691F6FC2334}" type="presParOf" srcId="{C0F58720-EA2C-4E5E-9623-4662374BBF24}" destId="{D8A1FB59-C82C-4E3F-A94D-6FB61E4B7475}" srcOrd="0" destOrd="0" presId="urn:microsoft.com/office/officeart/2018/2/layout/IconCircleList"/>
    <dgm:cxn modelId="{DB68821A-6E3E-4C3F-AFFB-961FDBFAC2F9}" type="presParOf" srcId="{C0F58720-EA2C-4E5E-9623-4662374BBF24}" destId="{B50C917A-C411-4514-8E1F-540A8FD396E9}" srcOrd="1" destOrd="0" presId="urn:microsoft.com/office/officeart/2018/2/layout/IconCircleList"/>
    <dgm:cxn modelId="{388E8A0A-98CF-4CCF-AC16-F058FE4143B4}" type="presParOf" srcId="{C0F58720-EA2C-4E5E-9623-4662374BBF24}" destId="{331A295C-37C5-40C4-BD1E-9A764DA75274}" srcOrd="2" destOrd="0" presId="urn:microsoft.com/office/officeart/2018/2/layout/IconCircleList"/>
    <dgm:cxn modelId="{04D4E52B-081B-4AD7-84F5-472D0DB684F4}" type="presParOf" srcId="{C0F58720-EA2C-4E5E-9623-4662374BBF24}" destId="{A12A3305-B563-4F3C-B1AB-DA2C9234706D}" srcOrd="3" destOrd="0" presId="urn:microsoft.com/office/officeart/2018/2/layout/IconCircleList"/>
    <dgm:cxn modelId="{DB18579C-A48C-49F0-8EBC-B7A8D71EE219}" type="presParOf" srcId="{C3527883-FA86-4400-AAA4-052443D44DC7}" destId="{B07A6948-A02D-42F8-9D42-DC576C9C5E78}" srcOrd="5" destOrd="0" presId="urn:microsoft.com/office/officeart/2018/2/layout/IconCircleList"/>
    <dgm:cxn modelId="{D9BBF9E8-13EE-48F0-B986-72E7CAE5CDC4}" type="presParOf" srcId="{C3527883-FA86-4400-AAA4-052443D44DC7}" destId="{103FB30E-023F-4727-A2A4-6F92DC34CACF}" srcOrd="6" destOrd="0" presId="urn:microsoft.com/office/officeart/2018/2/layout/IconCircleList"/>
    <dgm:cxn modelId="{208A6CEE-F668-4256-A4A1-B8B956D13890}" type="presParOf" srcId="{103FB30E-023F-4727-A2A4-6F92DC34CACF}" destId="{1DDAF1D1-DAE0-44D7-BBA8-4830538C99C7}" srcOrd="0" destOrd="0" presId="urn:microsoft.com/office/officeart/2018/2/layout/IconCircleList"/>
    <dgm:cxn modelId="{828BEA3C-D46B-4863-8080-24AF115DFE83}" type="presParOf" srcId="{103FB30E-023F-4727-A2A4-6F92DC34CACF}" destId="{7F1949D8-8B31-4528-B470-B039D6A04D47}" srcOrd="1" destOrd="0" presId="urn:microsoft.com/office/officeart/2018/2/layout/IconCircleList"/>
    <dgm:cxn modelId="{F06B4E96-E147-4047-AAE5-F0D8A2016113}" type="presParOf" srcId="{103FB30E-023F-4727-A2A4-6F92DC34CACF}" destId="{D4AE2B79-971C-43C3-BE6A-269313C77922}" srcOrd="2" destOrd="0" presId="urn:microsoft.com/office/officeart/2018/2/layout/IconCircleList"/>
    <dgm:cxn modelId="{3DE25ABD-DB75-468E-9E0D-99D8BBE6CD25}" type="presParOf" srcId="{103FB30E-023F-4727-A2A4-6F92DC34CACF}" destId="{F63A361E-0298-4B9B-BC5F-C43C7161C197}" srcOrd="3" destOrd="0" presId="urn:microsoft.com/office/officeart/2018/2/layout/IconCircleList"/>
    <dgm:cxn modelId="{AA5D7ECC-346C-4591-A6E1-7CF4389752A9}" type="presParOf" srcId="{C3527883-FA86-4400-AAA4-052443D44DC7}" destId="{DEA79812-9E0B-44EE-9906-5B54D71725C8}" srcOrd="7" destOrd="0" presId="urn:microsoft.com/office/officeart/2018/2/layout/IconCircleList"/>
    <dgm:cxn modelId="{72D2E33B-665B-44BD-96E1-97CD6E6DEAA9}" type="presParOf" srcId="{C3527883-FA86-4400-AAA4-052443D44DC7}" destId="{363FE296-6DCE-4EA6-A76A-06EB14BA8528}" srcOrd="8" destOrd="0" presId="urn:microsoft.com/office/officeart/2018/2/layout/IconCircleList"/>
    <dgm:cxn modelId="{C4F284C1-8049-45A4-B535-A4B9AFCF85F1}" type="presParOf" srcId="{363FE296-6DCE-4EA6-A76A-06EB14BA8528}" destId="{8FD37EFE-8D3D-44CC-8F91-1371F27C89AF}" srcOrd="0" destOrd="0" presId="urn:microsoft.com/office/officeart/2018/2/layout/IconCircleList"/>
    <dgm:cxn modelId="{8AE77D49-AA7D-4342-84AF-63617997B437}" type="presParOf" srcId="{363FE296-6DCE-4EA6-A76A-06EB14BA8528}" destId="{29D60C11-9133-4D58-BB65-D6F2A128F3DF}" srcOrd="1" destOrd="0" presId="urn:microsoft.com/office/officeart/2018/2/layout/IconCircleList"/>
    <dgm:cxn modelId="{E60B2C5A-9B5A-49D4-B08C-38E8867DDB26}" type="presParOf" srcId="{363FE296-6DCE-4EA6-A76A-06EB14BA8528}" destId="{A2BBEBFE-FA50-47B7-925F-6A940A547380}" srcOrd="2" destOrd="0" presId="urn:microsoft.com/office/officeart/2018/2/layout/IconCircleList"/>
    <dgm:cxn modelId="{13C9ABBF-27D4-41AA-B3CC-DAA5FA88CE3B}" type="presParOf" srcId="{363FE296-6DCE-4EA6-A76A-06EB14BA8528}" destId="{DAEADA3C-4E00-431F-8731-85880E2EE9BD}" srcOrd="3" destOrd="0" presId="urn:microsoft.com/office/officeart/2018/2/layout/IconCircleList"/>
    <dgm:cxn modelId="{AF226239-D085-4068-8333-7D9E6D278206}" type="presParOf" srcId="{C3527883-FA86-4400-AAA4-052443D44DC7}" destId="{C647F571-6C3E-4B9F-9CB4-9EA7F2DD9488}" srcOrd="9" destOrd="0" presId="urn:microsoft.com/office/officeart/2018/2/layout/IconCircleList"/>
    <dgm:cxn modelId="{68EE365F-F647-46AE-B2F7-BECC3092C2BE}" type="presParOf" srcId="{C3527883-FA86-4400-AAA4-052443D44DC7}" destId="{1FA893AB-E3E0-4293-8B58-AAC8585385A7}" srcOrd="10" destOrd="0" presId="urn:microsoft.com/office/officeart/2018/2/layout/IconCircleList"/>
    <dgm:cxn modelId="{4E210E45-8640-44D2-9333-8D305FDF0CA4}" type="presParOf" srcId="{1FA893AB-E3E0-4293-8B58-AAC8585385A7}" destId="{C02239EF-FDDF-45BF-990D-2E8EFC27178E}" srcOrd="0" destOrd="0" presId="urn:microsoft.com/office/officeart/2018/2/layout/IconCircleList"/>
    <dgm:cxn modelId="{CE27D9AA-BE3B-4BEE-92DC-67E28B48475A}" type="presParOf" srcId="{1FA893AB-E3E0-4293-8B58-AAC8585385A7}" destId="{639D2F2C-101C-4663-B327-5B532D84D3B3}" srcOrd="1" destOrd="0" presId="urn:microsoft.com/office/officeart/2018/2/layout/IconCircleList"/>
    <dgm:cxn modelId="{C18EB2DD-E9F9-4EA6-ADCE-3867BB4FDACB}" type="presParOf" srcId="{1FA893AB-E3E0-4293-8B58-AAC8585385A7}" destId="{198E2006-EF64-48C5-BDA3-9F1A26A66EFE}" srcOrd="2" destOrd="0" presId="urn:microsoft.com/office/officeart/2018/2/layout/IconCircleList"/>
    <dgm:cxn modelId="{B8F331B1-025B-4B6B-9541-2848DA4E6D49}" type="presParOf" srcId="{1FA893AB-E3E0-4293-8B58-AAC8585385A7}" destId="{07A72127-6DAA-485E-B295-A410B994DF0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B7F876-2F6A-4AAE-9AFC-96CFEF685FA1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FBD4FAB-8B57-4C1A-BD6B-19533152E0AB}">
      <dgm:prSet/>
      <dgm:spPr/>
      <dgm:t>
        <a:bodyPr/>
        <a:lstStyle/>
        <a:p>
          <a:r>
            <a:rPr lang="en-US" dirty="0"/>
            <a:t>Lighting and Landscape Fund 2810- Updated needs for tree replacement, fencing, removal of dead brush, and irrigation update. </a:t>
          </a:r>
        </a:p>
      </dgm:t>
    </dgm:pt>
    <dgm:pt modelId="{AFB5E7B6-4694-4CB3-B8BF-FFE1783A303B}" type="parTrans" cxnId="{7A334BB5-259B-4643-A2BD-1BC2CE07F923}">
      <dgm:prSet/>
      <dgm:spPr/>
      <dgm:t>
        <a:bodyPr/>
        <a:lstStyle/>
        <a:p>
          <a:endParaRPr lang="en-US"/>
        </a:p>
      </dgm:t>
    </dgm:pt>
    <dgm:pt modelId="{85F165D5-DB96-4C9E-8230-11624DF0276F}" type="sibTrans" cxnId="{7A334BB5-259B-4643-A2BD-1BC2CE07F923}">
      <dgm:prSet/>
      <dgm:spPr/>
      <dgm:t>
        <a:bodyPr/>
        <a:lstStyle/>
        <a:p>
          <a:endParaRPr lang="en-US"/>
        </a:p>
      </dgm:t>
    </dgm:pt>
    <dgm:pt modelId="{6094B3E6-C407-4B49-8DCA-61FB0475764E}">
      <dgm:prSet/>
      <dgm:spPr/>
      <dgm:t>
        <a:bodyPr/>
        <a:lstStyle/>
        <a:p>
          <a:r>
            <a:rPr lang="en-US" dirty="0"/>
            <a:t>Wastewater Fund 5010 and Solid Waste Fund 5510- Increased utility adjustments that were previously unbudgeted.</a:t>
          </a:r>
        </a:p>
      </dgm:t>
    </dgm:pt>
    <dgm:pt modelId="{502BF504-E3A3-4805-8442-9184AF6C378D}" type="parTrans" cxnId="{5F0587D1-FFEC-4B9A-A181-4F67F3D3DE93}">
      <dgm:prSet/>
      <dgm:spPr/>
      <dgm:t>
        <a:bodyPr/>
        <a:lstStyle/>
        <a:p>
          <a:endParaRPr lang="en-US"/>
        </a:p>
      </dgm:t>
    </dgm:pt>
    <dgm:pt modelId="{CBF81C96-F88B-43DC-97B8-D9CC5BFC6E29}" type="sibTrans" cxnId="{5F0587D1-FFEC-4B9A-A181-4F67F3D3DE93}">
      <dgm:prSet/>
      <dgm:spPr/>
      <dgm:t>
        <a:bodyPr/>
        <a:lstStyle/>
        <a:p>
          <a:endParaRPr lang="en-US"/>
        </a:p>
      </dgm:t>
    </dgm:pt>
    <dgm:pt modelId="{1701CAEE-5E04-45AA-BAFC-82C385B5C752}">
      <dgm:prSet/>
      <dgm:spPr/>
      <dgm:t>
        <a:bodyPr/>
        <a:lstStyle/>
        <a:p>
          <a:r>
            <a:rPr lang="en-US" dirty="0"/>
            <a:t>Golf Course Fund 5710- Consolidating Building Maintenance Accounts for better budget tracking. </a:t>
          </a:r>
        </a:p>
      </dgm:t>
    </dgm:pt>
    <dgm:pt modelId="{7A2188A8-A1F7-43DD-B5A5-7FB6EDCB38D6}" type="parTrans" cxnId="{FE4D3DC3-520E-4A27-842A-37EDE43FAF53}">
      <dgm:prSet/>
      <dgm:spPr/>
      <dgm:t>
        <a:bodyPr/>
        <a:lstStyle/>
        <a:p>
          <a:endParaRPr lang="en-US"/>
        </a:p>
      </dgm:t>
    </dgm:pt>
    <dgm:pt modelId="{E0CF87C4-C1BB-4F81-A858-BD57817581E6}" type="sibTrans" cxnId="{FE4D3DC3-520E-4A27-842A-37EDE43FAF53}">
      <dgm:prSet/>
      <dgm:spPr/>
      <dgm:t>
        <a:bodyPr/>
        <a:lstStyle/>
        <a:p>
          <a:endParaRPr lang="en-US"/>
        </a:p>
      </dgm:t>
    </dgm:pt>
    <dgm:pt modelId="{B747EFD9-BDBB-4598-B3E3-32674B78F837}">
      <dgm:prSet/>
      <dgm:spPr/>
      <dgm:t>
        <a:bodyPr/>
        <a:lstStyle/>
        <a:p>
          <a:r>
            <a:rPr lang="en-US"/>
            <a:t>Animal Control seeking to utilize previously received grant (Fund 4910) money to support community spay and neuter program. </a:t>
          </a:r>
        </a:p>
      </dgm:t>
    </dgm:pt>
    <dgm:pt modelId="{274E1621-9366-4D45-9993-34C10C02C8CD}" type="parTrans" cxnId="{09A30034-3ABF-4AC6-A8E8-CC81B1EF0611}">
      <dgm:prSet/>
      <dgm:spPr/>
      <dgm:t>
        <a:bodyPr/>
        <a:lstStyle/>
        <a:p>
          <a:endParaRPr lang="en-US"/>
        </a:p>
      </dgm:t>
    </dgm:pt>
    <dgm:pt modelId="{F755EBAF-0C44-4A33-A9D7-9A8E028DBC7D}" type="sibTrans" cxnId="{09A30034-3ABF-4AC6-A8E8-CC81B1EF0611}">
      <dgm:prSet/>
      <dgm:spPr/>
      <dgm:t>
        <a:bodyPr/>
        <a:lstStyle/>
        <a:p>
          <a:endParaRPr lang="en-US"/>
        </a:p>
      </dgm:t>
    </dgm:pt>
    <dgm:pt modelId="{D0462DD4-242B-46A0-8E62-5C24246F2B99}" type="pres">
      <dgm:prSet presAssocID="{E2B7F876-2F6A-4AAE-9AFC-96CFEF685FA1}" presName="linear" presStyleCnt="0">
        <dgm:presLayoutVars>
          <dgm:animLvl val="lvl"/>
          <dgm:resizeHandles val="exact"/>
        </dgm:presLayoutVars>
      </dgm:prSet>
      <dgm:spPr/>
    </dgm:pt>
    <dgm:pt modelId="{4E2368CE-78E1-4550-BF40-AE424D63DEEB}" type="pres">
      <dgm:prSet presAssocID="{EFBD4FAB-8B57-4C1A-BD6B-19533152E0A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7BC6F3E-AC17-4AC8-A5A0-7E0228CE0DDA}" type="pres">
      <dgm:prSet presAssocID="{85F165D5-DB96-4C9E-8230-11624DF0276F}" presName="spacer" presStyleCnt="0"/>
      <dgm:spPr/>
    </dgm:pt>
    <dgm:pt modelId="{296DC93B-346A-4E67-A28B-FC96175A63A7}" type="pres">
      <dgm:prSet presAssocID="{6094B3E6-C407-4B49-8DCA-61FB047576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85BA409-79DC-4AEF-AFC0-5D623231F706}" type="pres">
      <dgm:prSet presAssocID="{CBF81C96-F88B-43DC-97B8-D9CC5BFC6E29}" presName="spacer" presStyleCnt="0"/>
      <dgm:spPr/>
    </dgm:pt>
    <dgm:pt modelId="{0DCBBBD6-E12B-4288-93A5-103AEC65C042}" type="pres">
      <dgm:prSet presAssocID="{1701CAEE-5E04-45AA-BAFC-82C385B5C7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2FF5D34-74F7-42A2-910D-47486E0FF257}" type="pres">
      <dgm:prSet presAssocID="{E0CF87C4-C1BB-4F81-A858-BD57817581E6}" presName="spacer" presStyleCnt="0"/>
      <dgm:spPr/>
    </dgm:pt>
    <dgm:pt modelId="{C3423739-2730-4526-8782-FEB240946BD7}" type="pres">
      <dgm:prSet presAssocID="{B747EFD9-BDBB-4598-B3E3-32674B78F83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A30034-3ABF-4AC6-A8E8-CC81B1EF0611}" srcId="{E2B7F876-2F6A-4AAE-9AFC-96CFEF685FA1}" destId="{B747EFD9-BDBB-4598-B3E3-32674B78F837}" srcOrd="3" destOrd="0" parTransId="{274E1621-9366-4D45-9993-34C10C02C8CD}" sibTransId="{F755EBAF-0C44-4A33-A9D7-9A8E028DBC7D}"/>
    <dgm:cxn modelId="{652F1238-273A-43C1-B8BB-9E71CA724C98}" type="presOf" srcId="{EFBD4FAB-8B57-4C1A-BD6B-19533152E0AB}" destId="{4E2368CE-78E1-4550-BF40-AE424D63DEEB}" srcOrd="0" destOrd="0" presId="urn:microsoft.com/office/officeart/2005/8/layout/vList2"/>
    <dgm:cxn modelId="{F5EB31A7-10B4-4504-B519-97A83AC020F5}" type="presOf" srcId="{1701CAEE-5E04-45AA-BAFC-82C385B5C752}" destId="{0DCBBBD6-E12B-4288-93A5-103AEC65C042}" srcOrd="0" destOrd="0" presId="urn:microsoft.com/office/officeart/2005/8/layout/vList2"/>
    <dgm:cxn modelId="{27DC8BB1-3178-4AC7-B7A9-C9F98DE66E69}" type="presOf" srcId="{B747EFD9-BDBB-4598-B3E3-32674B78F837}" destId="{C3423739-2730-4526-8782-FEB240946BD7}" srcOrd="0" destOrd="0" presId="urn:microsoft.com/office/officeart/2005/8/layout/vList2"/>
    <dgm:cxn modelId="{7A334BB5-259B-4643-A2BD-1BC2CE07F923}" srcId="{E2B7F876-2F6A-4AAE-9AFC-96CFEF685FA1}" destId="{EFBD4FAB-8B57-4C1A-BD6B-19533152E0AB}" srcOrd="0" destOrd="0" parTransId="{AFB5E7B6-4694-4CB3-B8BF-FFE1783A303B}" sibTransId="{85F165D5-DB96-4C9E-8230-11624DF0276F}"/>
    <dgm:cxn modelId="{FE4D3DC3-520E-4A27-842A-37EDE43FAF53}" srcId="{E2B7F876-2F6A-4AAE-9AFC-96CFEF685FA1}" destId="{1701CAEE-5E04-45AA-BAFC-82C385B5C752}" srcOrd="2" destOrd="0" parTransId="{7A2188A8-A1F7-43DD-B5A5-7FB6EDCB38D6}" sibTransId="{E0CF87C4-C1BB-4F81-A858-BD57817581E6}"/>
    <dgm:cxn modelId="{A5C5C1CE-1849-46EA-A747-983D10D9337C}" type="presOf" srcId="{6094B3E6-C407-4B49-8DCA-61FB0475764E}" destId="{296DC93B-346A-4E67-A28B-FC96175A63A7}" srcOrd="0" destOrd="0" presId="urn:microsoft.com/office/officeart/2005/8/layout/vList2"/>
    <dgm:cxn modelId="{5F0587D1-FFEC-4B9A-A181-4F67F3D3DE93}" srcId="{E2B7F876-2F6A-4AAE-9AFC-96CFEF685FA1}" destId="{6094B3E6-C407-4B49-8DCA-61FB0475764E}" srcOrd="1" destOrd="0" parTransId="{502BF504-E3A3-4805-8442-9184AF6C378D}" sibTransId="{CBF81C96-F88B-43DC-97B8-D9CC5BFC6E29}"/>
    <dgm:cxn modelId="{5DA6BEE4-484E-4198-AD32-0E932178DBF7}" type="presOf" srcId="{E2B7F876-2F6A-4AAE-9AFC-96CFEF685FA1}" destId="{D0462DD4-242B-46A0-8E62-5C24246F2B99}" srcOrd="0" destOrd="0" presId="urn:microsoft.com/office/officeart/2005/8/layout/vList2"/>
    <dgm:cxn modelId="{FF186792-319A-48D2-8B0D-F08015F189B0}" type="presParOf" srcId="{D0462DD4-242B-46A0-8E62-5C24246F2B99}" destId="{4E2368CE-78E1-4550-BF40-AE424D63DEEB}" srcOrd="0" destOrd="0" presId="urn:microsoft.com/office/officeart/2005/8/layout/vList2"/>
    <dgm:cxn modelId="{87B2C38B-4659-4759-882E-15D1DB67A08A}" type="presParOf" srcId="{D0462DD4-242B-46A0-8E62-5C24246F2B99}" destId="{B7BC6F3E-AC17-4AC8-A5A0-7E0228CE0DDA}" srcOrd="1" destOrd="0" presId="urn:microsoft.com/office/officeart/2005/8/layout/vList2"/>
    <dgm:cxn modelId="{18C88F8D-0401-4320-8B94-7A637CA6C4F4}" type="presParOf" srcId="{D0462DD4-242B-46A0-8E62-5C24246F2B99}" destId="{296DC93B-346A-4E67-A28B-FC96175A63A7}" srcOrd="2" destOrd="0" presId="urn:microsoft.com/office/officeart/2005/8/layout/vList2"/>
    <dgm:cxn modelId="{9BA8A012-3605-4A10-B645-DF1D859B9C61}" type="presParOf" srcId="{D0462DD4-242B-46A0-8E62-5C24246F2B99}" destId="{D85BA409-79DC-4AEF-AFC0-5D623231F706}" srcOrd="3" destOrd="0" presId="urn:microsoft.com/office/officeart/2005/8/layout/vList2"/>
    <dgm:cxn modelId="{46888433-7E22-476E-8D8C-202180FDB234}" type="presParOf" srcId="{D0462DD4-242B-46A0-8E62-5C24246F2B99}" destId="{0DCBBBD6-E12B-4288-93A5-103AEC65C042}" srcOrd="4" destOrd="0" presId="urn:microsoft.com/office/officeart/2005/8/layout/vList2"/>
    <dgm:cxn modelId="{5456EE20-377B-45CB-A3EE-D467761D178D}" type="presParOf" srcId="{D0462DD4-242B-46A0-8E62-5C24246F2B99}" destId="{42FF5D34-74F7-42A2-910D-47486E0FF257}" srcOrd="5" destOrd="0" presId="urn:microsoft.com/office/officeart/2005/8/layout/vList2"/>
    <dgm:cxn modelId="{767FA149-B4A4-4E26-B50A-89DDA7C6285A}" type="presParOf" srcId="{D0462DD4-242B-46A0-8E62-5C24246F2B99}" destId="{C3423739-2730-4526-8782-FEB240946BD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35119B-F7F6-4D41-8B17-04919ED50D8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A31C6C-0FC6-4395-95B7-1F54A2B757B3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ARPA funds still to be received. One time funding opportunity. </a:t>
          </a:r>
        </a:p>
      </dgm:t>
    </dgm:pt>
    <dgm:pt modelId="{BA232AA7-EA5E-4465-8B5A-489C50BAEABB}" type="parTrans" cxnId="{FD3C9DB8-7418-4F8D-841E-2CA8A4E2682D}">
      <dgm:prSet/>
      <dgm:spPr/>
      <dgm:t>
        <a:bodyPr/>
        <a:lstStyle/>
        <a:p>
          <a:endParaRPr lang="en-US"/>
        </a:p>
      </dgm:t>
    </dgm:pt>
    <dgm:pt modelId="{7D3CF6C3-3B68-4827-9DC8-0685F119DE21}" type="sibTrans" cxnId="{FD3C9DB8-7418-4F8D-841E-2CA8A4E2682D}">
      <dgm:prSet/>
      <dgm:spPr/>
      <dgm:t>
        <a:bodyPr/>
        <a:lstStyle/>
        <a:p>
          <a:endParaRPr lang="en-US"/>
        </a:p>
      </dgm:t>
    </dgm:pt>
    <dgm:pt modelId="{CAE92602-833B-47E2-9374-EEE214621422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Continued annual increase to Sheriff contract to maintain service levels. </a:t>
          </a:r>
        </a:p>
      </dgm:t>
    </dgm:pt>
    <dgm:pt modelId="{2CEDED6C-3D9A-4355-B4AA-8DA4AC782F0B}" type="parTrans" cxnId="{3778A6C3-689C-40C5-ABCF-92CC8B54B7CE}">
      <dgm:prSet/>
      <dgm:spPr/>
      <dgm:t>
        <a:bodyPr/>
        <a:lstStyle/>
        <a:p>
          <a:endParaRPr lang="en-US"/>
        </a:p>
      </dgm:t>
    </dgm:pt>
    <dgm:pt modelId="{570CF4D2-FD1C-480C-A53D-37ADF0AD5324}" type="sibTrans" cxnId="{3778A6C3-689C-40C5-ABCF-92CC8B54B7CE}">
      <dgm:prSet/>
      <dgm:spPr/>
      <dgm:t>
        <a:bodyPr/>
        <a:lstStyle/>
        <a:p>
          <a:endParaRPr lang="en-US"/>
        </a:p>
      </dgm:t>
    </dgm:pt>
    <dgm:pt modelId="{DAF93778-97EB-4D0F-83C5-639E77AD1973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Inflation impact to other contract services. </a:t>
          </a:r>
        </a:p>
      </dgm:t>
    </dgm:pt>
    <dgm:pt modelId="{6F5D6E6E-586E-46DC-BCB4-9692FC68235D}" type="parTrans" cxnId="{E80BA9BD-309E-4519-941B-E88559438647}">
      <dgm:prSet/>
      <dgm:spPr/>
      <dgm:t>
        <a:bodyPr/>
        <a:lstStyle/>
        <a:p>
          <a:endParaRPr lang="en-US"/>
        </a:p>
      </dgm:t>
    </dgm:pt>
    <dgm:pt modelId="{7C36DE34-E796-415E-A218-4A02394BEF91}" type="sibTrans" cxnId="{E80BA9BD-309E-4519-941B-E88559438647}">
      <dgm:prSet/>
      <dgm:spPr/>
      <dgm:t>
        <a:bodyPr/>
        <a:lstStyle/>
        <a:p>
          <a:endParaRPr lang="en-US"/>
        </a:p>
      </dgm:t>
    </dgm:pt>
    <dgm:pt modelId="{D3B05D45-76D1-4BB7-87CF-8D70AA6D265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Inflation impact to labor and materials. </a:t>
          </a:r>
        </a:p>
      </dgm:t>
    </dgm:pt>
    <dgm:pt modelId="{465F3D11-13DA-45D1-8E67-AA8596251741}" type="parTrans" cxnId="{11413327-D53D-47EB-A1DD-91DFC97C910A}">
      <dgm:prSet/>
      <dgm:spPr/>
      <dgm:t>
        <a:bodyPr/>
        <a:lstStyle/>
        <a:p>
          <a:endParaRPr lang="en-US"/>
        </a:p>
      </dgm:t>
    </dgm:pt>
    <dgm:pt modelId="{DC5EB7C7-7E52-478D-9458-4CD751CCAC6D}" type="sibTrans" cxnId="{11413327-D53D-47EB-A1DD-91DFC97C910A}">
      <dgm:prSet/>
      <dgm:spPr/>
      <dgm:t>
        <a:bodyPr/>
        <a:lstStyle/>
        <a:p>
          <a:endParaRPr lang="en-US"/>
        </a:p>
      </dgm:t>
    </dgm:pt>
    <dgm:pt modelId="{65FE0B75-D928-43DC-8B7D-E9820D59A029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Potential revenue streams.</a:t>
          </a:r>
        </a:p>
      </dgm:t>
    </dgm:pt>
    <dgm:pt modelId="{D28AE6A3-D6F9-4CBD-8E5E-033661AE2B56}" type="parTrans" cxnId="{8370D37B-5263-4923-AD25-A4A2275C989B}">
      <dgm:prSet/>
      <dgm:spPr/>
      <dgm:t>
        <a:bodyPr/>
        <a:lstStyle/>
        <a:p>
          <a:endParaRPr lang="en-US"/>
        </a:p>
      </dgm:t>
    </dgm:pt>
    <dgm:pt modelId="{4441C6EF-776F-4EC7-A2BC-EF3EA5D7D915}" type="sibTrans" cxnId="{8370D37B-5263-4923-AD25-A4A2275C989B}">
      <dgm:prSet/>
      <dgm:spPr/>
      <dgm:t>
        <a:bodyPr/>
        <a:lstStyle/>
        <a:p>
          <a:endParaRPr lang="en-US"/>
        </a:p>
      </dgm:t>
    </dgm:pt>
    <dgm:pt modelId="{777CD9A9-E6E6-4DEC-9836-4891C679E7C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pPr algn="l"/>
          <a:r>
            <a:rPr lang="en-US" dirty="0"/>
            <a:t>Prioritizing reserve building. </a:t>
          </a:r>
        </a:p>
      </dgm:t>
    </dgm:pt>
    <dgm:pt modelId="{38799D48-39B5-4B51-911B-274F0ACCDED7}" type="parTrans" cxnId="{B13CF7FD-538C-47AC-9FDE-3150F427011E}">
      <dgm:prSet/>
      <dgm:spPr/>
      <dgm:t>
        <a:bodyPr/>
        <a:lstStyle/>
        <a:p>
          <a:endParaRPr lang="en-US"/>
        </a:p>
      </dgm:t>
    </dgm:pt>
    <dgm:pt modelId="{CFB9A201-A164-452F-8954-9901C5216ED8}" type="sibTrans" cxnId="{B13CF7FD-538C-47AC-9FDE-3150F427011E}">
      <dgm:prSet/>
      <dgm:spPr/>
      <dgm:t>
        <a:bodyPr/>
        <a:lstStyle/>
        <a:p>
          <a:endParaRPr lang="en-US"/>
        </a:p>
      </dgm:t>
    </dgm:pt>
    <dgm:pt modelId="{C8482069-BEC1-4F16-A3EB-B680D29B72C5}" type="pres">
      <dgm:prSet presAssocID="{0335119B-F7F6-4D41-8B17-04919ED50D8B}" presName="diagram" presStyleCnt="0">
        <dgm:presLayoutVars>
          <dgm:dir/>
          <dgm:resizeHandles val="exact"/>
        </dgm:presLayoutVars>
      </dgm:prSet>
      <dgm:spPr/>
    </dgm:pt>
    <dgm:pt modelId="{AC79CA99-E2A3-4989-9C53-C91EE1F8945D}" type="pres">
      <dgm:prSet presAssocID="{53A31C6C-0FC6-4395-95B7-1F54A2B757B3}" presName="node" presStyleLbl="node1" presStyleIdx="0" presStyleCnt="6" custLinFactNeighborX="0" custLinFactNeighborY="524">
        <dgm:presLayoutVars>
          <dgm:bulletEnabled val="1"/>
        </dgm:presLayoutVars>
      </dgm:prSet>
      <dgm:spPr>
        <a:prstGeom prst="roundRect">
          <a:avLst/>
        </a:prstGeom>
      </dgm:spPr>
    </dgm:pt>
    <dgm:pt modelId="{DC11D992-506F-44AC-BF88-B92968C4AA2F}" type="pres">
      <dgm:prSet presAssocID="{7D3CF6C3-3B68-4827-9DC8-0685F119DE21}" presName="sibTrans" presStyleCnt="0"/>
      <dgm:spPr/>
    </dgm:pt>
    <dgm:pt modelId="{E9AECC7D-D480-46BF-9D31-808A415E6E9F}" type="pres">
      <dgm:prSet presAssocID="{CAE92602-833B-47E2-9374-EEE214621422}" presName="node" presStyleLbl="node1" presStyleIdx="1" presStyleCnt="6" custLinFactNeighborX="0" custLinFactNeighborY="524">
        <dgm:presLayoutVars>
          <dgm:bulletEnabled val="1"/>
        </dgm:presLayoutVars>
      </dgm:prSet>
      <dgm:spPr>
        <a:prstGeom prst="roundRect">
          <a:avLst/>
        </a:prstGeom>
      </dgm:spPr>
    </dgm:pt>
    <dgm:pt modelId="{BEFA3427-FEDC-408B-B804-D897F7F80A73}" type="pres">
      <dgm:prSet presAssocID="{570CF4D2-FD1C-480C-A53D-37ADF0AD5324}" presName="sibTrans" presStyleCnt="0"/>
      <dgm:spPr/>
    </dgm:pt>
    <dgm:pt modelId="{0D40FAAA-F98A-43AE-8D65-07FBB73D6C4C}" type="pres">
      <dgm:prSet presAssocID="{DAF93778-97EB-4D0F-83C5-639E77AD1973}" presName="node" presStyleLbl="node1" presStyleIdx="2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2F66AB86-934F-431C-83BC-583189EBB6F0}" type="pres">
      <dgm:prSet presAssocID="{7C36DE34-E796-415E-A218-4A02394BEF91}" presName="sibTrans" presStyleCnt="0"/>
      <dgm:spPr/>
    </dgm:pt>
    <dgm:pt modelId="{F072D457-D4D3-45DA-A618-580068CDF48E}" type="pres">
      <dgm:prSet presAssocID="{D3B05D45-76D1-4BB7-87CF-8D70AA6D265C}" presName="node" presStyleLbl="node1" presStyleIdx="3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6E8B5A6C-133F-4742-BE24-0C2CC6A9BE21}" type="pres">
      <dgm:prSet presAssocID="{DC5EB7C7-7E52-478D-9458-4CD751CCAC6D}" presName="sibTrans" presStyleCnt="0"/>
      <dgm:spPr/>
    </dgm:pt>
    <dgm:pt modelId="{4D391F17-CD20-4F4C-A566-A8037AFC0E2C}" type="pres">
      <dgm:prSet presAssocID="{65FE0B75-D928-43DC-8B7D-E9820D59A029}" presName="node" presStyleLbl="node1" presStyleIdx="4" presStyleCnt="6">
        <dgm:presLayoutVars>
          <dgm:bulletEnabled val="1"/>
        </dgm:presLayoutVars>
      </dgm:prSet>
      <dgm:spPr>
        <a:prstGeom prst="roundRect">
          <a:avLst/>
        </a:prstGeom>
      </dgm:spPr>
    </dgm:pt>
    <dgm:pt modelId="{B106E1AC-6A71-4C1D-8F05-B7A4F4AB558D}" type="pres">
      <dgm:prSet presAssocID="{4441C6EF-776F-4EC7-A2BC-EF3EA5D7D915}" presName="sibTrans" presStyleCnt="0"/>
      <dgm:spPr/>
    </dgm:pt>
    <dgm:pt modelId="{8F5E3ADB-3F37-4A60-9E94-479233CDDA7B}" type="pres">
      <dgm:prSet presAssocID="{777CD9A9-E6E6-4DEC-9836-4891C679E7C5}" presName="node" presStyleLbl="node1" presStyleIdx="5" presStyleCnt="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78657202-F918-42C7-A744-5F2C548EF04E}" type="presOf" srcId="{777CD9A9-E6E6-4DEC-9836-4891C679E7C5}" destId="{8F5E3ADB-3F37-4A60-9E94-479233CDDA7B}" srcOrd="0" destOrd="0" presId="urn:microsoft.com/office/officeart/2005/8/layout/default"/>
    <dgm:cxn modelId="{11413327-D53D-47EB-A1DD-91DFC97C910A}" srcId="{0335119B-F7F6-4D41-8B17-04919ED50D8B}" destId="{D3B05D45-76D1-4BB7-87CF-8D70AA6D265C}" srcOrd="3" destOrd="0" parTransId="{465F3D11-13DA-45D1-8E67-AA8596251741}" sibTransId="{DC5EB7C7-7E52-478D-9458-4CD751CCAC6D}"/>
    <dgm:cxn modelId="{4492ED4A-1E29-4F5E-AC36-EB9F20947862}" type="presOf" srcId="{0335119B-F7F6-4D41-8B17-04919ED50D8B}" destId="{C8482069-BEC1-4F16-A3EB-B680D29B72C5}" srcOrd="0" destOrd="0" presId="urn:microsoft.com/office/officeart/2005/8/layout/default"/>
    <dgm:cxn modelId="{8370D37B-5263-4923-AD25-A4A2275C989B}" srcId="{0335119B-F7F6-4D41-8B17-04919ED50D8B}" destId="{65FE0B75-D928-43DC-8B7D-E9820D59A029}" srcOrd="4" destOrd="0" parTransId="{D28AE6A3-D6F9-4CBD-8E5E-033661AE2B56}" sibTransId="{4441C6EF-776F-4EC7-A2BC-EF3EA5D7D915}"/>
    <dgm:cxn modelId="{FA16F38E-F12F-4E79-BA55-B5402AAEA3EC}" type="presOf" srcId="{65FE0B75-D928-43DC-8B7D-E9820D59A029}" destId="{4D391F17-CD20-4F4C-A566-A8037AFC0E2C}" srcOrd="0" destOrd="0" presId="urn:microsoft.com/office/officeart/2005/8/layout/default"/>
    <dgm:cxn modelId="{905FD4A8-6257-41D6-9E26-32E7521A25AF}" type="presOf" srcId="{53A31C6C-0FC6-4395-95B7-1F54A2B757B3}" destId="{AC79CA99-E2A3-4989-9C53-C91EE1F8945D}" srcOrd="0" destOrd="0" presId="urn:microsoft.com/office/officeart/2005/8/layout/default"/>
    <dgm:cxn modelId="{3FBB30AD-8B77-4E9B-AA92-CC307ABB47F7}" type="presOf" srcId="{DAF93778-97EB-4D0F-83C5-639E77AD1973}" destId="{0D40FAAA-F98A-43AE-8D65-07FBB73D6C4C}" srcOrd="0" destOrd="0" presId="urn:microsoft.com/office/officeart/2005/8/layout/default"/>
    <dgm:cxn modelId="{FD3C9DB8-7418-4F8D-841E-2CA8A4E2682D}" srcId="{0335119B-F7F6-4D41-8B17-04919ED50D8B}" destId="{53A31C6C-0FC6-4395-95B7-1F54A2B757B3}" srcOrd="0" destOrd="0" parTransId="{BA232AA7-EA5E-4465-8B5A-489C50BAEABB}" sibTransId="{7D3CF6C3-3B68-4827-9DC8-0685F119DE21}"/>
    <dgm:cxn modelId="{E80BA9BD-309E-4519-941B-E88559438647}" srcId="{0335119B-F7F6-4D41-8B17-04919ED50D8B}" destId="{DAF93778-97EB-4D0F-83C5-639E77AD1973}" srcOrd="2" destOrd="0" parTransId="{6F5D6E6E-586E-46DC-BCB4-9692FC68235D}" sibTransId="{7C36DE34-E796-415E-A218-4A02394BEF91}"/>
    <dgm:cxn modelId="{8912B6BF-3991-46C8-AC73-7D214CF8F204}" type="presOf" srcId="{D3B05D45-76D1-4BB7-87CF-8D70AA6D265C}" destId="{F072D457-D4D3-45DA-A618-580068CDF48E}" srcOrd="0" destOrd="0" presId="urn:microsoft.com/office/officeart/2005/8/layout/default"/>
    <dgm:cxn modelId="{3778A6C3-689C-40C5-ABCF-92CC8B54B7CE}" srcId="{0335119B-F7F6-4D41-8B17-04919ED50D8B}" destId="{CAE92602-833B-47E2-9374-EEE214621422}" srcOrd="1" destOrd="0" parTransId="{2CEDED6C-3D9A-4355-B4AA-8DA4AC782F0B}" sibTransId="{570CF4D2-FD1C-480C-A53D-37ADF0AD5324}"/>
    <dgm:cxn modelId="{A45C5AE0-0FA0-4342-9346-472FFAD3FD48}" type="presOf" srcId="{CAE92602-833B-47E2-9374-EEE214621422}" destId="{E9AECC7D-D480-46BF-9D31-808A415E6E9F}" srcOrd="0" destOrd="0" presId="urn:microsoft.com/office/officeart/2005/8/layout/default"/>
    <dgm:cxn modelId="{B13CF7FD-538C-47AC-9FDE-3150F427011E}" srcId="{0335119B-F7F6-4D41-8B17-04919ED50D8B}" destId="{777CD9A9-E6E6-4DEC-9836-4891C679E7C5}" srcOrd="5" destOrd="0" parTransId="{38799D48-39B5-4B51-911B-274F0ACCDED7}" sibTransId="{CFB9A201-A164-452F-8954-9901C5216ED8}"/>
    <dgm:cxn modelId="{FD319424-7CD0-4241-A765-1AB4B10AB1C5}" type="presParOf" srcId="{C8482069-BEC1-4F16-A3EB-B680D29B72C5}" destId="{AC79CA99-E2A3-4989-9C53-C91EE1F8945D}" srcOrd="0" destOrd="0" presId="urn:microsoft.com/office/officeart/2005/8/layout/default"/>
    <dgm:cxn modelId="{F9C8339F-65F1-4784-A889-470431C840DE}" type="presParOf" srcId="{C8482069-BEC1-4F16-A3EB-B680D29B72C5}" destId="{DC11D992-506F-44AC-BF88-B92968C4AA2F}" srcOrd="1" destOrd="0" presId="urn:microsoft.com/office/officeart/2005/8/layout/default"/>
    <dgm:cxn modelId="{58926583-B24E-4523-A607-BE731BA8281F}" type="presParOf" srcId="{C8482069-BEC1-4F16-A3EB-B680D29B72C5}" destId="{E9AECC7D-D480-46BF-9D31-808A415E6E9F}" srcOrd="2" destOrd="0" presId="urn:microsoft.com/office/officeart/2005/8/layout/default"/>
    <dgm:cxn modelId="{B09DC0CA-ADF5-4701-B4D1-73649F8E4E17}" type="presParOf" srcId="{C8482069-BEC1-4F16-A3EB-B680D29B72C5}" destId="{BEFA3427-FEDC-408B-B804-D897F7F80A73}" srcOrd="3" destOrd="0" presId="urn:microsoft.com/office/officeart/2005/8/layout/default"/>
    <dgm:cxn modelId="{47E08AAF-D2E2-4941-A6CB-07DBC9FF5C53}" type="presParOf" srcId="{C8482069-BEC1-4F16-A3EB-B680D29B72C5}" destId="{0D40FAAA-F98A-43AE-8D65-07FBB73D6C4C}" srcOrd="4" destOrd="0" presId="urn:microsoft.com/office/officeart/2005/8/layout/default"/>
    <dgm:cxn modelId="{1E5E85BF-36BF-4D53-B1F1-742EC95D3216}" type="presParOf" srcId="{C8482069-BEC1-4F16-A3EB-B680D29B72C5}" destId="{2F66AB86-934F-431C-83BC-583189EBB6F0}" srcOrd="5" destOrd="0" presId="urn:microsoft.com/office/officeart/2005/8/layout/default"/>
    <dgm:cxn modelId="{FA309F25-3DDB-43CC-B0D7-147D3593F0BD}" type="presParOf" srcId="{C8482069-BEC1-4F16-A3EB-B680D29B72C5}" destId="{F072D457-D4D3-45DA-A618-580068CDF48E}" srcOrd="6" destOrd="0" presId="urn:microsoft.com/office/officeart/2005/8/layout/default"/>
    <dgm:cxn modelId="{0F8AC52A-1604-4650-9A7F-DEEEA7F5C536}" type="presParOf" srcId="{C8482069-BEC1-4F16-A3EB-B680D29B72C5}" destId="{6E8B5A6C-133F-4742-BE24-0C2CC6A9BE21}" srcOrd="7" destOrd="0" presId="urn:microsoft.com/office/officeart/2005/8/layout/default"/>
    <dgm:cxn modelId="{C32E6EC4-AEC0-453D-9BC4-3EDF30E1EB6F}" type="presParOf" srcId="{C8482069-BEC1-4F16-A3EB-B680D29B72C5}" destId="{4D391F17-CD20-4F4C-A566-A8037AFC0E2C}" srcOrd="8" destOrd="0" presId="urn:microsoft.com/office/officeart/2005/8/layout/default"/>
    <dgm:cxn modelId="{3A7621F5-7EA5-4C3A-9A4F-9A8D57A3FE8C}" type="presParOf" srcId="{C8482069-BEC1-4F16-A3EB-B680D29B72C5}" destId="{B106E1AC-6A71-4C1D-8F05-B7A4F4AB558D}" srcOrd="9" destOrd="0" presId="urn:microsoft.com/office/officeart/2005/8/layout/default"/>
    <dgm:cxn modelId="{3E269E27-7FC5-4488-AC49-74DA9E6D4F73}" type="presParOf" srcId="{C8482069-BEC1-4F16-A3EB-B680D29B72C5}" destId="{8F5E3ADB-3F37-4A60-9E94-479233CDDA7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9580C-ED7E-4F7A-A1A7-823BF1D9E57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EF5E4-C90B-42C6-8DE0-36603D03A2CC}">
      <dsp:nvSpPr>
        <dsp:cNvPr id="0" name=""/>
        <dsp:cNvSpPr/>
      </dsp:nvSpPr>
      <dsp:spPr>
        <a:xfrm>
          <a:off x="0" y="531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FY 2021-22 General Fund Revenues and Projections</a:t>
          </a:r>
        </a:p>
      </dsp:txBody>
      <dsp:txXfrm>
        <a:off x="0" y="531"/>
        <a:ext cx="10515600" cy="621467"/>
      </dsp:txXfrm>
    </dsp:sp>
    <dsp:sp modelId="{B47FEC69-258A-4646-B934-2454D89D4994}">
      <dsp:nvSpPr>
        <dsp:cNvPr id="0" name=""/>
        <dsp:cNvSpPr/>
      </dsp:nvSpPr>
      <dsp:spPr>
        <a:xfrm>
          <a:off x="0" y="62199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881AB-D0D5-496E-8943-63D9E8A11EBF}">
      <dsp:nvSpPr>
        <dsp:cNvPr id="0" name=""/>
        <dsp:cNvSpPr/>
      </dsp:nvSpPr>
      <dsp:spPr>
        <a:xfrm>
          <a:off x="0" y="621999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libri" panose="020F0502020204030204" pitchFamily="34" charset="0"/>
              <a:cs typeface="Calibri" panose="020F0502020204030204" pitchFamily="34" charset="0"/>
            </a:rPr>
            <a:t>Major General Fund Revenues By The Numbers</a:t>
          </a: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</a:p>
      </dsp:txBody>
      <dsp:txXfrm>
        <a:off x="0" y="621999"/>
        <a:ext cx="10515600" cy="621467"/>
      </dsp:txXfrm>
    </dsp:sp>
    <dsp:sp modelId="{67177745-7065-43CC-92A1-86B224F80E7B}">
      <dsp:nvSpPr>
        <dsp:cNvPr id="0" name=""/>
        <dsp:cNvSpPr/>
      </dsp:nvSpPr>
      <dsp:spPr>
        <a:xfrm>
          <a:off x="0" y="124346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D1B1F-01F8-4C07-B684-99AC87224871}">
      <dsp:nvSpPr>
        <dsp:cNvPr id="0" name=""/>
        <dsp:cNvSpPr/>
      </dsp:nvSpPr>
      <dsp:spPr>
        <a:xfrm>
          <a:off x="0" y="1243467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FY 2021-22 General Fund Expenditure Update</a:t>
          </a:r>
        </a:p>
      </dsp:txBody>
      <dsp:txXfrm>
        <a:off x="0" y="1243467"/>
        <a:ext cx="10515600" cy="621467"/>
      </dsp:txXfrm>
    </dsp:sp>
    <dsp:sp modelId="{1BED7AF5-0126-4D8F-B1B7-6A35BE8C0358}">
      <dsp:nvSpPr>
        <dsp:cNvPr id="0" name=""/>
        <dsp:cNvSpPr/>
      </dsp:nvSpPr>
      <dsp:spPr>
        <a:xfrm>
          <a:off x="0" y="186493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EEC29-8DD3-42D9-A099-807665439BF8}">
      <dsp:nvSpPr>
        <dsp:cNvPr id="0" name=""/>
        <dsp:cNvSpPr/>
      </dsp:nvSpPr>
      <dsp:spPr>
        <a:xfrm>
          <a:off x="0" y="1864935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American Rescue Plan Act (ARPA)</a:t>
          </a:r>
        </a:p>
      </dsp:txBody>
      <dsp:txXfrm>
        <a:off x="0" y="1864935"/>
        <a:ext cx="10515600" cy="621467"/>
      </dsp:txXfrm>
    </dsp:sp>
    <dsp:sp modelId="{510F6CDC-BD6F-47C9-9AE6-C91C2BF3F50B}">
      <dsp:nvSpPr>
        <dsp:cNvPr id="0" name=""/>
        <dsp:cNvSpPr/>
      </dsp:nvSpPr>
      <dsp:spPr>
        <a:xfrm>
          <a:off x="0" y="248640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32EFEA-264B-4D12-85F1-5696785AF57C}">
      <dsp:nvSpPr>
        <dsp:cNvPr id="0" name=""/>
        <dsp:cNvSpPr/>
      </dsp:nvSpPr>
      <dsp:spPr>
        <a:xfrm>
          <a:off x="0" y="2486402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Revenue V. Expenditure Outlook</a:t>
          </a:r>
        </a:p>
      </dsp:txBody>
      <dsp:txXfrm>
        <a:off x="0" y="2486402"/>
        <a:ext cx="10515600" cy="621467"/>
      </dsp:txXfrm>
    </dsp:sp>
    <dsp:sp modelId="{184B3110-3859-4E9A-A328-2B1B5D1BAF2E}">
      <dsp:nvSpPr>
        <dsp:cNvPr id="0" name=""/>
        <dsp:cNvSpPr/>
      </dsp:nvSpPr>
      <dsp:spPr>
        <a:xfrm>
          <a:off x="0" y="310787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4502F-7756-434A-91B8-C746B58BA1A8}">
      <dsp:nvSpPr>
        <dsp:cNvPr id="0" name=""/>
        <dsp:cNvSpPr/>
      </dsp:nvSpPr>
      <dsp:spPr>
        <a:xfrm>
          <a:off x="0" y="3107870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All Other Funds Review and Highlights</a:t>
          </a:r>
        </a:p>
      </dsp:txBody>
      <dsp:txXfrm>
        <a:off x="0" y="3107870"/>
        <a:ext cx="10515600" cy="621467"/>
      </dsp:txXfrm>
    </dsp:sp>
    <dsp:sp modelId="{E90C36EB-55BB-401F-8BEF-2BC15527B806}">
      <dsp:nvSpPr>
        <dsp:cNvPr id="0" name=""/>
        <dsp:cNvSpPr/>
      </dsp:nvSpPr>
      <dsp:spPr>
        <a:xfrm>
          <a:off x="0" y="372933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78237-EC00-4FC3-B4FE-3D8975E893B8}">
      <dsp:nvSpPr>
        <dsp:cNvPr id="0" name=""/>
        <dsp:cNvSpPr/>
      </dsp:nvSpPr>
      <dsp:spPr>
        <a:xfrm>
          <a:off x="0" y="3729338"/>
          <a:ext cx="10515600" cy="621467"/>
        </a:xfrm>
        <a:prstGeom prst="rect">
          <a:avLst/>
        </a:prstGeom>
        <a:noFill/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" panose="020F0502020204030204" pitchFamily="34" charset="0"/>
              <a:cs typeface="Calibri" panose="020F0502020204030204" pitchFamily="34" charset="0"/>
            </a:rPr>
            <a:t>Looking Forward</a:t>
          </a:r>
        </a:p>
      </dsp:txBody>
      <dsp:txXfrm>
        <a:off x="0" y="3729338"/>
        <a:ext cx="10515600" cy="621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7C814-5E8B-4BDA-BA87-EA52BD71BC4A}">
      <dsp:nvSpPr>
        <dsp:cNvPr id="0" name=""/>
        <dsp:cNvSpPr/>
      </dsp:nvSpPr>
      <dsp:spPr>
        <a:xfrm>
          <a:off x="679050" y="49941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E86323-1F82-463A-8597-1038B06EF60D}">
      <dsp:nvSpPr>
        <dsp:cNvPr id="0" name=""/>
        <dsp:cNvSpPr/>
      </dsp:nvSpPr>
      <dsp:spPr>
        <a:xfrm>
          <a:off x="1081237" y="90160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771BD-27E7-43D6-90AB-288DF7958DD1}">
      <dsp:nvSpPr>
        <dsp:cNvPr id="0" name=""/>
        <dsp:cNvSpPr/>
      </dsp:nvSpPr>
      <dsp:spPr>
        <a:xfrm>
          <a:off x="75768" y="2974419"/>
          <a:ext cx="309375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>
              <a:latin typeface="+mn-lt"/>
              <a:cs typeface="Arial" panose="020B0604020202020204" pitchFamily="34" charset="0"/>
            </a:rPr>
            <a:t>Sales and Use tax revenue projected to increase $1.4 million over original budget per review by </a:t>
          </a:r>
          <a:r>
            <a:rPr lang="en-US" sz="1400" kern="1200" dirty="0" err="1">
              <a:latin typeface="+mn-lt"/>
              <a:cs typeface="Arial" panose="020B0604020202020204" pitchFamily="34" charset="0"/>
            </a:rPr>
            <a:t>HdL</a:t>
          </a:r>
          <a:r>
            <a:rPr lang="en-US" sz="1400" kern="1200" dirty="0">
              <a:latin typeface="+mn-lt"/>
              <a:cs typeface="Arial" panose="020B0604020202020204" pitchFamily="34" charset="0"/>
            </a:rPr>
            <a:t> Companies. </a:t>
          </a:r>
        </a:p>
      </dsp:txBody>
      <dsp:txXfrm>
        <a:off x="75768" y="2974419"/>
        <a:ext cx="3093750" cy="877500"/>
      </dsp:txXfrm>
    </dsp:sp>
    <dsp:sp modelId="{BDF268AF-B215-4FE3-9198-D121C965DC86}">
      <dsp:nvSpPr>
        <dsp:cNvPr id="0" name=""/>
        <dsp:cNvSpPr/>
      </dsp:nvSpPr>
      <dsp:spPr>
        <a:xfrm>
          <a:off x="4314206" y="49941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A238F-4364-4D08-8D24-FD6938D6DDC8}">
      <dsp:nvSpPr>
        <dsp:cNvPr id="0" name=""/>
        <dsp:cNvSpPr/>
      </dsp:nvSpPr>
      <dsp:spPr>
        <a:xfrm>
          <a:off x="4716393" y="90160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A9F23-A4AA-49EC-A646-BA68CE3B388A}">
      <dsp:nvSpPr>
        <dsp:cNvPr id="0" name=""/>
        <dsp:cNvSpPr/>
      </dsp:nvSpPr>
      <dsp:spPr>
        <a:xfrm>
          <a:off x="3710925" y="2974419"/>
          <a:ext cx="309375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>
              <a:latin typeface="+mn-lt"/>
              <a:cs typeface="Arial" panose="020B0604020202020204" pitchFamily="34" charset="0"/>
            </a:rPr>
            <a:t>Increased price of goods and full implementation of online sales and use tax collection major factors of current trend. </a:t>
          </a:r>
        </a:p>
      </dsp:txBody>
      <dsp:txXfrm>
        <a:off x="3710925" y="2974419"/>
        <a:ext cx="3093750" cy="877500"/>
      </dsp:txXfrm>
    </dsp:sp>
    <dsp:sp modelId="{E395508B-ED9C-41EE-B7B9-C8F1D9B9ACBB}">
      <dsp:nvSpPr>
        <dsp:cNvPr id="0" name=""/>
        <dsp:cNvSpPr/>
      </dsp:nvSpPr>
      <dsp:spPr>
        <a:xfrm>
          <a:off x="7949362" y="499418"/>
          <a:ext cx="1887187" cy="188718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96D1-F5E5-46C9-9EA7-E40904720927}">
      <dsp:nvSpPr>
        <dsp:cNvPr id="0" name=""/>
        <dsp:cNvSpPr/>
      </dsp:nvSpPr>
      <dsp:spPr>
        <a:xfrm>
          <a:off x="8351550" y="90160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DD77E-3071-400D-8FD8-73EA9FF46BDA}">
      <dsp:nvSpPr>
        <dsp:cNvPr id="0" name=""/>
        <dsp:cNvSpPr/>
      </dsp:nvSpPr>
      <dsp:spPr>
        <a:xfrm>
          <a:off x="7346081" y="2974419"/>
          <a:ext cx="309375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>
              <a:latin typeface="+mn-lt"/>
              <a:cs typeface="Arial" panose="020B0604020202020204" pitchFamily="34" charset="0"/>
            </a:rPr>
            <a:t>Building and inspection Permit revenues projected to increase combined total $615,000 due to current building activity.</a:t>
          </a:r>
        </a:p>
      </dsp:txBody>
      <dsp:txXfrm>
        <a:off x="7346081" y="2974419"/>
        <a:ext cx="3093750" cy="877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26378-B9B0-43AF-A854-5CE23F4DF369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5835B-1407-4D59-981F-1A968F06ED4F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B9D2B-1C07-4F97-A363-61FA0676EAE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Increased costs to material, labor for repairing aging equipment such as HVAC units. </a:t>
          </a:r>
        </a:p>
      </dsp:txBody>
      <dsp:txXfrm>
        <a:off x="1172126" y="908559"/>
        <a:ext cx="2114937" cy="897246"/>
      </dsp:txXfrm>
    </dsp:sp>
    <dsp:sp modelId="{8EFF77AA-D15B-46F7-AF0C-C5C7FCEE97C8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2B3D5-9075-4C55-B84B-83563BDABF52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1F25C-9B3E-4106-997D-F8450A8EBB0A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Increase to utility rates.</a:t>
          </a:r>
        </a:p>
      </dsp:txBody>
      <dsp:txXfrm>
        <a:off x="4745088" y="908559"/>
        <a:ext cx="2114937" cy="897246"/>
      </dsp:txXfrm>
    </dsp:sp>
    <dsp:sp modelId="{D8A1FB59-C82C-4E3F-A94D-6FB61E4B7475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C917A-C411-4514-8E1F-540A8FD396E9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A3305-B563-4F3C-B1AB-DA2C9234706D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Increased cost of repairs for vandalism. </a:t>
          </a:r>
        </a:p>
      </dsp:txBody>
      <dsp:txXfrm>
        <a:off x="8318049" y="908559"/>
        <a:ext cx="2114937" cy="897246"/>
      </dsp:txXfrm>
    </dsp:sp>
    <dsp:sp modelId="{1DDAF1D1-DAE0-44D7-BBA8-4830538C99C7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949D8-8B31-4528-B470-B039D6A04D47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A361E-0298-4B9B-BC5F-C43C7161C197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Public Safety MOU increase of 5% annual plus inflationary factors. </a:t>
          </a:r>
        </a:p>
      </dsp:txBody>
      <dsp:txXfrm>
        <a:off x="1172126" y="2545532"/>
        <a:ext cx="2114937" cy="897246"/>
      </dsp:txXfrm>
    </dsp:sp>
    <dsp:sp modelId="{8FD37EFE-8D3D-44CC-8F91-1371F27C89AF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60C11-9133-4D58-BB65-D6F2A128F3DF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ADA3C-4E00-431F-8731-85880E2EE9BD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Cut or reduced expenditure forecasts for Recreational programs under-performing or not being held this fiscal year. </a:t>
          </a:r>
        </a:p>
      </dsp:txBody>
      <dsp:txXfrm>
        <a:off x="4745088" y="2545532"/>
        <a:ext cx="2114937" cy="897246"/>
      </dsp:txXfrm>
    </dsp:sp>
    <dsp:sp modelId="{C02239EF-FDDF-45BF-990D-2E8EFC27178E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D2F2C-101C-4663-B327-5B532D84D3B3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72127-6DAA-485E-B295-A410B994DF0F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Implementation of updated Enterprise Resource Planning (ERP).</a:t>
          </a:r>
        </a:p>
      </dsp:txBody>
      <dsp:txXfrm>
        <a:off x="8318049" y="2545532"/>
        <a:ext cx="2114937" cy="8972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368CE-78E1-4550-BF40-AE424D63DEEB}">
      <dsp:nvSpPr>
        <dsp:cNvPr id="0" name=""/>
        <dsp:cNvSpPr/>
      </dsp:nvSpPr>
      <dsp:spPr>
        <a:xfrm>
          <a:off x="0" y="9144"/>
          <a:ext cx="6263640" cy="13197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Lighting and Landscape Fund 2810- Updated needs for tree replacement, fencing, removal of dead brush, and irrigation update. </a:t>
          </a:r>
        </a:p>
      </dsp:txBody>
      <dsp:txXfrm>
        <a:off x="64425" y="73569"/>
        <a:ext cx="6134790" cy="1190909"/>
      </dsp:txXfrm>
    </dsp:sp>
    <dsp:sp modelId="{296DC93B-346A-4E67-A28B-FC96175A63A7}">
      <dsp:nvSpPr>
        <dsp:cNvPr id="0" name=""/>
        <dsp:cNvSpPr/>
      </dsp:nvSpPr>
      <dsp:spPr>
        <a:xfrm>
          <a:off x="0" y="1398024"/>
          <a:ext cx="6263640" cy="13197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Wastewater Fund 5010 and Solid Waste Fund 5510- Increased utility adjustments that were previously unbudgeted.</a:t>
          </a:r>
        </a:p>
      </dsp:txBody>
      <dsp:txXfrm>
        <a:off x="64425" y="1462449"/>
        <a:ext cx="6134790" cy="1190909"/>
      </dsp:txXfrm>
    </dsp:sp>
    <dsp:sp modelId="{0DCBBBD6-E12B-4288-93A5-103AEC65C042}">
      <dsp:nvSpPr>
        <dsp:cNvPr id="0" name=""/>
        <dsp:cNvSpPr/>
      </dsp:nvSpPr>
      <dsp:spPr>
        <a:xfrm>
          <a:off x="0" y="2786904"/>
          <a:ext cx="6263640" cy="13197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Golf Course Fund 5710- Consolidating Building Maintenance Accounts for better budget tracking. </a:t>
          </a:r>
        </a:p>
      </dsp:txBody>
      <dsp:txXfrm>
        <a:off x="64425" y="2851329"/>
        <a:ext cx="6134790" cy="1190909"/>
      </dsp:txXfrm>
    </dsp:sp>
    <dsp:sp modelId="{C3423739-2730-4526-8782-FEB240946BD7}">
      <dsp:nvSpPr>
        <dsp:cNvPr id="0" name=""/>
        <dsp:cNvSpPr/>
      </dsp:nvSpPr>
      <dsp:spPr>
        <a:xfrm>
          <a:off x="0" y="4175784"/>
          <a:ext cx="6263640" cy="13197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Animal Control seeking to utilize previously received grant (Fund 4910) money to support community spay and neuter program. </a:t>
          </a:r>
        </a:p>
      </dsp:txBody>
      <dsp:txXfrm>
        <a:off x="64425" y="4240209"/>
        <a:ext cx="6134790" cy="11909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9CA99-E2A3-4989-9C53-C91EE1F8945D}">
      <dsp:nvSpPr>
        <dsp:cNvPr id="0" name=""/>
        <dsp:cNvSpPr/>
      </dsp:nvSpPr>
      <dsp:spPr>
        <a:xfrm>
          <a:off x="808889" y="11557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ARPA funds still to be received. One time funding opportunity. </a:t>
          </a:r>
        </a:p>
      </dsp:txBody>
      <dsp:txXfrm>
        <a:off x="886991" y="89659"/>
        <a:ext cx="2510354" cy="1443730"/>
      </dsp:txXfrm>
    </dsp:sp>
    <dsp:sp modelId="{E9AECC7D-D480-46BF-9D31-808A415E6E9F}">
      <dsp:nvSpPr>
        <dsp:cNvPr id="0" name=""/>
        <dsp:cNvSpPr/>
      </dsp:nvSpPr>
      <dsp:spPr>
        <a:xfrm>
          <a:off x="3742102" y="11557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Continued annual increase to Sheriff contract to maintain service levels. </a:t>
          </a:r>
        </a:p>
      </dsp:txBody>
      <dsp:txXfrm>
        <a:off x="3820204" y="89659"/>
        <a:ext cx="2510354" cy="1443730"/>
      </dsp:txXfrm>
    </dsp:sp>
    <dsp:sp modelId="{0D40FAAA-F98A-43AE-8D65-07FBB73D6C4C}">
      <dsp:nvSpPr>
        <dsp:cNvPr id="0" name=""/>
        <dsp:cNvSpPr/>
      </dsp:nvSpPr>
      <dsp:spPr>
        <a:xfrm>
          <a:off x="6675316" y="3173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Inflation impact to other contract services. </a:t>
          </a:r>
        </a:p>
      </dsp:txBody>
      <dsp:txXfrm>
        <a:off x="6753418" y="81275"/>
        <a:ext cx="2510354" cy="1443730"/>
      </dsp:txXfrm>
    </dsp:sp>
    <dsp:sp modelId="{F072D457-D4D3-45DA-A618-580068CDF48E}">
      <dsp:nvSpPr>
        <dsp:cNvPr id="0" name=""/>
        <dsp:cNvSpPr/>
      </dsp:nvSpPr>
      <dsp:spPr>
        <a:xfrm>
          <a:off x="808889" y="1869764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Inflation impact to labor and materials. </a:t>
          </a:r>
        </a:p>
      </dsp:txBody>
      <dsp:txXfrm>
        <a:off x="886991" y="1947866"/>
        <a:ext cx="2510354" cy="1443730"/>
      </dsp:txXfrm>
    </dsp:sp>
    <dsp:sp modelId="{4D391F17-CD20-4F4C-A566-A8037AFC0E2C}">
      <dsp:nvSpPr>
        <dsp:cNvPr id="0" name=""/>
        <dsp:cNvSpPr/>
      </dsp:nvSpPr>
      <dsp:spPr>
        <a:xfrm>
          <a:off x="3742102" y="1869764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Potential revenue streams.</a:t>
          </a:r>
        </a:p>
      </dsp:txBody>
      <dsp:txXfrm>
        <a:off x="3820204" y="1947866"/>
        <a:ext cx="2510354" cy="1443730"/>
      </dsp:txXfrm>
    </dsp:sp>
    <dsp:sp modelId="{8F5E3ADB-3F37-4A60-9E94-479233CDDA7B}">
      <dsp:nvSpPr>
        <dsp:cNvPr id="0" name=""/>
        <dsp:cNvSpPr/>
      </dsp:nvSpPr>
      <dsp:spPr>
        <a:xfrm>
          <a:off x="6675316" y="1869764"/>
          <a:ext cx="2666558" cy="1599934"/>
        </a:xfrm>
        <a:prstGeom prst="roundRect">
          <a:avLst/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Prioritizing reserve building. </a:t>
          </a:r>
        </a:p>
      </dsp:txBody>
      <dsp:txXfrm>
        <a:off x="6753418" y="1947866"/>
        <a:ext cx="2510354" cy="1443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0.30961</cdr:x>
      <cdr:y>0.94781</cdr:y>
    </cdr:from>
    <cdr:to>
      <cdr:x>0.77496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EE29480-6E32-4291-BF53-4AAE2E09FD24}"/>
            </a:ext>
          </a:extLst>
        </cdr:cNvPr>
        <cdr:cNvSpPr txBox="1"/>
      </cdr:nvSpPr>
      <cdr:spPr>
        <a:xfrm xmlns:a="http://schemas.openxmlformats.org/drawingml/2006/main">
          <a:off x="1905670" y="5267829"/>
          <a:ext cx="2864291" cy="29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1">
                  <a:lumMod val="75000"/>
                </a:schemeClr>
              </a:solidFill>
            </a:rPr>
            <a:t>*Omits Transfer</a:t>
          </a:r>
          <a:r>
            <a:rPr lang="en-US" sz="1100" baseline="0" dirty="0">
              <a:solidFill>
                <a:schemeClr val="tx1">
                  <a:lumMod val="75000"/>
                </a:schemeClr>
              </a:solidFill>
            </a:rPr>
            <a:t> in/out and Line of Credit</a:t>
          </a:r>
          <a:r>
            <a:rPr lang="en-US" sz="1100" dirty="0">
              <a:solidFill>
                <a:schemeClr val="tx1">
                  <a:lumMod val="75000"/>
                </a:schemeClr>
              </a:solidFill>
            </a:rPr>
            <a:t> 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03T17:31:06.6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621 1,'-4'3,"0"0,-1-1,1 1,-1-1,0 0,1 0,-1 0,0-1,-7 2,-6 2,-64 15,-1-3,0-4,-144 5,202-17,22-1,0 0,0 0,0 0,0 1,0-1,0 1,0-1,1 1,-1 0,0 0,0 0,1 1,-1-1,-4 4,7-5,-1 1,1-1,0 1,0-1,0 1,-1 0,1-1,0 1,0-1,0 1,0-1,0 1,0-1,0 1,0-1,0 1,0 0,0-1,0 1,1-1,-1 1,0-1,0 1,0-1,1 1,-1 0,22 19,1-6,2-2,0-1,0 0,0-2,2-1,-1-1,43 5,-19-7,-29-5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03T17:31:12.534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1827 0,'-23'21,"-2"-2,0-1,-1-1,-32 16,15-8,-162 85,107-61,-160 111,225-132,29-23,-2 0,1 0,0-1,-1 0,0 0,-7 4,11-7,-1 0,0-1,1 1,-1-1,0 1,0-1,1 0,-1 0,0 0,0 0,0 0,1-1,-1 1,0-1,1 0,-1 0,0 0,1 0,-5-3,-32-17,-2 2,-82-27,15 12,41 12,-82-16,144 38,1-1,-1 0,0 1,1 0,-1 0,0 1,1-1,-1 1,0 0,1 0,-1 1,1-1,-1 1,1 0,0 0,-8 6,1 1,0 0,1 1,0 1,-10 13,14-15,-1-1,0 0,0 0,-1-1,0 1,0-2,-1 1,0-1,-11 6,13-9,0 0,1 0,-1-1,0 0,-1 0,1 0,0-1,0 0,-1-1,1 1,-1-1,1-1,0 1,-1-1,1-1,0 1,0-1,0-1,0 1,0-1,-9-6,69 28,-26-10,19 4,1-1,0-3,0-2,64 2,195-12,-146-10,-105 6,1 2,0 3,0 2,109 15,-96 0,-7-1,0-2,1-3,80 0,-114-9,3 1,0-3,0 0,51-11,-64 9,1 1,0 1,22 1,-38 1,24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0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5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1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0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4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3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61AF4-A675-48E1-BC75-E5A82A154A9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AE834-4EC8-462B-940E-CC32FD200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975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group of flags on poles&#10;&#10;Description automatically generated with low confidence">
            <a:extLst>
              <a:ext uri="{FF2B5EF4-FFF2-40B4-BE49-F238E27FC236}">
                <a16:creationId xmlns:a16="http://schemas.microsoft.com/office/drawing/2014/main" id="{B1A046AE-13EA-476F-9FA3-0C198CDF49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784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09CE59-84B1-4D92-B85B-4F4D1CBD2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614139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+mj-lt"/>
                <a:cs typeface="Arial" panose="020B0604020202020204" pitchFamily="34" charset="0"/>
              </a:rPr>
              <a:t>  Mid-Year Budget Review 2021-22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AD96D3C-87E2-41AA-8BF0-4097A529F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80" y="1207170"/>
            <a:ext cx="3695951" cy="348969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2BC2916-D1F0-44CC-A988-2CAAE08DA7C6}"/>
                  </a:ext>
                </a:extLst>
              </p14:cNvPr>
              <p14:cNvContentPartPr/>
              <p14:nvPr/>
            </p14:nvContentPartPr>
            <p14:xfrm>
              <a:off x="607000" y="695827"/>
              <a:ext cx="223560" cy="853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2BC2916-D1F0-44CC-A988-2CAAE08DA7C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3360" y="588187"/>
                <a:ext cx="33120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7945CDE-1100-429F-893C-E311FFB6608C}"/>
                  </a:ext>
                </a:extLst>
              </p14:cNvPr>
              <p14:cNvContentPartPr/>
              <p14:nvPr/>
            </p14:nvContentPartPr>
            <p14:xfrm>
              <a:off x="482800" y="544987"/>
              <a:ext cx="710640" cy="21924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7945CDE-1100-429F-893C-E311FFB6608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9160" y="436987"/>
                <a:ext cx="818280" cy="43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89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701706-4079-4A3C-927E-B86E6E74CF53}"/>
              </a:ext>
            </a:extLst>
          </p:cNvPr>
          <p:cNvSpPr txBox="1"/>
          <p:nvPr/>
        </p:nvSpPr>
        <p:spPr>
          <a:xfrm>
            <a:off x="136237" y="286328"/>
            <a:ext cx="3374136" cy="3538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 dirty="0">
                <a:solidFill>
                  <a:schemeClr val="accent4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All Other Funds Review and Highlights:</a:t>
            </a: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DE41CCCD-6EB7-4467-8417-F9E09707F9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0860569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43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8DBC-1262-4A2A-BB75-700EA7ED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491" y="0"/>
            <a:ext cx="3713018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Looking Forward: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1E44DBF-3AED-44D2-9839-85BC7F7757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444594"/>
              </p:ext>
            </p:extLst>
          </p:nvPr>
        </p:nvGraphicFramePr>
        <p:xfrm>
          <a:off x="1020618" y="1325563"/>
          <a:ext cx="10150764" cy="3472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708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8DBC-1262-4A2A-BB75-700EA7ED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4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FY 2021-22 Mid-Year Review Table of Contents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699633C8-A26A-4885-B33C-A19D5DEE05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4773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880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9B53714-6118-4447-8C5D-38F8DBF07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489707"/>
            <a:ext cx="87376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6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5E40-124B-46CC-951A-F6FAC318C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34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FY 2021-22 General Fund Revenue Updates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1B42FC4-2ED6-4EA2-9B33-78E8392A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268000"/>
              </p:ext>
            </p:extLst>
          </p:nvPr>
        </p:nvGraphicFramePr>
        <p:xfrm>
          <a:off x="838200" y="180884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093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5E40-124B-46CC-951A-F6FAC318C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062" y="348347"/>
            <a:ext cx="8933873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4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Major General Fund Revenue By The Numbers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69F11C17-FC3E-4CE3-9846-E1703529A7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4960" y="1673911"/>
            <a:ext cx="8982075" cy="2731834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78196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whiteboard&#10;&#10;Description automatically generated">
            <a:extLst>
              <a:ext uri="{FF2B5EF4-FFF2-40B4-BE49-F238E27FC236}">
                <a16:creationId xmlns:a16="http://schemas.microsoft.com/office/drawing/2014/main" id="{618BC737-FE7D-43D1-A79F-F3F46ADD7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503341"/>
            <a:ext cx="6477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4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5E40-124B-46CC-951A-F6FAC318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FY 2021-22 General Fund Expenditure Updates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42A5CE-2192-48F6-B261-A809D1B632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338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094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3061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BB5E40-124B-46CC-951A-F6FAC318C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4760132"/>
            <a:ext cx="3947420" cy="1777829"/>
          </a:xfrm>
        </p:spPr>
        <p:txBody>
          <a:bodyPr>
            <a:normAutofit/>
          </a:bodyPr>
          <a:lstStyle/>
          <a:p>
            <a:r>
              <a:rPr lang="en-US" sz="4000" dirty="0"/>
              <a:t>American Rescue Plan Act (ARPA)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C110BA-81E8-4247-853A-5F2B93E92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37825"/>
          </a:xfrm>
          <a:custGeom>
            <a:avLst/>
            <a:gdLst>
              <a:gd name="connsiteX0" fmla="*/ 0 w 12192000"/>
              <a:gd name="connsiteY0" fmla="*/ 0 h 4537825"/>
              <a:gd name="connsiteX1" fmla="*/ 12192000 w 12192000"/>
              <a:gd name="connsiteY1" fmla="*/ 0 h 4537825"/>
              <a:gd name="connsiteX2" fmla="*/ 12192000 w 12192000"/>
              <a:gd name="connsiteY2" fmla="*/ 3020937 h 4537825"/>
              <a:gd name="connsiteX3" fmla="*/ 12192000 w 12192000"/>
              <a:gd name="connsiteY3" fmla="*/ 3213062 h 4537825"/>
              <a:gd name="connsiteX4" fmla="*/ 12192000 w 12192000"/>
              <a:gd name="connsiteY4" fmla="*/ 4188880 h 4537825"/>
              <a:gd name="connsiteX5" fmla="*/ 12113803 w 12192000"/>
              <a:gd name="connsiteY5" fmla="*/ 4197163 h 4537825"/>
              <a:gd name="connsiteX6" fmla="*/ 6753597 w 12192000"/>
              <a:gd name="connsiteY6" fmla="*/ 4520720 h 4537825"/>
              <a:gd name="connsiteX7" fmla="*/ 400746 w 12192000"/>
              <a:gd name="connsiteY7" fmla="*/ 4349377 h 4537825"/>
              <a:gd name="connsiteX8" fmla="*/ 0 w 12192000"/>
              <a:gd name="connsiteY8" fmla="*/ 4312401 h 4537825"/>
              <a:gd name="connsiteX9" fmla="*/ 0 w 12192000"/>
              <a:gd name="connsiteY9" fmla="*/ 3213062 h 4537825"/>
              <a:gd name="connsiteX10" fmla="*/ 0 w 12192000"/>
              <a:gd name="connsiteY10" fmla="*/ 3020937 h 453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537825">
                <a:moveTo>
                  <a:pt x="0" y="0"/>
                </a:moveTo>
                <a:lnTo>
                  <a:pt x="12192000" y="0"/>
                </a:lnTo>
                <a:lnTo>
                  <a:pt x="12192000" y="3020937"/>
                </a:lnTo>
                <a:lnTo>
                  <a:pt x="12192000" y="3213062"/>
                </a:lnTo>
                <a:lnTo>
                  <a:pt x="12192000" y="4188880"/>
                </a:lnTo>
                <a:lnTo>
                  <a:pt x="12113803" y="4197163"/>
                </a:lnTo>
                <a:cubicBezTo>
                  <a:pt x="10139508" y="4395112"/>
                  <a:pt x="8237152" y="4488115"/>
                  <a:pt x="6753597" y="4520720"/>
                </a:cubicBezTo>
                <a:cubicBezTo>
                  <a:pt x="4940362" y="4560569"/>
                  <a:pt x="2657278" y="4541239"/>
                  <a:pt x="400746" y="4349377"/>
                </a:cubicBezTo>
                <a:lnTo>
                  <a:pt x="0" y="4312401"/>
                </a:lnTo>
                <a:lnTo>
                  <a:pt x="0" y="3213062"/>
                </a:lnTo>
                <a:lnTo>
                  <a:pt x="0" y="3020937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4DF173-96B5-4CFA-B2A8-3D368CF23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52723"/>
            <a:ext cx="10914060" cy="239756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E2CCD-1210-4B1A-901D-07B64A24D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632" y="4841195"/>
            <a:ext cx="6435895" cy="1872689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500" dirty="0"/>
              <a:t>One-time funding source provided by emergency stimulus bill due to COVID-19.</a:t>
            </a:r>
          </a:p>
          <a:p>
            <a:r>
              <a:rPr lang="en-US" sz="1500" dirty="0"/>
              <a:t>Town to receive two distributions of $7,441,989.</a:t>
            </a:r>
          </a:p>
          <a:p>
            <a:r>
              <a:rPr lang="en-US" sz="1500" dirty="0"/>
              <a:t>First distribution received and able to reimburse $1,447,252 of qualifying expenditures back to FY 2020-21.</a:t>
            </a:r>
          </a:p>
          <a:p>
            <a:r>
              <a:rPr lang="en-US" sz="1500" dirty="0"/>
              <a:t>Remaining $5,994,736 to be recognized with FY 2021-22.</a:t>
            </a:r>
          </a:p>
          <a:p>
            <a:r>
              <a:rPr lang="en-US" sz="1500" dirty="0"/>
              <a:t>Second tranche still expected, and staff is closely monitoring release of distribution dates.</a:t>
            </a:r>
          </a:p>
          <a:p>
            <a:endParaRPr lang="en-US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2262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BB5E40-124B-46CC-951A-F6FAC318C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Revenue V. Expenditure Outlook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B1C4CFA-10F3-49E4-B036-B089C1039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366" y="2194102"/>
            <a:ext cx="3427001" cy="3908586"/>
          </a:xfrm>
        </p:spPr>
        <p:txBody>
          <a:bodyPr>
            <a:normAutofit/>
          </a:bodyPr>
          <a:lstStyle/>
          <a:p>
            <a:r>
              <a:rPr lang="en-US" sz="2000" dirty="0"/>
              <a:t>Limited revenue streams creates small pool of resources.</a:t>
            </a:r>
          </a:p>
          <a:p>
            <a:r>
              <a:rPr lang="en-US" sz="2000" dirty="0"/>
              <a:t>Expenditures increases out of Town’s control- Ex. Utilities and Inflation.</a:t>
            </a:r>
          </a:p>
          <a:p>
            <a:r>
              <a:rPr lang="en-US" sz="2000" dirty="0"/>
              <a:t>Resource allocation dedicated to meet Town’s priorities. </a:t>
            </a:r>
          </a:p>
          <a:p>
            <a:r>
              <a:rPr lang="en-US" sz="2000" dirty="0"/>
              <a:t>Reserve Funding.</a:t>
            </a:r>
          </a:p>
          <a:p>
            <a:endParaRPr lang="en-US" sz="2000" dirty="0"/>
          </a:p>
        </p:txBody>
      </p:sp>
      <p:graphicFrame>
        <p:nvGraphicFramePr>
          <p:cNvPr id="18" name="Chart 17" descr="fdgsfdgfd&#10;">
            <a:extLst>
              <a:ext uri="{FF2B5EF4-FFF2-40B4-BE49-F238E27FC236}">
                <a16:creationId xmlns:a16="http://schemas.microsoft.com/office/drawing/2014/main" id="{C1635930-EC69-4762-88FA-37458D076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247394"/>
              </p:ext>
            </p:extLst>
          </p:nvPr>
        </p:nvGraphicFramePr>
        <p:xfrm>
          <a:off x="5445457" y="661916"/>
          <a:ext cx="6155141" cy="5557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876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AV Template.pptx" id="{08F08982-FF38-4E65-8E91-96993ADE0BB2}" vid="{363E38BA-BB5F-4D07-9AFA-7A4405613F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ToAV Template</Template>
  <TotalTime>7078</TotalTime>
  <Words>441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FY 2021-22 Mid-Year Review Table of Contents</vt:lpstr>
      <vt:lpstr>PowerPoint Presentation</vt:lpstr>
      <vt:lpstr>FY 2021-22 General Fund Revenue Updates</vt:lpstr>
      <vt:lpstr>Major General Fund Revenue By The Numbers</vt:lpstr>
      <vt:lpstr>PowerPoint Presentation</vt:lpstr>
      <vt:lpstr>FY 2021-22 General Fund Expenditure Updates</vt:lpstr>
      <vt:lpstr>American Rescue Plan Act (ARPA)</vt:lpstr>
      <vt:lpstr>Revenue V. Expenditure Outlook</vt:lpstr>
      <vt:lpstr>PowerPoint Presentation</vt:lpstr>
      <vt:lpstr>Looking Forward: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Cripps</dc:creator>
  <cp:lastModifiedBy>Adam Cripps</cp:lastModifiedBy>
  <cp:revision>9</cp:revision>
  <dcterms:created xsi:type="dcterms:W3CDTF">2021-12-06T16:44:45Z</dcterms:created>
  <dcterms:modified xsi:type="dcterms:W3CDTF">2022-03-08T17:45:15Z</dcterms:modified>
</cp:coreProperties>
</file>