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1" r:id="rId2"/>
    <p:sldId id="260" r:id="rId3"/>
    <p:sldId id="288" r:id="rId4"/>
    <p:sldId id="262" r:id="rId5"/>
    <p:sldId id="289" r:id="rId6"/>
    <p:sldId id="264" r:id="rId7"/>
    <p:sldId id="266" r:id="rId8"/>
    <p:sldId id="29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3" r:id="rId26"/>
    <p:sldId id="284" r:id="rId27"/>
    <p:sldId id="285" r:id="rId28"/>
    <p:sldId id="28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F921D-3590-4B20-AFD9-1B748E87784C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B6EF70-4211-4B4A-936D-94615E786649}">
      <dgm:prSet/>
      <dgm:spPr/>
      <dgm:t>
        <a:bodyPr/>
        <a:lstStyle/>
        <a:p>
          <a:r>
            <a:rPr lang="en-US"/>
            <a:t>Fiscal Year 2022/23 total personnel cost under current salary range: $13,729,743</a:t>
          </a:r>
        </a:p>
      </dgm:t>
    </dgm:pt>
    <dgm:pt modelId="{1AF33057-E30C-4DB9-AA23-4C16682593A0}" type="parTrans" cxnId="{397BBC40-FED9-4A3F-8CE0-48E043F9B30C}">
      <dgm:prSet/>
      <dgm:spPr/>
      <dgm:t>
        <a:bodyPr/>
        <a:lstStyle/>
        <a:p>
          <a:endParaRPr lang="en-US"/>
        </a:p>
      </dgm:t>
    </dgm:pt>
    <dgm:pt modelId="{6611E19A-D77B-4D81-BE40-981479D89BC0}" type="sibTrans" cxnId="{397BBC40-FED9-4A3F-8CE0-48E043F9B30C}">
      <dgm:prSet/>
      <dgm:spPr/>
      <dgm:t>
        <a:bodyPr/>
        <a:lstStyle/>
        <a:p>
          <a:endParaRPr lang="en-US"/>
        </a:p>
      </dgm:t>
    </dgm:pt>
    <dgm:pt modelId="{3D266D8C-89CB-46D9-91CC-CDDDF794A170}">
      <dgm:prSet/>
      <dgm:spPr/>
      <dgm:t>
        <a:bodyPr/>
        <a:lstStyle/>
        <a:p>
          <a:r>
            <a:rPr lang="en-US"/>
            <a:t>Fiscal Year 2022/23 total personnel cost with 2.5% COLA adjustment: $13,988,325</a:t>
          </a:r>
        </a:p>
      </dgm:t>
    </dgm:pt>
    <dgm:pt modelId="{1CCBB18C-2E7C-4A1C-9F42-68E6471D0E3F}" type="parTrans" cxnId="{DCDE432E-A416-49EB-B865-90774D52412B}">
      <dgm:prSet/>
      <dgm:spPr/>
      <dgm:t>
        <a:bodyPr/>
        <a:lstStyle/>
        <a:p>
          <a:endParaRPr lang="en-US"/>
        </a:p>
      </dgm:t>
    </dgm:pt>
    <dgm:pt modelId="{3CE42AC3-3395-463D-832B-23D1DF0867AA}" type="sibTrans" cxnId="{DCDE432E-A416-49EB-B865-90774D52412B}">
      <dgm:prSet/>
      <dgm:spPr/>
      <dgm:t>
        <a:bodyPr/>
        <a:lstStyle/>
        <a:p>
          <a:endParaRPr lang="en-US"/>
        </a:p>
      </dgm:t>
    </dgm:pt>
    <dgm:pt modelId="{13C31023-0A63-4BD2-8C21-BF094FC69AED}">
      <dgm:prSet/>
      <dgm:spPr/>
      <dgm:t>
        <a:bodyPr/>
        <a:lstStyle/>
        <a:p>
          <a:r>
            <a:rPr lang="en-US"/>
            <a:t>Difference $258,581</a:t>
          </a:r>
        </a:p>
      </dgm:t>
    </dgm:pt>
    <dgm:pt modelId="{6AD57AAD-A792-465B-A186-5122F3698B6A}" type="parTrans" cxnId="{335B4EED-D74D-4DF4-999E-1F4CB2853FA5}">
      <dgm:prSet/>
      <dgm:spPr/>
      <dgm:t>
        <a:bodyPr/>
        <a:lstStyle/>
        <a:p>
          <a:endParaRPr lang="en-US"/>
        </a:p>
      </dgm:t>
    </dgm:pt>
    <dgm:pt modelId="{012EE6CE-C046-408D-8111-95C8DFE73657}" type="sibTrans" cxnId="{335B4EED-D74D-4DF4-999E-1F4CB2853FA5}">
      <dgm:prSet/>
      <dgm:spPr/>
      <dgm:t>
        <a:bodyPr/>
        <a:lstStyle/>
        <a:p>
          <a:endParaRPr lang="en-US"/>
        </a:p>
      </dgm:t>
    </dgm:pt>
    <dgm:pt modelId="{81F1BB6B-1B9B-4C56-9227-5FC7A31811B1}" type="pres">
      <dgm:prSet presAssocID="{170F921D-3590-4B20-AFD9-1B748E87784C}" presName="vert0" presStyleCnt="0">
        <dgm:presLayoutVars>
          <dgm:dir/>
          <dgm:animOne val="branch"/>
          <dgm:animLvl val="lvl"/>
        </dgm:presLayoutVars>
      </dgm:prSet>
      <dgm:spPr/>
    </dgm:pt>
    <dgm:pt modelId="{5A862844-433B-4FCF-AA4C-066D5C719944}" type="pres">
      <dgm:prSet presAssocID="{42B6EF70-4211-4B4A-936D-94615E786649}" presName="thickLine" presStyleLbl="alignNode1" presStyleIdx="0" presStyleCnt="3"/>
      <dgm:spPr/>
    </dgm:pt>
    <dgm:pt modelId="{37822F53-2006-4E7A-A6C0-1A5D3894A4BE}" type="pres">
      <dgm:prSet presAssocID="{42B6EF70-4211-4B4A-936D-94615E786649}" presName="horz1" presStyleCnt="0"/>
      <dgm:spPr/>
    </dgm:pt>
    <dgm:pt modelId="{1CDFBE8C-EE85-468C-92FE-BCB755BC364D}" type="pres">
      <dgm:prSet presAssocID="{42B6EF70-4211-4B4A-936D-94615E786649}" presName="tx1" presStyleLbl="revTx" presStyleIdx="0" presStyleCnt="3"/>
      <dgm:spPr/>
    </dgm:pt>
    <dgm:pt modelId="{956F218B-1E63-4D0C-9B26-50FA86F5DBC1}" type="pres">
      <dgm:prSet presAssocID="{42B6EF70-4211-4B4A-936D-94615E786649}" presName="vert1" presStyleCnt="0"/>
      <dgm:spPr/>
    </dgm:pt>
    <dgm:pt modelId="{EED92CA8-D068-4CEE-9BEE-30A7F4D46BDD}" type="pres">
      <dgm:prSet presAssocID="{3D266D8C-89CB-46D9-91CC-CDDDF794A170}" presName="thickLine" presStyleLbl="alignNode1" presStyleIdx="1" presStyleCnt="3"/>
      <dgm:spPr/>
    </dgm:pt>
    <dgm:pt modelId="{C769E53C-FF36-4C34-A1D3-171951AA1992}" type="pres">
      <dgm:prSet presAssocID="{3D266D8C-89CB-46D9-91CC-CDDDF794A170}" presName="horz1" presStyleCnt="0"/>
      <dgm:spPr/>
    </dgm:pt>
    <dgm:pt modelId="{5A7DC00F-4F6B-4932-9E3D-D6B56372537A}" type="pres">
      <dgm:prSet presAssocID="{3D266D8C-89CB-46D9-91CC-CDDDF794A170}" presName="tx1" presStyleLbl="revTx" presStyleIdx="1" presStyleCnt="3"/>
      <dgm:spPr/>
    </dgm:pt>
    <dgm:pt modelId="{50D108EE-99E2-484A-BAF7-0F2511401C8D}" type="pres">
      <dgm:prSet presAssocID="{3D266D8C-89CB-46D9-91CC-CDDDF794A170}" presName="vert1" presStyleCnt="0"/>
      <dgm:spPr/>
    </dgm:pt>
    <dgm:pt modelId="{8B2378E2-B3AD-4DB5-ADEB-6E616FD50D1A}" type="pres">
      <dgm:prSet presAssocID="{13C31023-0A63-4BD2-8C21-BF094FC69AED}" presName="thickLine" presStyleLbl="alignNode1" presStyleIdx="2" presStyleCnt="3"/>
      <dgm:spPr/>
    </dgm:pt>
    <dgm:pt modelId="{D645AD40-C207-454C-AF93-1A35026A0DF7}" type="pres">
      <dgm:prSet presAssocID="{13C31023-0A63-4BD2-8C21-BF094FC69AED}" presName="horz1" presStyleCnt="0"/>
      <dgm:spPr/>
    </dgm:pt>
    <dgm:pt modelId="{D9FEA6BB-EC70-4427-870E-79F453615AB7}" type="pres">
      <dgm:prSet presAssocID="{13C31023-0A63-4BD2-8C21-BF094FC69AED}" presName="tx1" presStyleLbl="revTx" presStyleIdx="2" presStyleCnt="3"/>
      <dgm:spPr/>
    </dgm:pt>
    <dgm:pt modelId="{5C2D957B-B33E-4825-AA91-0CAE7E763896}" type="pres">
      <dgm:prSet presAssocID="{13C31023-0A63-4BD2-8C21-BF094FC69AED}" presName="vert1" presStyleCnt="0"/>
      <dgm:spPr/>
    </dgm:pt>
  </dgm:ptLst>
  <dgm:cxnLst>
    <dgm:cxn modelId="{DCDE432E-A416-49EB-B865-90774D52412B}" srcId="{170F921D-3590-4B20-AFD9-1B748E87784C}" destId="{3D266D8C-89CB-46D9-91CC-CDDDF794A170}" srcOrd="1" destOrd="0" parTransId="{1CCBB18C-2E7C-4A1C-9F42-68E6471D0E3F}" sibTransId="{3CE42AC3-3395-463D-832B-23D1DF0867AA}"/>
    <dgm:cxn modelId="{397BBC40-FED9-4A3F-8CE0-48E043F9B30C}" srcId="{170F921D-3590-4B20-AFD9-1B748E87784C}" destId="{42B6EF70-4211-4B4A-936D-94615E786649}" srcOrd="0" destOrd="0" parTransId="{1AF33057-E30C-4DB9-AA23-4C16682593A0}" sibTransId="{6611E19A-D77B-4D81-BE40-981479D89BC0}"/>
    <dgm:cxn modelId="{3D82F362-0198-4ED4-8F6D-A434D9257971}" type="presOf" srcId="{13C31023-0A63-4BD2-8C21-BF094FC69AED}" destId="{D9FEA6BB-EC70-4427-870E-79F453615AB7}" srcOrd="0" destOrd="0" presId="urn:microsoft.com/office/officeart/2008/layout/LinedList"/>
    <dgm:cxn modelId="{7BC9946C-C576-493B-BFAD-882A1C86331C}" type="presOf" srcId="{42B6EF70-4211-4B4A-936D-94615E786649}" destId="{1CDFBE8C-EE85-468C-92FE-BCB755BC364D}" srcOrd="0" destOrd="0" presId="urn:microsoft.com/office/officeart/2008/layout/LinedList"/>
    <dgm:cxn modelId="{F553E359-BBCA-4F85-AAEC-D06E77DC4CCC}" type="presOf" srcId="{170F921D-3590-4B20-AFD9-1B748E87784C}" destId="{81F1BB6B-1B9B-4C56-9227-5FC7A31811B1}" srcOrd="0" destOrd="0" presId="urn:microsoft.com/office/officeart/2008/layout/LinedList"/>
    <dgm:cxn modelId="{335B4EED-D74D-4DF4-999E-1F4CB2853FA5}" srcId="{170F921D-3590-4B20-AFD9-1B748E87784C}" destId="{13C31023-0A63-4BD2-8C21-BF094FC69AED}" srcOrd="2" destOrd="0" parTransId="{6AD57AAD-A792-465B-A186-5122F3698B6A}" sibTransId="{012EE6CE-C046-408D-8111-95C8DFE73657}"/>
    <dgm:cxn modelId="{A84BDAF9-3CF6-42A9-AF2A-41E19B73EFA4}" type="presOf" srcId="{3D266D8C-89CB-46D9-91CC-CDDDF794A170}" destId="{5A7DC00F-4F6B-4932-9E3D-D6B56372537A}" srcOrd="0" destOrd="0" presId="urn:microsoft.com/office/officeart/2008/layout/LinedList"/>
    <dgm:cxn modelId="{78C33666-2C1A-4172-AF19-79D28BE99685}" type="presParOf" srcId="{81F1BB6B-1B9B-4C56-9227-5FC7A31811B1}" destId="{5A862844-433B-4FCF-AA4C-066D5C719944}" srcOrd="0" destOrd="0" presId="urn:microsoft.com/office/officeart/2008/layout/LinedList"/>
    <dgm:cxn modelId="{39A35A73-1003-40E9-A5F0-CEBE6B6384D4}" type="presParOf" srcId="{81F1BB6B-1B9B-4C56-9227-5FC7A31811B1}" destId="{37822F53-2006-4E7A-A6C0-1A5D3894A4BE}" srcOrd="1" destOrd="0" presId="urn:microsoft.com/office/officeart/2008/layout/LinedList"/>
    <dgm:cxn modelId="{B6A7115A-164D-41EB-9F4C-C876A58B86A2}" type="presParOf" srcId="{37822F53-2006-4E7A-A6C0-1A5D3894A4BE}" destId="{1CDFBE8C-EE85-468C-92FE-BCB755BC364D}" srcOrd="0" destOrd="0" presId="urn:microsoft.com/office/officeart/2008/layout/LinedList"/>
    <dgm:cxn modelId="{78A2F98E-7AA7-41C1-845A-8B9D2CB4A544}" type="presParOf" srcId="{37822F53-2006-4E7A-A6C0-1A5D3894A4BE}" destId="{956F218B-1E63-4D0C-9B26-50FA86F5DBC1}" srcOrd="1" destOrd="0" presId="urn:microsoft.com/office/officeart/2008/layout/LinedList"/>
    <dgm:cxn modelId="{0DEAB09D-8A98-4ECD-AB90-4186DADBBCE7}" type="presParOf" srcId="{81F1BB6B-1B9B-4C56-9227-5FC7A31811B1}" destId="{EED92CA8-D068-4CEE-9BEE-30A7F4D46BDD}" srcOrd="2" destOrd="0" presId="urn:microsoft.com/office/officeart/2008/layout/LinedList"/>
    <dgm:cxn modelId="{A5403E50-7F92-4F9A-A27F-7D2AFB960892}" type="presParOf" srcId="{81F1BB6B-1B9B-4C56-9227-5FC7A31811B1}" destId="{C769E53C-FF36-4C34-A1D3-171951AA1992}" srcOrd="3" destOrd="0" presId="urn:microsoft.com/office/officeart/2008/layout/LinedList"/>
    <dgm:cxn modelId="{2D9E35FA-4CFF-4068-9D09-50F33FA547E6}" type="presParOf" srcId="{C769E53C-FF36-4C34-A1D3-171951AA1992}" destId="{5A7DC00F-4F6B-4932-9E3D-D6B56372537A}" srcOrd="0" destOrd="0" presId="urn:microsoft.com/office/officeart/2008/layout/LinedList"/>
    <dgm:cxn modelId="{AA915B34-4C04-4C80-A41E-51CE3FDD2935}" type="presParOf" srcId="{C769E53C-FF36-4C34-A1D3-171951AA1992}" destId="{50D108EE-99E2-484A-BAF7-0F2511401C8D}" srcOrd="1" destOrd="0" presId="urn:microsoft.com/office/officeart/2008/layout/LinedList"/>
    <dgm:cxn modelId="{311AED00-AE8E-4A3F-A8FE-42EA67525E6E}" type="presParOf" srcId="{81F1BB6B-1B9B-4C56-9227-5FC7A31811B1}" destId="{8B2378E2-B3AD-4DB5-ADEB-6E616FD50D1A}" srcOrd="4" destOrd="0" presId="urn:microsoft.com/office/officeart/2008/layout/LinedList"/>
    <dgm:cxn modelId="{662CBC92-F65F-4407-AF8A-56CFDA4ED53B}" type="presParOf" srcId="{81F1BB6B-1B9B-4C56-9227-5FC7A31811B1}" destId="{D645AD40-C207-454C-AF93-1A35026A0DF7}" srcOrd="5" destOrd="0" presId="urn:microsoft.com/office/officeart/2008/layout/LinedList"/>
    <dgm:cxn modelId="{55081027-FB82-4401-B611-4FE5F1B78864}" type="presParOf" srcId="{D645AD40-C207-454C-AF93-1A35026A0DF7}" destId="{D9FEA6BB-EC70-4427-870E-79F453615AB7}" srcOrd="0" destOrd="0" presId="urn:microsoft.com/office/officeart/2008/layout/LinedList"/>
    <dgm:cxn modelId="{2AD43506-8794-407D-B445-A12870669B0F}" type="presParOf" srcId="{D645AD40-C207-454C-AF93-1A35026A0DF7}" destId="{5C2D957B-B33E-4825-AA91-0CAE7E7638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BFD3D-E064-40DC-8A33-E8EFF246C13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D7F5C5A-3451-4A24-9378-59CAA13E6884}">
      <dgm:prSet/>
      <dgm:spPr/>
      <dgm:t>
        <a:bodyPr/>
        <a:lstStyle/>
        <a:p>
          <a:pPr>
            <a:defRPr cap="all"/>
          </a:pPr>
          <a:r>
            <a:rPr lang="en-US"/>
            <a:t>Summary</a:t>
          </a:r>
        </a:p>
      </dgm:t>
    </dgm:pt>
    <dgm:pt modelId="{6A88134A-547D-4F8E-9460-E8BBD44FCD8F}" type="parTrans" cxnId="{685C09DA-1241-4035-B36C-F4D3D6122535}">
      <dgm:prSet/>
      <dgm:spPr/>
      <dgm:t>
        <a:bodyPr/>
        <a:lstStyle/>
        <a:p>
          <a:endParaRPr lang="en-US"/>
        </a:p>
      </dgm:t>
    </dgm:pt>
    <dgm:pt modelId="{536D6B3B-2E10-452D-8ECA-B3AC27F646C6}" type="sibTrans" cxnId="{685C09DA-1241-4035-B36C-F4D3D6122535}">
      <dgm:prSet/>
      <dgm:spPr/>
      <dgm:t>
        <a:bodyPr/>
        <a:lstStyle/>
        <a:p>
          <a:endParaRPr lang="en-US"/>
        </a:p>
      </dgm:t>
    </dgm:pt>
    <dgm:pt modelId="{9D1D7021-D1B0-43D3-9263-2AF3B237DA06}">
      <dgm:prSet/>
      <dgm:spPr/>
      <dgm:t>
        <a:bodyPr/>
        <a:lstStyle/>
        <a:p>
          <a:pPr>
            <a:defRPr cap="all"/>
          </a:pPr>
          <a:r>
            <a:rPr lang="en-US" dirty="0"/>
            <a:t>expenditures</a:t>
          </a:r>
        </a:p>
      </dgm:t>
    </dgm:pt>
    <dgm:pt modelId="{50ACD418-57B0-4C18-B1E6-7515E539B211}" type="parTrans" cxnId="{72BC358E-FC4E-487B-BA8B-870B3F98D462}">
      <dgm:prSet/>
      <dgm:spPr/>
      <dgm:t>
        <a:bodyPr/>
        <a:lstStyle/>
        <a:p>
          <a:endParaRPr lang="en-US"/>
        </a:p>
      </dgm:t>
    </dgm:pt>
    <dgm:pt modelId="{62E1A5DE-3F26-4139-8854-B08E5D9B9045}" type="sibTrans" cxnId="{72BC358E-FC4E-487B-BA8B-870B3F98D462}">
      <dgm:prSet/>
      <dgm:spPr/>
      <dgm:t>
        <a:bodyPr/>
        <a:lstStyle/>
        <a:p>
          <a:endParaRPr lang="en-US"/>
        </a:p>
      </dgm:t>
    </dgm:pt>
    <dgm:pt modelId="{4268A3C7-91F6-4F19-B2F8-B6A68142CC39}">
      <dgm:prSet/>
      <dgm:spPr/>
      <dgm:t>
        <a:bodyPr/>
        <a:lstStyle/>
        <a:p>
          <a:pPr>
            <a:defRPr cap="all"/>
          </a:pPr>
          <a:r>
            <a:rPr lang="en-US" dirty="0"/>
            <a:t>Revenues</a:t>
          </a:r>
        </a:p>
      </dgm:t>
    </dgm:pt>
    <dgm:pt modelId="{BDDC4A31-B0F7-4F7B-984E-3A7A91B901A4}" type="parTrans" cxnId="{AFA6A374-D101-4789-9378-223AB404EB99}">
      <dgm:prSet/>
      <dgm:spPr/>
      <dgm:t>
        <a:bodyPr/>
        <a:lstStyle/>
        <a:p>
          <a:endParaRPr lang="en-US"/>
        </a:p>
      </dgm:t>
    </dgm:pt>
    <dgm:pt modelId="{1C9F242C-B25E-4C2E-84DB-C13A366DE214}" type="sibTrans" cxnId="{AFA6A374-D101-4789-9378-223AB404EB99}">
      <dgm:prSet/>
      <dgm:spPr/>
      <dgm:t>
        <a:bodyPr/>
        <a:lstStyle/>
        <a:p>
          <a:endParaRPr lang="en-US"/>
        </a:p>
      </dgm:t>
    </dgm:pt>
    <dgm:pt modelId="{DFF95DFD-BCC1-4F44-AD76-832F1B351DEF}" type="pres">
      <dgm:prSet presAssocID="{FD2BFD3D-E064-40DC-8A33-E8EFF246C13E}" presName="root" presStyleCnt="0">
        <dgm:presLayoutVars>
          <dgm:dir/>
          <dgm:resizeHandles val="exact"/>
        </dgm:presLayoutVars>
      </dgm:prSet>
      <dgm:spPr/>
    </dgm:pt>
    <dgm:pt modelId="{1AE34BE9-03A4-4D64-A1C5-AF16E1DFD51D}" type="pres">
      <dgm:prSet presAssocID="{7D7F5C5A-3451-4A24-9378-59CAA13E6884}" presName="compNode" presStyleCnt="0"/>
      <dgm:spPr/>
    </dgm:pt>
    <dgm:pt modelId="{0681800B-9E2E-435A-A746-CE769751AB47}" type="pres">
      <dgm:prSet presAssocID="{7D7F5C5A-3451-4A24-9378-59CAA13E6884}" presName="iconBgRect" presStyleLbl="bgShp" presStyleIdx="0" presStyleCnt="3"/>
      <dgm:spPr/>
    </dgm:pt>
    <dgm:pt modelId="{DB5E3D08-A50D-422B-B411-3544435F34D2}" type="pres">
      <dgm:prSet presAssocID="{7D7F5C5A-3451-4A24-9378-59CAA13E68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69FE30-1426-4E64-B866-7F4DFB289EDE}" type="pres">
      <dgm:prSet presAssocID="{7D7F5C5A-3451-4A24-9378-59CAA13E6884}" presName="spaceRect" presStyleCnt="0"/>
      <dgm:spPr/>
    </dgm:pt>
    <dgm:pt modelId="{D6601410-2422-472A-869D-0D7AC9813890}" type="pres">
      <dgm:prSet presAssocID="{7D7F5C5A-3451-4A24-9378-59CAA13E6884}" presName="textRect" presStyleLbl="revTx" presStyleIdx="0" presStyleCnt="3">
        <dgm:presLayoutVars>
          <dgm:chMax val="1"/>
          <dgm:chPref val="1"/>
        </dgm:presLayoutVars>
      </dgm:prSet>
      <dgm:spPr/>
    </dgm:pt>
    <dgm:pt modelId="{54BBB24C-37B0-4477-9D92-08F220D49DE3}" type="pres">
      <dgm:prSet presAssocID="{536D6B3B-2E10-452D-8ECA-B3AC27F646C6}" presName="sibTrans" presStyleCnt="0"/>
      <dgm:spPr/>
    </dgm:pt>
    <dgm:pt modelId="{15051770-C4B3-4A0B-A14C-8EE9BC49CD74}" type="pres">
      <dgm:prSet presAssocID="{9D1D7021-D1B0-43D3-9263-2AF3B237DA06}" presName="compNode" presStyleCnt="0"/>
      <dgm:spPr/>
    </dgm:pt>
    <dgm:pt modelId="{3ADB328B-4CED-4C1A-BD83-2FABA29D3D72}" type="pres">
      <dgm:prSet presAssocID="{9D1D7021-D1B0-43D3-9263-2AF3B237DA06}" presName="iconBgRect" presStyleLbl="bgShp" presStyleIdx="1" presStyleCnt="3"/>
      <dgm:spPr/>
    </dgm:pt>
    <dgm:pt modelId="{9C4D5645-28EE-4D4E-A220-9E580B0F8025}" type="pres">
      <dgm:prSet presAssocID="{9D1D7021-D1B0-43D3-9263-2AF3B237DA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DACFFB2-E647-4C5B-8289-B12DDC8E3BEE}" type="pres">
      <dgm:prSet presAssocID="{9D1D7021-D1B0-43D3-9263-2AF3B237DA06}" presName="spaceRect" presStyleCnt="0"/>
      <dgm:spPr/>
    </dgm:pt>
    <dgm:pt modelId="{D019E135-E0A1-4A69-8BD6-FA28838430C1}" type="pres">
      <dgm:prSet presAssocID="{9D1D7021-D1B0-43D3-9263-2AF3B237DA06}" presName="textRect" presStyleLbl="revTx" presStyleIdx="1" presStyleCnt="3">
        <dgm:presLayoutVars>
          <dgm:chMax val="1"/>
          <dgm:chPref val="1"/>
        </dgm:presLayoutVars>
      </dgm:prSet>
      <dgm:spPr/>
    </dgm:pt>
    <dgm:pt modelId="{FB07E882-A920-47AF-AA87-E4D6AE7F030B}" type="pres">
      <dgm:prSet presAssocID="{62E1A5DE-3F26-4139-8854-B08E5D9B9045}" presName="sibTrans" presStyleCnt="0"/>
      <dgm:spPr/>
    </dgm:pt>
    <dgm:pt modelId="{73DE6640-B7ED-4A7C-B0AE-25AE55CDCCB8}" type="pres">
      <dgm:prSet presAssocID="{4268A3C7-91F6-4F19-B2F8-B6A68142CC39}" presName="compNode" presStyleCnt="0"/>
      <dgm:spPr/>
    </dgm:pt>
    <dgm:pt modelId="{3C363D76-8C00-4720-B3A2-26D995951318}" type="pres">
      <dgm:prSet presAssocID="{4268A3C7-91F6-4F19-B2F8-B6A68142CC39}" presName="iconBgRect" presStyleLbl="bgShp" presStyleIdx="2" presStyleCnt="3"/>
      <dgm:spPr/>
    </dgm:pt>
    <dgm:pt modelId="{E435786C-052F-4326-BEE2-56DA79FCCFC1}" type="pres">
      <dgm:prSet presAssocID="{4268A3C7-91F6-4F19-B2F8-B6A68142CC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735A522-6757-4D07-A257-6D13EF99CD2F}" type="pres">
      <dgm:prSet presAssocID="{4268A3C7-91F6-4F19-B2F8-B6A68142CC39}" presName="spaceRect" presStyleCnt="0"/>
      <dgm:spPr/>
    </dgm:pt>
    <dgm:pt modelId="{19DBABB4-ED32-465B-A4E1-37A19892DED5}" type="pres">
      <dgm:prSet presAssocID="{4268A3C7-91F6-4F19-B2F8-B6A68142CC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8DD5F24-1FC1-4C9F-88FA-4D082F0DB2EA}" type="presOf" srcId="{9D1D7021-D1B0-43D3-9263-2AF3B237DA06}" destId="{D019E135-E0A1-4A69-8BD6-FA28838430C1}" srcOrd="0" destOrd="0" presId="urn:microsoft.com/office/officeart/2018/5/layout/IconCircleLabelList"/>
    <dgm:cxn modelId="{64055662-B0AC-4991-953D-EFBA28A71534}" type="presOf" srcId="{FD2BFD3D-E064-40DC-8A33-E8EFF246C13E}" destId="{DFF95DFD-BCC1-4F44-AD76-832F1B351DEF}" srcOrd="0" destOrd="0" presId="urn:microsoft.com/office/officeart/2018/5/layout/IconCircleLabelList"/>
    <dgm:cxn modelId="{AFA6A374-D101-4789-9378-223AB404EB99}" srcId="{FD2BFD3D-E064-40DC-8A33-E8EFF246C13E}" destId="{4268A3C7-91F6-4F19-B2F8-B6A68142CC39}" srcOrd="2" destOrd="0" parTransId="{BDDC4A31-B0F7-4F7B-984E-3A7A91B901A4}" sibTransId="{1C9F242C-B25E-4C2E-84DB-C13A366DE214}"/>
    <dgm:cxn modelId="{E5215F56-4290-422E-B0DB-5AD76A36A66A}" type="presOf" srcId="{7D7F5C5A-3451-4A24-9378-59CAA13E6884}" destId="{D6601410-2422-472A-869D-0D7AC9813890}" srcOrd="0" destOrd="0" presId="urn:microsoft.com/office/officeart/2018/5/layout/IconCircleLabelList"/>
    <dgm:cxn modelId="{72BC358E-FC4E-487B-BA8B-870B3F98D462}" srcId="{FD2BFD3D-E064-40DC-8A33-E8EFF246C13E}" destId="{9D1D7021-D1B0-43D3-9263-2AF3B237DA06}" srcOrd="1" destOrd="0" parTransId="{50ACD418-57B0-4C18-B1E6-7515E539B211}" sibTransId="{62E1A5DE-3F26-4139-8854-B08E5D9B9045}"/>
    <dgm:cxn modelId="{685C09DA-1241-4035-B36C-F4D3D6122535}" srcId="{FD2BFD3D-E064-40DC-8A33-E8EFF246C13E}" destId="{7D7F5C5A-3451-4A24-9378-59CAA13E6884}" srcOrd="0" destOrd="0" parTransId="{6A88134A-547D-4F8E-9460-E8BBD44FCD8F}" sibTransId="{536D6B3B-2E10-452D-8ECA-B3AC27F646C6}"/>
    <dgm:cxn modelId="{AD022EDA-8D25-441E-A004-A8712D2F5378}" type="presOf" srcId="{4268A3C7-91F6-4F19-B2F8-B6A68142CC39}" destId="{19DBABB4-ED32-465B-A4E1-37A19892DED5}" srcOrd="0" destOrd="0" presId="urn:microsoft.com/office/officeart/2018/5/layout/IconCircleLabelList"/>
    <dgm:cxn modelId="{B3AA90BA-BCA5-49D9-A7C9-A1E08B905AFB}" type="presParOf" srcId="{DFF95DFD-BCC1-4F44-AD76-832F1B351DEF}" destId="{1AE34BE9-03A4-4D64-A1C5-AF16E1DFD51D}" srcOrd="0" destOrd="0" presId="urn:microsoft.com/office/officeart/2018/5/layout/IconCircleLabelList"/>
    <dgm:cxn modelId="{9D331FA0-2135-4E54-9FB4-20BE4B49BE77}" type="presParOf" srcId="{1AE34BE9-03A4-4D64-A1C5-AF16E1DFD51D}" destId="{0681800B-9E2E-435A-A746-CE769751AB47}" srcOrd="0" destOrd="0" presId="urn:microsoft.com/office/officeart/2018/5/layout/IconCircleLabelList"/>
    <dgm:cxn modelId="{E50AB550-3349-4FF1-8701-7C59122D7352}" type="presParOf" srcId="{1AE34BE9-03A4-4D64-A1C5-AF16E1DFD51D}" destId="{DB5E3D08-A50D-422B-B411-3544435F34D2}" srcOrd="1" destOrd="0" presId="urn:microsoft.com/office/officeart/2018/5/layout/IconCircleLabelList"/>
    <dgm:cxn modelId="{21780EF6-3B32-48D6-9E30-1F82C36D9F3C}" type="presParOf" srcId="{1AE34BE9-03A4-4D64-A1C5-AF16E1DFD51D}" destId="{CA69FE30-1426-4E64-B866-7F4DFB289EDE}" srcOrd="2" destOrd="0" presId="urn:microsoft.com/office/officeart/2018/5/layout/IconCircleLabelList"/>
    <dgm:cxn modelId="{0AE4272B-3062-44F7-BE9E-6175BF07442C}" type="presParOf" srcId="{1AE34BE9-03A4-4D64-A1C5-AF16E1DFD51D}" destId="{D6601410-2422-472A-869D-0D7AC9813890}" srcOrd="3" destOrd="0" presId="urn:microsoft.com/office/officeart/2018/5/layout/IconCircleLabelList"/>
    <dgm:cxn modelId="{114F9723-AF59-495A-A2DC-B52DD4BFAA44}" type="presParOf" srcId="{DFF95DFD-BCC1-4F44-AD76-832F1B351DEF}" destId="{54BBB24C-37B0-4477-9D92-08F220D49DE3}" srcOrd="1" destOrd="0" presId="urn:microsoft.com/office/officeart/2018/5/layout/IconCircleLabelList"/>
    <dgm:cxn modelId="{51A8FEFE-BE4F-430B-A4C9-F197DAB5A036}" type="presParOf" srcId="{DFF95DFD-BCC1-4F44-AD76-832F1B351DEF}" destId="{15051770-C4B3-4A0B-A14C-8EE9BC49CD74}" srcOrd="2" destOrd="0" presId="urn:microsoft.com/office/officeart/2018/5/layout/IconCircleLabelList"/>
    <dgm:cxn modelId="{F83243D7-5611-4E6C-9353-E5C65A55C0F5}" type="presParOf" srcId="{15051770-C4B3-4A0B-A14C-8EE9BC49CD74}" destId="{3ADB328B-4CED-4C1A-BD83-2FABA29D3D72}" srcOrd="0" destOrd="0" presId="urn:microsoft.com/office/officeart/2018/5/layout/IconCircleLabelList"/>
    <dgm:cxn modelId="{CFC2BB1C-0D54-4928-9A14-EE70F1A3DFA1}" type="presParOf" srcId="{15051770-C4B3-4A0B-A14C-8EE9BC49CD74}" destId="{9C4D5645-28EE-4D4E-A220-9E580B0F8025}" srcOrd="1" destOrd="0" presId="urn:microsoft.com/office/officeart/2018/5/layout/IconCircleLabelList"/>
    <dgm:cxn modelId="{D1C6E895-7648-4EC3-9A03-053567950FBD}" type="presParOf" srcId="{15051770-C4B3-4A0B-A14C-8EE9BC49CD74}" destId="{FDACFFB2-E647-4C5B-8289-B12DDC8E3BEE}" srcOrd="2" destOrd="0" presId="urn:microsoft.com/office/officeart/2018/5/layout/IconCircleLabelList"/>
    <dgm:cxn modelId="{AD3370E4-91D2-4D65-8987-B2EA8F0036ED}" type="presParOf" srcId="{15051770-C4B3-4A0B-A14C-8EE9BC49CD74}" destId="{D019E135-E0A1-4A69-8BD6-FA28838430C1}" srcOrd="3" destOrd="0" presId="urn:microsoft.com/office/officeart/2018/5/layout/IconCircleLabelList"/>
    <dgm:cxn modelId="{ADA24A17-F716-4320-B541-5A4C37E4C6FB}" type="presParOf" srcId="{DFF95DFD-BCC1-4F44-AD76-832F1B351DEF}" destId="{FB07E882-A920-47AF-AA87-E4D6AE7F030B}" srcOrd="3" destOrd="0" presId="urn:microsoft.com/office/officeart/2018/5/layout/IconCircleLabelList"/>
    <dgm:cxn modelId="{C88ED8B8-78C4-491A-8F05-4B3198EE4E96}" type="presParOf" srcId="{DFF95DFD-BCC1-4F44-AD76-832F1B351DEF}" destId="{73DE6640-B7ED-4A7C-B0AE-25AE55CDCCB8}" srcOrd="4" destOrd="0" presId="urn:microsoft.com/office/officeart/2018/5/layout/IconCircleLabelList"/>
    <dgm:cxn modelId="{1678C139-EA2F-4854-BB88-BB76DB069596}" type="presParOf" srcId="{73DE6640-B7ED-4A7C-B0AE-25AE55CDCCB8}" destId="{3C363D76-8C00-4720-B3A2-26D995951318}" srcOrd="0" destOrd="0" presId="urn:microsoft.com/office/officeart/2018/5/layout/IconCircleLabelList"/>
    <dgm:cxn modelId="{C213AD9D-0B2B-481B-9A16-02D2541C5077}" type="presParOf" srcId="{73DE6640-B7ED-4A7C-B0AE-25AE55CDCCB8}" destId="{E435786C-052F-4326-BEE2-56DA79FCCFC1}" srcOrd="1" destOrd="0" presId="urn:microsoft.com/office/officeart/2018/5/layout/IconCircleLabelList"/>
    <dgm:cxn modelId="{26B26213-0740-408C-9518-39F132C6256A}" type="presParOf" srcId="{73DE6640-B7ED-4A7C-B0AE-25AE55CDCCB8}" destId="{5735A522-6757-4D07-A257-6D13EF99CD2F}" srcOrd="2" destOrd="0" presId="urn:microsoft.com/office/officeart/2018/5/layout/IconCircleLabelList"/>
    <dgm:cxn modelId="{88808706-C2A7-49DF-9CCF-A17E7B8C9AEB}" type="presParOf" srcId="{73DE6640-B7ED-4A7C-B0AE-25AE55CDCCB8}" destId="{19DBABB4-ED32-465B-A4E1-37A19892DE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2844-433B-4FCF-AA4C-066D5C719944}">
      <dsp:nvSpPr>
        <dsp:cNvPr id="0" name=""/>
        <dsp:cNvSpPr/>
      </dsp:nvSpPr>
      <dsp:spPr>
        <a:xfrm>
          <a:off x="0" y="1762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DFBE8C-EE85-468C-92FE-BCB755BC364D}">
      <dsp:nvSpPr>
        <dsp:cNvPr id="0" name=""/>
        <dsp:cNvSpPr/>
      </dsp:nvSpPr>
      <dsp:spPr>
        <a:xfrm>
          <a:off x="0" y="1762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Fiscal Year 2022/23 total personnel cost under current salary range: $13,729,743</a:t>
          </a:r>
        </a:p>
      </dsp:txBody>
      <dsp:txXfrm>
        <a:off x="0" y="1762"/>
        <a:ext cx="5087172" cy="1201963"/>
      </dsp:txXfrm>
    </dsp:sp>
    <dsp:sp modelId="{EED92CA8-D068-4CEE-9BEE-30A7F4D46BDD}">
      <dsp:nvSpPr>
        <dsp:cNvPr id="0" name=""/>
        <dsp:cNvSpPr/>
      </dsp:nvSpPr>
      <dsp:spPr>
        <a:xfrm>
          <a:off x="0" y="1203726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7DC00F-4F6B-4932-9E3D-D6B56372537A}">
      <dsp:nvSpPr>
        <dsp:cNvPr id="0" name=""/>
        <dsp:cNvSpPr/>
      </dsp:nvSpPr>
      <dsp:spPr>
        <a:xfrm>
          <a:off x="0" y="1203726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Fiscal Year 2022/23 total personnel cost with 2.5% COLA adjustment: $13,988,325</a:t>
          </a:r>
        </a:p>
      </dsp:txBody>
      <dsp:txXfrm>
        <a:off x="0" y="1203726"/>
        <a:ext cx="5087172" cy="1201963"/>
      </dsp:txXfrm>
    </dsp:sp>
    <dsp:sp modelId="{8B2378E2-B3AD-4DB5-ADEB-6E616FD50D1A}">
      <dsp:nvSpPr>
        <dsp:cNvPr id="0" name=""/>
        <dsp:cNvSpPr/>
      </dsp:nvSpPr>
      <dsp:spPr>
        <a:xfrm>
          <a:off x="0" y="2405689"/>
          <a:ext cx="508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FEA6BB-EC70-4427-870E-79F453615AB7}">
      <dsp:nvSpPr>
        <dsp:cNvPr id="0" name=""/>
        <dsp:cNvSpPr/>
      </dsp:nvSpPr>
      <dsp:spPr>
        <a:xfrm>
          <a:off x="0" y="2405689"/>
          <a:ext cx="5087172" cy="120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Difference $258,581</a:t>
          </a:r>
        </a:p>
      </dsp:txBody>
      <dsp:txXfrm>
        <a:off x="0" y="2405689"/>
        <a:ext cx="5087172" cy="1201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1800B-9E2E-435A-A746-CE769751AB47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E3D08-A50D-422B-B411-3544435F34D2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01410-2422-472A-869D-0D7AC9813890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Summary</a:t>
          </a:r>
        </a:p>
      </dsp:txBody>
      <dsp:txXfrm>
        <a:off x="93445" y="3018902"/>
        <a:ext cx="3206250" cy="720000"/>
      </dsp:txXfrm>
    </dsp:sp>
    <dsp:sp modelId="{3ADB328B-4CED-4C1A-BD83-2FABA29D3D72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5645-28EE-4D4E-A220-9E580B0F8025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9E135-E0A1-4A69-8BD6-FA28838430C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expenditures</a:t>
          </a:r>
        </a:p>
      </dsp:txBody>
      <dsp:txXfrm>
        <a:off x="3860789" y="3018902"/>
        <a:ext cx="3206250" cy="720000"/>
      </dsp:txXfrm>
    </dsp:sp>
    <dsp:sp modelId="{3C363D76-8C00-4720-B3A2-26D995951318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5786C-052F-4326-BEE2-56DA79FCCFC1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BABB4-ED32-465B-A4E1-37A19892DED5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Revenues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D210-B9DE-4A5E-9739-D9FC24B6293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585D-85D0-4A3D-8F43-88D69489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1AC3-2045-467B-AADA-30E1EC104DFD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B17D-7C40-49C1-A855-184E84390E58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2828-9886-471B-B8DA-D90E4FB51DC4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72FA-B32A-4236-AFA1-F9D5A893693B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B56-9CD8-4A97-90F4-3799EF9814CF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AFB4-F291-42F6-8544-52D00D95D8C5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BE69-94C9-4568-8609-CA16B74900BD}" type="datetime1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3015-F5ED-415C-8D66-BF9B23578C12}" type="datetime1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A415-09AD-4548-B09F-A1BA584B7D80}" type="datetime1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C081-C905-422F-B005-57C80D5D7BC7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9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41D5-5B40-4560-8176-BE3BDE02AA96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B9AA-7F3F-4D9E-AE28-8B5212ECC2E8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E834-4EC8-462B-940E-CC32FD200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7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outdoor, plant&#10;&#10;Description automatically generated">
            <a:extLst>
              <a:ext uri="{FF2B5EF4-FFF2-40B4-BE49-F238E27FC236}">
                <a16:creationId xmlns:a16="http://schemas.microsoft.com/office/drawing/2014/main" id="{B8DDA042-6B09-B4D9-E1F7-61A451085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18351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F4523F-4689-4E2D-80B8-92EFC7A85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</a:rPr>
              <a:t>Town of Apple Valley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09CE59-84B1-4D92-B85B-4F4D1CBD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Fiscal Year 2022/23 Budget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72D3-3072-574B-60F8-2DBB443D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3" y="429207"/>
            <a:ext cx="3234018" cy="8552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Expenditures by Category/Department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33071F5-53C6-4086-CF8F-3FCF01DE6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6545" y="429207"/>
            <a:ext cx="6914965" cy="44843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64FDF-F1B3-B831-904A-21AFD37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E40-124B-46CC-951A-F6FAC31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Expenditure by Category 2022/23</a:t>
            </a: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C6AD461-EC8A-55C4-148B-45C463404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" r="1" b="1145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80E8F5-263B-7DAE-1FEA-3B06C278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E40-124B-46CC-951A-F6FAC31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990" y="637763"/>
            <a:ext cx="2916358" cy="1627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General Fund Budget Comparison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63" y="242020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5A3A6658-5913-AFE8-7FD9-578F09F4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37" y="637762"/>
            <a:ext cx="5088803" cy="55767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9912-1E61-582E-0828-7A8FD289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Review of Public Safety Costs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A2389-941B-4347-92B1-04E3BABD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$4,000,000 increase since FY17/18</a:t>
            </a:r>
          </a:p>
          <a:p>
            <a:r>
              <a:rPr lang="en-US" sz="1700" dirty="0"/>
              <a:t>Services paid through General Fund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537BC-18A9-C0FC-70BF-442622A2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177723"/>
            <a:ext cx="6922008" cy="46031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45FEC-F859-BB0B-8065-5839B950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Parks and Recreation Summary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F8B15F5-8775-A590-31A1-65A628AA6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8229"/>
              </p:ext>
            </p:extLst>
          </p:nvPr>
        </p:nvGraphicFramePr>
        <p:xfrm>
          <a:off x="5010150" y="1321241"/>
          <a:ext cx="6492876" cy="3834522"/>
        </p:xfrm>
        <a:graphic>
          <a:graphicData uri="http://schemas.openxmlformats.org/drawingml/2006/table">
            <a:tbl>
              <a:tblPr/>
              <a:tblGrid>
                <a:gridCol w="4253290">
                  <a:extLst>
                    <a:ext uri="{9D8B030D-6E8A-4147-A177-3AD203B41FA5}">
                      <a16:colId xmlns:a16="http://schemas.microsoft.com/office/drawing/2014/main" val="657221719"/>
                    </a:ext>
                  </a:extLst>
                </a:gridCol>
                <a:gridCol w="2239586">
                  <a:extLst>
                    <a:ext uri="{9D8B030D-6E8A-4147-A177-3AD203B41FA5}">
                      <a16:colId xmlns:a16="http://schemas.microsoft.com/office/drawing/2014/main" val="4222511003"/>
                    </a:ext>
                  </a:extLst>
                </a:gridCol>
              </a:tblGrid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&amp; Recreation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02047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07099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81585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Revenue</a:t>
                      </a:r>
                    </a:p>
                  </a:txBody>
                  <a:tcPr marL="2861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1,027,475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93090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2861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3,239,535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51287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Appropiration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General Fund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122,982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54150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Resources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4,389,992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44000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53709"/>
                  </a:ext>
                </a:extLst>
              </a:tr>
              <a:tr h="426058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4,389,992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34136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C3EBF-73A1-FF03-B225-234FD540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4F8A982-F261-2FEB-3FCB-275F751A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93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General Fund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95333-AF07-AFF9-5C11-224E821A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General Fund Revenues by Category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4612224-974B-42BB-5A5F-90FBA9E8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23" y="643469"/>
            <a:ext cx="5844151" cy="55710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367D-8438-9BCB-EB9E-17CC561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7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17E46DA-FDF6-22CC-59D7-30218107E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783" y="457200"/>
            <a:ext cx="8226433" cy="594360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2CFCE3-A214-A173-79B0-2694CDCE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767EE-B471-73F9-8E4D-31E90D9D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Property Tax 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BCF0FC-C109-425B-9C93-94EAD78A7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5" y="1045029"/>
            <a:ext cx="7172583" cy="45187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E4799-2CB0-8211-D077-393BD9BC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7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CF8FE-345E-8450-C4B9-3DA66234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Sales Tax 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891BA5-D005-A021-FEE3-97D205D67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215632"/>
            <a:ext cx="6780700" cy="44244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A06AF-A40A-F429-74E8-30FACC71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Workshop Outline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A2389-941B-4347-92B1-04E3BABD2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Adopted Budget- Over All Funds</a:t>
            </a:r>
          </a:p>
          <a:p>
            <a:r>
              <a:rPr lang="en-US" dirty="0"/>
              <a:t>Budget Summary of All Funds</a:t>
            </a:r>
          </a:p>
          <a:p>
            <a:r>
              <a:rPr lang="en-US" dirty="0"/>
              <a:t>Personnel Overview</a:t>
            </a:r>
          </a:p>
          <a:p>
            <a:r>
              <a:rPr lang="en-US" dirty="0"/>
              <a:t>General Fund Highlights- Summary, Expenditures and Revenues</a:t>
            </a:r>
          </a:p>
          <a:p>
            <a:r>
              <a:rPr lang="en-US" dirty="0"/>
              <a:t>Capital Improvement Projects</a:t>
            </a:r>
          </a:p>
          <a:p>
            <a:r>
              <a:rPr lang="en-US" dirty="0"/>
              <a:t>Other Funds Budget Comparison</a:t>
            </a:r>
          </a:p>
          <a:p>
            <a:r>
              <a:rPr lang="en-US" dirty="0"/>
              <a:t>Forward Thinking</a:t>
            </a:r>
          </a:p>
          <a:p>
            <a:r>
              <a:rPr lang="en-US" dirty="0"/>
              <a:t>Questions/Comments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519D39-CC8E-934D-F7F8-75BACB01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ground, sign&#10;&#10;Description automatically generated">
            <a:extLst>
              <a:ext uri="{FF2B5EF4-FFF2-40B4-BE49-F238E27FC236}">
                <a16:creationId xmlns:a16="http://schemas.microsoft.com/office/drawing/2014/main" id="{6B1D5B0E-AEE5-7D1C-017C-EF09B41C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Capital Improvement Projects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671FF-6528-AF68-ABBB-49F9949C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4426-2A88-20CC-0652-45089725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Bear Valley Rd Bridge Project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9177AB7-9BEF-74DB-541B-11835B005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2" y="1690688"/>
            <a:ext cx="7943036" cy="51396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65B1-3971-9B98-D459-3B4C12C9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023DB-A5E4-B26D-897E-F1C6917B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97" y="149290"/>
            <a:ext cx="6069860" cy="6303853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3AA34-5A7C-284C-CF09-1268F336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9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A1129-8872-7C26-98CA-BB107BF4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67" y="103549"/>
            <a:ext cx="6139543" cy="6343904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2AE77-238E-5559-AB89-AAE01801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75E5A4-E650-899C-F3E7-9E3E31A9E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B44C2-01AB-B4A9-5B08-405B4C35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Other Funds Budget Comparison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64455-B834-9D8B-29B1-91E19E61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Funds Budget Comparison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A155F9D-4A2B-DDD2-4E20-87A428D7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321177"/>
            <a:ext cx="6553545" cy="61795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EC82-82A1-92AF-C66C-372CDAC8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Funds Budget Comparison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04D46F8-F12E-0803-FAAB-1B5B69AA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9" y="321178"/>
            <a:ext cx="6443946" cy="61795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CD5D6-F3C5-301E-0811-9C331C98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22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15" y="675322"/>
            <a:ext cx="2732444" cy="587914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Forward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A2389-941B-4347-92B1-04E3BABD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American Rescue Plan Act (ARPA) 2</a:t>
            </a:r>
            <a:r>
              <a:rPr lang="en-US" sz="2600" baseline="30000" dirty="0"/>
              <a:t>nd</a:t>
            </a:r>
            <a:r>
              <a:rPr lang="en-US" sz="2600" dirty="0"/>
              <a:t> tranche received June Fiscal Year 2022. No further resources/funds expected from this Act. </a:t>
            </a:r>
          </a:p>
          <a:p>
            <a:r>
              <a:rPr lang="en-US" sz="2600" dirty="0"/>
              <a:t>Potential cap on Public Safety allocation (%) to General Fund.</a:t>
            </a:r>
          </a:p>
          <a:p>
            <a:r>
              <a:rPr lang="en-US" sz="2600" dirty="0"/>
              <a:t>Reserve Policy reviews. </a:t>
            </a:r>
          </a:p>
          <a:p>
            <a:r>
              <a:rPr lang="en-US" sz="2600" dirty="0"/>
              <a:t>Additional, sustained revenue streams to help meet the demand of the expenditure increases. </a:t>
            </a:r>
          </a:p>
          <a:p>
            <a:r>
              <a:rPr lang="en-US" sz="2600" dirty="0"/>
              <a:t>Utilize limited resources according to community’s priorities.</a:t>
            </a:r>
          </a:p>
          <a:p>
            <a:r>
              <a:rPr lang="en-US" sz="2600" dirty="0"/>
              <a:t>Pension Forecasts.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FFAD8-E755-D061-86FA-EF607549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5" y="1348193"/>
            <a:ext cx="3414370" cy="1990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5ABBD-AA93-F496-B6F6-F26FC007203D}"/>
              </a:ext>
            </a:extLst>
          </p:cNvPr>
          <p:cNvSpPr txBox="1"/>
          <p:nvPr/>
        </p:nvSpPr>
        <p:spPr>
          <a:xfrm>
            <a:off x="458922" y="3423868"/>
            <a:ext cx="20636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Thinking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ABCED-BD72-8EF2-63D4-38BD1643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F10D-AA2C-D7D1-1B53-DB823CD0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810"/>
            <a:ext cx="10515600" cy="1325563"/>
          </a:xfrm>
        </p:spPr>
        <p:txBody>
          <a:bodyPr/>
          <a:lstStyle/>
          <a:p>
            <a:r>
              <a:rPr lang="en-US" dirty="0"/>
              <a:t>Pension Forecasts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9453F-8F7E-F6D4-830B-0211D0BE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D5BE6-9958-C898-6EB4-0498DB95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630"/>
            <a:ext cx="12192000" cy="2099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3B064F-91F0-D810-1CDC-5B0A6821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0678"/>
            <a:ext cx="12192000" cy="34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0A2389-941B-4347-92B1-04E3BABD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287" y="1982919"/>
            <a:ext cx="4933426" cy="14460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Questions/Comments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3BC52-6CDA-DB85-3B58-9A580290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91E6C-D010-3B86-6A1E-82632A6D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Proposed Adopted Budget Over All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C431-0472-C331-5F67-0BB72FDE2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r>
              <a:rPr lang="en-US" sz="2200" dirty="0"/>
              <a:t>FY21-22 Amended Budget</a:t>
            </a:r>
          </a:p>
          <a:p>
            <a:pPr marL="0" indent="0">
              <a:buNone/>
            </a:pPr>
            <a:r>
              <a:rPr lang="en-US" sz="1800" dirty="0"/>
              <a:t>Est. Revenues		$92,806,441</a:t>
            </a:r>
          </a:p>
          <a:p>
            <a:pPr marL="0" indent="0">
              <a:buNone/>
            </a:pPr>
            <a:r>
              <a:rPr lang="en-US" sz="1800" dirty="0"/>
              <a:t>Appropriation from</a:t>
            </a:r>
          </a:p>
          <a:p>
            <a:pPr marL="0" indent="0">
              <a:buNone/>
            </a:pPr>
            <a:r>
              <a:rPr lang="en-US" sz="1800" u="sng" dirty="0"/>
              <a:t>Fund Balance		6,486,560</a:t>
            </a:r>
          </a:p>
          <a:p>
            <a:pPr marL="0" indent="0">
              <a:buNone/>
            </a:pPr>
            <a:r>
              <a:rPr lang="en-US" sz="1800" dirty="0"/>
              <a:t>Total Resources		$99,293,001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Expenditure Appropriation	$99,293,001</a:t>
            </a:r>
          </a:p>
          <a:p>
            <a:pPr marL="0" indent="0">
              <a:buNone/>
            </a:pPr>
            <a:r>
              <a:rPr lang="en-US" sz="1800" dirty="0"/>
              <a:t>Total Spending		$99,293,001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BCA5C-7F54-66AB-68D1-8463F82F7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en-US" sz="2200" dirty="0"/>
              <a:t>FY22-23 Requested Budget</a:t>
            </a:r>
          </a:p>
          <a:p>
            <a:pPr marL="0" indent="0">
              <a:buNone/>
            </a:pPr>
            <a:r>
              <a:rPr lang="en-US" sz="1800" dirty="0"/>
              <a:t>Est. Revenues		$88,094,690</a:t>
            </a:r>
          </a:p>
          <a:p>
            <a:pPr marL="0" indent="0">
              <a:buNone/>
            </a:pPr>
            <a:r>
              <a:rPr lang="en-US" sz="1800" dirty="0"/>
              <a:t>Appropriation from</a:t>
            </a:r>
          </a:p>
          <a:p>
            <a:pPr marL="0" indent="0">
              <a:buNone/>
            </a:pPr>
            <a:r>
              <a:rPr lang="en-US" sz="1800" u="sng" dirty="0"/>
              <a:t>Fund Balance		13,738,072</a:t>
            </a:r>
          </a:p>
          <a:p>
            <a:pPr marL="0" indent="0">
              <a:buNone/>
            </a:pPr>
            <a:r>
              <a:rPr lang="en-US" sz="1800" dirty="0"/>
              <a:t>Total Resources		$101,832,762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Expenditure Appropriation	$101,832,762</a:t>
            </a:r>
          </a:p>
          <a:p>
            <a:pPr marL="0" indent="0">
              <a:buNone/>
            </a:pPr>
            <a:r>
              <a:rPr lang="en-US" sz="1800" dirty="0"/>
              <a:t>Total Spending		$101,832,762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E1783-524F-D17B-71A6-79BC6584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1AE834-4EC8-462B-940E-CC32FD200963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E40-124B-46CC-951A-F6FAC31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Budget Summary of All Funds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A351F2-EB4F-CA2F-0489-FF88C2F74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331" y="1412489"/>
            <a:ext cx="3543742" cy="43638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/>
              <a:t>FY21-22 Amended Budget</a:t>
            </a:r>
          </a:p>
          <a:p>
            <a:pPr marL="0" indent="0" algn="r">
              <a:buNone/>
            </a:pPr>
            <a:r>
              <a:rPr lang="en-US" sz="1400" dirty="0"/>
              <a:t>General Fund</a:t>
            </a:r>
          </a:p>
          <a:p>
            <a:pPr marL="0" indent="0" algn="r">
              <a:buNone/>
            </a:pPr>
            <a:r>
              <a:rPr lang="en-US" sz="1400" dirty="0"/>
              <a:t>Revenue		35,857,984</a:t>
            </a:r>
          </a:p>
          <a:p>
            <a:pPr marL="0" indent="0" algn="r">
              <a:buNone/>
            </a:pPr>
            <a:r>
              <a:rPr lang="en-US" sz="1400" dirty="0"/>
              <a:t>Expenditure		39,402,538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Special Revenue Funds</a:t>
            </a:r>
          </a:p>
          <a:p>
            <a:pPr marL="0" indent="0" algn="r">
              <a:buNone/>
            </a:pPr>
            <a:r>
              <a:rPr lang="en-US" sz="1400" dirty="0"/>
              <a:t>Revenue		18,746,457</a:t>
            </a:r>
          </a:p>
          <a:p>
            <a:pPr marL="0" indent="0" algn="r">
              <a:buNone/>
            </a:pPr>
            <a:r>
              <a:rPr lang="en-US" sz="1400" dirty="0"/>
              <a:t>Expenditure		20,930,188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Enterprise Funds</a:t>
            </a:r>
          </a:p>
          <a:p>
            <a:pPr marL="0" indent="0" algn="r">
              <a:buNone/>
            </a:pPr>
            <a:r>
              <a:rPr lang="en-US" sz="1400" dirty="0"/>
              <a:t>Revenue		38,202,000</a:t>
            </a:r>
          </a:p>
          <a:p>
            <a:pPr marL="0" indent="0" algn="r">
              <a:buNone/>
            </a:pPr>
            <a:r>
              <a:rPr lang="en-US" sz="1400" dirty="0"/>
              <a:t>Expenditure		38,960,275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Total</a:t>
            </a:r>
          </a:p>
          <a:p>
            <a:pPr marL="0" indent="0" algn="r">
              <a:buNone/>
            </a:pPr>
            <a:r>
              <a:rPr lang="en-US" sz="1400" dirty="0"/>
              <a:t>Revenue		92,806,441</a:t>
            </a:r>
          </a:p>
          <a:p>
            <a:pPr marL="0" indent="0" algn="r">
              <a:buNone/>
            </a:pPr>
            <a:r>
              <a:rPr lang="en-US" sz="1400" dirty="0"/>
              <a:t>Expenditure		99,293,001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3BEA3-E038-DE30-21EC-859F9E919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3" y="1412489"/>
            <a:ext cx="3543741" cy="43638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/>
              <a:t>FY22-23 Requested Budget</a:t>
            </a:r>
          </a:p>
          <a:p>
            <a:pPr marL="0" indent="0" algn="r">
              <a:buNone/>
            </a:pPr>
            <a:r>
              <a:rPr lang="en-US" sz="1400" dirty="0"/>
              <a:t>General Fund</a:t>
            </a:r>
          </a:p>
          <a:p>
            <a:pPr marL="0" indent="0" algn="r">
              <a:buNone/>
            </a:pPr>
            <a:r>
              <a:rPr lang="en-US" sz="1400" dirty="0"/>
              <a:t>Revenue		37,349,761</a:t>
            </a:r>
          </a:p>
          <a:p>
            <a:pPr marL="0" indent="0" algn="r">
              <a:buNone/>
            </a:pPr>
            <a:r>
              <a:rPr lang="en-US" sz="1400" dirty="0"/>
              <a:t>Expenditure		39,772,571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Special Revenue Funds</a:t>
            </a:r>
          </a:p>
          <a:p>
            <a:pPr marL="0" indent="0" algn="r">
              <a:buNone/>
            </a:pPr>
            <a:r>
              <a:rPr lang="en-US" sz="1400" dirty="0"/>
              <a:t>Revenue		13,246,929</a:t>
            </a:r>
          </a:p>
          <a:p>
            <a:pPr marL="0" indent="0" algn="r">
              <a:buNone/>
            </a:pPr>
            <a:r>
              <a:rPr lang="en-US" sz="1400" dirty="0"/>
              <a:t>Expenditure		18,288,713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Enterprise Funds</a:t>
            </a:r>
          </a:p>
          <a:p>
            <a:pPr marL="0" indent="0" algn="r">
              <a:buNone/>
            </a:pPr>
            <a:r>
              <a:rPr lang="en-US" sz="1400" dirty="0"/>
              <a:t>Revenue		37,498,000</a:t>
            </a:r>
          </a:p>
          <a:p>
            <a:pPr marL="0" indent="0" algn="r">
              <a:buNone/>
            </a:pPr>
            <a:r>
              <a:rPr lang="en-US" sz="1400" dirty="0"/>
              <a:t>Expenditure		43,771,478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Total</a:t>
            </a:r>
          </a:p>
          <a:p>
            <a:pPr marL="0" indent="0" algn="r">
              <a:buNone/>
            </a:pPr>
            <a:r>
              <a:rPr lang="en-US" sz="1400" dirty="0"/>
              <a:t>Revenue		88,094,690</a:t>
            </a:r>
          </a:p>
          <a:p>
            <a:pPr marL="0" indent="0" algn="r">
              <a:buNone/>
            </a:pPr>
            <a:r>
              <a:rPr lang="en-US" sz="1400" dirty="0"/>
              <a:t>  Expenditure		101,832,762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C21-8DE7-6F7A-DC8E-CC5E2E21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9461" y="6080241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D31AE834-4EC8-462B-940E-CC32FD200963}" type="slidenum">
              <a:rPr lang="en-US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F930F-C6F7-1C59-A441-DD6AE000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anchor="t">
            <a:normAutofit/>
          </a:bodyPr>
          <a:lstStyle/>
          <a:p>
            <a:r>
              <a:rPr lang="en-US" sz="5000" dirty="0"/>
              <a:t>Personnel 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BF3D7-3194-9F0A-01CF-904F80CD1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1" r="21239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2402F-793B-D351-0A64-01F4DECD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04" y="6356350"/>
            <a:ext cx="56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1AE834-4EC8-462B-940E-CC32FD200963}" type="slidenum">
              <a:rPr lang="en-US" sz="100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0ED4407-260D-DC30-D99B-4A11BACFA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111202"/>
              </p:ext>
            </p:extLst>
          </p:nvPr>
        </p:nvGraphicFramePr>
        <p:xfrm>
          <a:off x="1463040" y="2562784"/>
          <a:ext cx="5087172" cy="360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93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8DBC-1262-4A2A-BB75-700EA7ED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General Fund Highlights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538DE448-414B-8539-7B69-97B250214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838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6F3BA-F0D7-8BE5-0EE1-863A9202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E40-124B-46CC-951A-F6FAC31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Fund Summary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4A3C2C-E6FB-87AD-CD9F-EC69AD168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51" y="2575215"/>
            <a:ext cx="6631341" cy="170756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A24E4-02A1-FCF9-0492-7F39FE1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5E40-124B-46CC-951A-F6FAC318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3" y="1515636"/>
            <a:ext cx="3234018" cy="3826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Fund Summary</a:t>
            </a:r>
            <a:b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Including ARPA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A24E4-02A1-FCF9-0492-7F39FE1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261A4B-CD72-6E81-BD6A-DA10471FC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560" y="2136710"/>
            <a:ext cx="6618591" cy="1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F3D45-E51C-F7C9-5D23-EA3559EF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97" b="13738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FF951-1778-CDA4-DCE2-FA4A100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E834-4EC8-462B-940E-CC32FD2009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V Template.pptx" id="{08F08982-FF38-4E65-8E91-96993ADE0BB2}" vid="{363E38BA-BB5F-4D07-9AFA-7A4405613F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ToAV Template</Template>
  <TotalTime>410</TotalTime>
  <Words>459</Words>
  <Application>Microsoft Office PowerPoint</Application>
  <PresentationFormat>Widescreen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 Medium</vt:lpstr>
      <vt:lpstr>Rockwell</vt:lpstr>
      <vt:lpstr>Office Theme</vt:lpstr>
      <vt:lpstr>Town of Apple Valley</vt:lpstr>
      <vt:lpstr>Workshop Outline</vt:lpstr>
      <vt:lpstr>Proposed Adopted Budget Over All Funds</vt:lpstr>
      <vt:lpstr>Budget Summary of All Funds</vt:lpstr>
      <vt:lpstr>Personnel Overview</vt:lpstr>
      <vt:lpstr>General Fund Highlights</vt:lpstr>
      <vt:lpstr>General Fund Summary</vt:lpstr>
      <vt:lpstr>General Fund Summary Including ARPA</vt:lpstr>
      <vt:lpstr>PowerPoint Presentation</vt:lpstr>
      <vt:lpstr>Expenditures by Category/Department</vt:lpstr>
      <vt:lpstr>Expenditure by Category 2022/23</vt:lpstr>
      <vt:lpstr>General Fund Budget Comparison</vt:lpstr>
      <vt:lpstr>Review of Public Safety Costs</vt:lpstr>
      <vt:lpstr>Parks and Recreation Summary</vt:lpstr>
      <vt:lpstr>General Fund Revenues</vt:lpstr>
      <vt:lpstr>General Fund Revenues by Category</vt:lpstr>
      <vt:lpstr>PowerPoint Presentation</vt:lpstr>
      <vt:lpstr>Property Tax Review</vt:lpstr>
      <vt:lpstr>Sales Tax Review</vt:lpstr>
      <vt:lpstr>Capital Improvement Projects</vt:lpstr>
      <vt:lpstr>Upcoming Bear Valley Rd Bridge Project</vt:lpstr>
      <vt:lpstr>PowerPoint Presentation</vt:lpstr>
      <vt:lpstr>PowerPoint Presentation</vt:lpstr>
      <vt:lpstr>Other Funds Budget Comparison</vt:lpstr>
      <vt:lpstr>Other Funds Budget Comparison</vt:lpstr>
      <vt:lpstr>Other Funds Budget Comparison</vt:lpstr>
      <vt:lpstr>Forward</vt:lpstr>
      <vt:lpstr>Pension Forecasts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Cripps</dc:creator>
  <cp:lastModifiedBy>Adam Cripps</cp:lastModifiedBy>
  <cp:revision>22</cp:revision>
  <dcterms:created xsi:type="dcterms:W3CDTF">2021-12-06T16:44:45Z</dcterms:created>
  <dcterms:modified xsi:type="dcterms:W3CDTF">2022-06-14T19:05:30Z</dcterms:modified>
</cp:coreProperties>
</file>