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972300"/>
  <p:notesSz cx="12192000" cy="69723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0">
                <a:solidFill>
                  <a:srgbClr val="6E7472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rgbClr val="6E7472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5772" y="476062"/>
            <a:ext cx="9563735" cy="5101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8835" y="2344056"/>
            <a:ext cx="5383530" cy="1468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0">
                <a:solidFill>
                  <a:srgbClr val="6E7472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7" Type="http://schemas.openxmlformats.org/officeDocument/2006/relationships/image" Target="../media/image7.jpg"/><Relationship Id="rId8" Type="http://schemas.openxmlformats.org/officeDocument/2006/relationships/image" Target="../media/image8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Relationship Id="rId3" Type="http://schemas.openxmlformats.org/officeDocument/2006/relationships/image" Target="../media/image10.jpg"/><Relationship Id="rId4" Type="http://schemas.openxmlformats.org/officeDocument/2006/relationships/image" Target="../media/image11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Relationship Id="rId4" Type="http://schemas.openxmlformats.org/officeDocument/2006/relationships/image" Target="../media/image14.jpg"/><Relationship Id="rId5" Type="http://schemas.openxmlformats.org/officeDocument/2006/relationships/image" Target="../media/image15.jpg"/><Relationship Id="rId6" Type="http://schemas.openxmlformats.org/officeDocument/2006/relationships/image" Target="../media/image16.jpg"/><Relationship Id="rId7" Type="http://schemas.openxmlformats.org/officeDocument/2006/relationships/image" Target="../media/image17.jpg"/><Relationship Id="rId8" Type="http://schemas.openxmlformats.org/officeDocument/2006/relationships/image" Target="../media/image18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jpg"/><Relationship Id="rId3" Type="http://schemas.openxmlformats.org/officeDocument/2006/relationships/image" Target="../media/image20.jpg"/><Relationship Id="rId4" Type="http://schemas.openxmlformats.org/officeDocument/2006/relationships/image" Target="../media/image21.jpg"/><Relationship Id="rId5" Type="http://schemas.openxmlformats.org/officeDocument/2006/relationships/image" Target="../media/image22.jpg"/><Relationship Id="rId6" Type="http://schemas.openxmlformats.org/officeDocument/2006/relationships/image" Target="../media/image23.jpg"/><Relationship Id="rId7" Type="http://schemas.openxmlformats.org/officeDocument/2006/relationships/image" Target="../media/image2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Relationship Id="rId4" Type="http://schemas.openxmlformats.org/officeDocument/2006/relationships/image" Target="../media/image27.jpg"/><Relationship Id="rId5" Type="http://schemas.openxmlformats.org/officeDocument/2006/relationships/image" Target="../media/image28.jpg"/><Relationship Id="rId6" Type="http://schemas.openxmlformats.org/officeDocument/2006/relationships/image" Target="../media/image29.jpg"/><Relationship Id="rId7" Type="http://schemas.openxmlformats.org/officeDocument/2006/relationships/image" Target="../media/image30.jpg"/><Relationship Id="rId8" Type="http://schemas.openxmlformats.org/officeDocument/2006/relationships/image" Target="../media/image31.jpg"/><Relationship Id="rId9" Type="http://schemas.openxmlformats.org/officeDocument/2006/relationships/image" Target="../media/image32.jpg"/><Relationship Id="rId10" Type="http://schemas.openxmlformats.org/officeDocument/2006/relationships/image" Target="../media/image33.jpg"/><Relationship Id="rId11" Type="http://schemas.openxmlformats.org/officeDocument/2006/relationships/image" Target="../media/image34.jpg"/><Relationship Id="rId12" Type="http://schemas.openxmlformats.org/officeDocument/2006/relationships/image" Target="../media/image35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jpg"/><Relationship Id="rId3" Type="http://schemas.openxmlformats.org/officeDocument/2006/relationships/image" Target="../media/image37.jpg"/><Relationship Id="rId4" Type="http://schemas.openxmlformats.org/officeDocument/2006/relationships/image" Target="../media/image38.jpg"/><Relationship Id="rId5" Type="http://schemas.openxmlformats.org/officeDocument/2006/relationships/image" Target="../media/image39.jpg"/><Relationship Id="rId6" Type="http://schemas.openxmlformats.org/officeDocument/2006/relationships/image" Target="../media/image40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1.jpg"/><Relationship Id="rId3" Type="http://schemas.openxmlformats.org/officeDocument/2006/relationships/image" Target="../media/image42.jpg"/><Relationship Id="rId4" Type="http://schemas.openxmlformats.org/officeDocument/2006/relationships/image" Target="../media/image43.jpg"/><Relationship Id="rId5" Type="http://schemas.openxmlformats.org/officeDocument/2006/relationships/image" Target="../media/image44.jpg"/><Relationship Id="rId6" Type="http://schemas.openxmlformats.org/officeDocument/2006/relationships/image" Target="../media/image45.jpg"/><Relationship Id="rId7" Type="http://schemas.openxmlformats.org/officeDocument/2006/relationships/image" Target="../media/image4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21725" cy="766474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85068" y="1456112"/>
            <a:ext cx="410862" cy="134096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54968" y="1705147"/>
            <a:ext cx="4299728" cy="323746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631137" y="1992495"/>
            <a:ext cx="668846" cy="651323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510193" y="2011652"/>
            <a:ext cx="764396" cy="63216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784016" y="2912011"/>
            <a:ext cx="2579837" cy="2030597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733481" y="6379352"/>
            <a:ext cx="382318" cy="383131"/>
          </a:xfrm>
          <a:prstGeom prst="rect">
            <a:avLst/>
          </a:prstGeom>
        </p:spPr>
      </p:pic>
      <p:sp>
        <p:nvSpPr>
          <p:cNvPr id="9" name="object 9" descr=""/>
          <p:cNvSpPr/>
          <p:nvPr/>
        </p:nvSpPr>
        <p:spPr>
          <a:xfrm>
            <a:off x="9698280" y="3639962"/>
            <a:ext cx="0" cy="670560"/>
          </a:xfrm>
          <a:custGeom>
            <a:avLst/>
            <a:gdLst/>
            <a:ahLst/>
            <a:cxnLst/>
            <a:rect l="l" t="t" r="r" b="b"/>
            <a:pathLst>
              <a:path w="0" h="670560">
                <a:moveTo>
                  <a:pt x="0" y="670480"/>
                </a:moveTo>
                <a:lnTo>
                  <a:pt x="0" y="0"/>
                </a:lnTo>
              </a:path>
            </a:pathLst>
          </a:custGeom>
          <a:ln w="95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821726" y="263614"/>
            <a:ext cx="11294110" cy="10160"/>
          </a:xfrm>
          <a:custGeom>
            <a:avLst/>
            <a:gdLst/>
            <a:ahLst/>
            <a:cxnLst/>
            <a:rect l="l" t="t" r="r" b="b"/>
            <a:pathLst>
              <a:path w="11294110" h="10160">
                <a:moveTo>
                  <a:pt x="0" y="0"/>
                </a:moveTo>
                <a:lnTo>
                  <a:pt x="11294073" y="0"/>
                </a:lnTo>
                <a:lnTo>
                  <a:pt x="11294073" y="9578"/>
                </a:lnTo>
                <a:lnTo>
                  <a:pt x="0" y="957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0" y="6743329"/>
            <a:ext cx="11772265" cy="0"/>
          </a:xfrm>
          <a:custGeom>
            <a:avLst/>
            <a:gdLst/>
            <a:ahLst/>
            <a:cxnLst/>
            <a:rect l="l" t="t" r="r" b="b"/>
            <a:pathLst>
              <a:path w="11772265" h="0">
                <a:moveTo>
                  <a:pt x="0" y="0"/>
                </a:moveTo>
                <a:lnTo>
                  <a:pt x="11771705" y="0"/>
                </a:lnTo>
              </a:path>
            </a:pathLst>
          </a:custGeom>
          <a:ln w="766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6742" rIns="0" bIns="0" rtlCol="0" vert="horz">
            <a:spAutoFit/>
          </a:bodyPr>
          <a:lstStyle/>
          <a:p>
            <a:pPr marL="297815">
              <a:lnSpc>
                <a:spcPct val="100000"/>
              </a:lnSpc>
              <a:spcBef>
                <a:spcPts val="110"/>
              </a:spcBef>
            </a:pPr>
            <a:r>
              <a:rPr dirty="0" spc="85" b="0">
                <a:solidFill>
                  <a:srgbClr val="343434"/>
                </a:solidFill>
                <a:latin typeface="Arial"/>
                <a:cs typeface="Arial"/>
              </a:rPr>
              <a:t>Focused</a:t>
            </a:r>
            <a:r>
              <a:rPr dirty="0" spc="95" b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pc="90" b="0">
                <a:solidFill>
                  <a:srgbClr val="343434"/>
                </a:solidFill>
                <a:latin typeface="Arial"/>
                <a:cs typeface="Arial"/>
              </a:rPr>
              <a:t>on</a:t>
            </a:r>
            <a:r>
              <a:rPr dirty="0" spc="160" b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pc="75" b="0">
                <a:solidFill>
                  <a:srgbClr val="343434"/>
                </a:solidFill>
                <a:latin typeface="Arial"/>
                <a:cs typeface="Arial"/>
              </a:rPr>
              <a:t>Bringing</a:t>
            </a:r>
            <a:r>
              <a:rPr dirty="0" spc="-15" b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pc="150" b="0">
                <a:solidFill>
                  <a:srgbClr val="343434"/>
                </a:solidFill>
                <a:latin typeface="Arial"/>
                <a:cs typeface="Arial"/>
              </a:rPr>
              <a:t>Modern,</a:t>
            </a:r>
            <a:r>
              <a:rPr dirty="0" spc="-40" b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pc="70" b="0">
                <a:solidFill>
                  <a:srgbClr val="343434"/>
                </a:solidFill>
                <a:latin typeface="Arial"/>
                <a:cs typeface="Arial"/>
              </a:rPr>
              <a:t>Eco-</a:t>
            </a:r>
            <a:r>
              <a:rPr dirty="0" spc="60" b="0">
                <a:solidFill>
                  <a:srgbClr val="343434"/>
                </a:solidFill>
                <a:latin typeface="Arial"/>
                <a:cs typeface="Arial"/>
              </a:rPr>
              <a:t>Friendly</a:t>
            </a:r>
            <a:r>
              <a:rPr dirty="0" spc="220" b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pc="50" b="0">
                <a:solidFill>
                  <a:srgbClr val="343434"/>
                </a:solidFill>
                <a:latin typeface="Arial"/>
                <a:cs typeface="Arial"/>
              </a:rPr>
              <a:t>Passenger</a:t>
            </a:r>
            <a:r>
              <a:rPr dirty="0" spc="180" b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b="0">
                <a:solidFill>
                  <a:srgbClr val="343434"/>
                </a:solidFill>
                <a:latin typeface="Arial"/>
                <a:cs typeface="Arial"/>
              </a:rPr>
              <a:t>Rail</a:t>
            </a:r>
            <a:r>
              <a:rPr dirty="0" spc="-90" b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b="0">
                <a:solidFill>
                  <a:srgbClr val="343434"/>
                </a:solidFill>
                <a:latin typeface="Arial"/>
                <a:cs typeface="Arial"/>
              </a:rPr>
              <a:t>to</a:t>
            </a:r>
            <a:r>
              <a:rPr dirty="0" spc="300" b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pc="130" b="0">
                <a:solidFill>
                  <a:srgbClr val="343434"/>
                </a:solidFill>
                <a:latin typeface="Arial"/>
                <a:cs typeface="Arial"/>
              </a:rPr>
              <a:t>America</a:t>
            </a:r>
          </a:p>
        </p:txBody>
      </p:sp>
      <p:sp>
        <p:nvSpPr>
          <p:cNvPr id="13" name="object 13" descr=""/>
          <p:cNvSpPr txBox="1"/>
          <p:nvPr/>
        </p:nvSpPr>
        <p:spPr>
          <a:xfrm>
            <a:off x="6336998" y="2924853"/>
            <a:ext cx="287655" cy="1098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50">
                <a:solidFill>
                  <a:srgbClr val="565654"/>
                </a:solidFill>
                <a:latin typeface="Times New Roman"/>
                <a:cs typeface="Times New Roman"/>
              </a:rPr>
              <a:t>S</a:t>
            </a:r>
            <a:r>
              <a:rPr dirty="0" sz="550">
                <a:solidFill>
                  <a:srgbClr val="343434"/>
                </a:solidFill>
                <a:latin typeface="Times New Roman"/>
                <a:cs typeface="Times New Roman"/>
              </a:rPr>
              <a:t>I</a:t>
            </a:r>
            <a:r>
              <a:rPr dirty="0" sz="550">
                <a:solidFill>
                  <a:srgbClr val="8E8E8E"/>
                </a:solidFill>
                <a:latin typeface="Times New Roman"/>
                <a:cs typeface="Times New Roman"/>
              </a:rPr>
              <a:t>,</a:t>
            </a:r>
            <a:r>
              <a:rPr dirty="0" sz="550" spc="70">
                <a:solidFill>
                  <a:srgbClr val="8E8E8E"/>
                </a:solidFill>
                <a:latin typeface="Times New Roman"/>
                <a:cs typeface="Times New Roman"/>
              </a:rPr>
              <a:t> </a:t>
            </a:r>
            <a:r>
              <a:rPr dirty="0" sz="550" spc="-10">
                <a:solidFill>
                  <a:srgbClr val="343434"/>
                </a:solidFill>
                <a:latin typeface="Times New Roman"/>
                <a:cs typeface="Times New Roman"/>
              </a:rPr>
              <a:t>l</a:t>
            </a:r>
            <a:r>
              <a:rPr dirty="0" sz="550" spc="-10">
                <a:solidFill>
                  <a:srgbClr val="565654"/>
                </a:solidFill>
                <a:latin typeface="Times New Roman"/>
                <a:cs typeface="Times New Roman"/>
              </a:rPr>
              <a:t>o11</a:t>
            </a:r>
            <a:r>
              <a:rPr dirty="0" sz="550" spc="-10">
                <a:solidFill>
                  <a:srgbClr val="343434"/>
                </a:solidFill>
                <a:latin typeface="Times New Roman"/>
                <a:cs typeface="Times New Roman"/>
              </a:rPr>
              <a:t>l</a:t>
            </a:r>
            <a:r>
              <a:rPr dirty="0" sz="550" spc="-10">
                <a:solidFill>
                  <a:srgbClr val="565654"/>
                </a:solidFill>
                <a:latin typeface="Times New Roman"/>
                <a:cs typeface="Times New Roman"/>
              </a:rPr>
              <a:t>t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523991" y="2672625"/>
            <a:ext cx="55626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10">
                <a:solidFill>
                  <a:srgbClr val="6E6764"/>
                </a:solidFill>
                <a:latin typeface="Times New Roman"/>
                <a:cs typeface="Times New Roman"/>
              </a:rPr>
              <a:t>;,.,\: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8417453" y="2672625"/>
            <a:ext cx="68262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heavy" sz="1400" spc="-60" i="1">
                <a:solidFill>
                  <a:srgbClr val="565654"/>
                </a:solidFill>
                <a:uFill>
                  <a:solidFill>
                    <a:srgbClr val="565654"/>
                  </a:solidFill>
                </a:uFill>
                <a:latin typeface="Times New Roman"/>
                <a:cs typeface="Times New Roman"/>
              </a:rPr>
              <a:t>bright</a:t>
            </a:r>
            <a:r>
              <a:rPr dirty="0" u="heavy" sz="1400" spc="-60" i="1">
                <a:solidFill>
                  <a:srgbClr val="89896B"/>
                </a:solidFill>
                <a:uFill>
                  <a:solidFill>
                    <a:srgbClr val="565654"/>
                  </a:solidFill>
                </a:uFill>
                <a:latin typeface="Times New Roman"/>
                <a:cs typeface="Times New Roman"/>
              </a:rPr>
              <a:t>/Jn</a:t>
            </a:r>
            <a:r>
              <a:rPr dirty="0" u="heavy" sz="1400" spc="-60" i="1">
                <a:solidFill>
                  <a:srgbClr val="565654"/>
                </a:solidFill>
                <a:uFill>
                  <a:solidFill>
                    <a:srgbClr val="565654"/>
                  </a:solidFill>
                </a:uFill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42046" y="6207013"/>
            <a:ext cx="1063625" cy="2863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050290" algn="l"/>
              </a:tabLst>
            </a:pPr>
            <a:r>
              <a:rPr dirty="0" u="heavy" sz="1700" spc="-160" i="1">
                <a:solidFill>
                  <a:srgbClr val="565654"/>
                </a:solidFill>
                <a:uFill>
                  <a:solidFill>
                    <a:srgbClr val="B1C4AE"/>
                  </a:solidFill>
                </a:uFill>
                <a:latin typeface="Times New Roman"/>
                <a:cs typeface="Times New Roman"/>
              </a:rPr>
              <a:t>brigh</a:t>
            </a:r>
            <a:r>
              <a:rPr dirty="0" u="heavy" sz="1700" spc="-160" i="1">
                <a:solidFill>
                  <a:srgbClr val="6B7B67"/>
                </a:solidFill>
                <a:uFill>
                  <a:solidFill>
                    <a:srgbClr val="B1C4AE"/>
                  </a:solidFill>
                </a:uFill>
                <a:latin typeface="Times New Roman"/>
                <a:cs typeface="Times New Roman"/>
              </a:rPr>
              <a:t>J/L</a:t>
            </a:r>
            <a:r>
              <a:rPr dirty="0" u="heavy" sz="1700" spc="-160" i="1">
                <a:solidFill>
                  <a:srgbClr val="565654"/>
                </a:solidFill>
                <a:uFill>
                  <a:solidFill>
                    <a:srgbClr val="B1C4AE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u="heavy" sz="1700" spc="-75" i="1">
                <a:solidFill>
                  <a:srgbClr val="565654"/>
                </a:solidFill>
                <a:uFill>
                  <a:solidFill>
                    <a:srgbClr val="B1C4AE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700" spc="-25" i="1">
                <a:solidFill>
                  <a:srgbClr val="565654"/>
                </a:solidFill>
                <a:uFill>
                  <a:solidFill>
                    <a:srgbClr val="B1C4AE"/>
                  </a:solidFill>
                </a:uFill>
                <a:latin typeface="Times New Roman"/>
                <a:cs typeface="Times New Roman"/>
              </a:rPr>
              <a:t>e</a:t>
            </a:r>
            <a:r>
              <a:rPr dirty="0" u="heavy" sz="1700" spc="-25" i="1">
                <a:solidFill>
                  <a:srgbClr val="B1C4AE"/>
                </a:solidFill>
                <a:uFill>
                  <a:solidFill>
                    <a:srgbClr val="B1C4AE"/>
                  </a:solidFill>
                </a:uFill>
                <a:latin typeface="Times New Roman"/>
                <a:cs typeface="Times New Roman"/>
              </a:rPr>
              <a:t>-</a:t>
            </a:r>
            <a:r>
              <a:rPr dirty="0" u="heavy" sz="1700" i="1">
                <a:solidFill>
                  <a:srgbClr val="B1C4AE"/>
                </a:solidFill>
                <a:uFill>
                  <a:solidFill>
                    <a:srgbClr val="B1C4AE"/>
                  </a:solidFill>
                </a:uFill>
                <a:latin typeface="Times New Roman"/>
                <a:cs typeface="Times New Roman"/>
              </a:rPr>
              <a:t>	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980303" y="6395386"/>
            <a:ext cx="302260" cy="163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00" spc="-10">
                <a:solidFill>
                  <a:srgbClr val="B1C4AE"/>
                </a:solidFill>
                <a:latin typeface="Times New Roman"/>
                <a:cs typeface="Times New Roman"/>
              </a:rPr>
              <a:t>wcs-</a:t>
            </a:r>
            <a:r>
              <a:rPr dirty="0" sz="900" spc="-50">
                <a:solidFill>
                  <a:srgbClr val="B1C4AE"/>
                </a:solidFill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289204" y="5706133"/>
            <a:ext cx="1089660" cy="245110"/>
          </a:xfrm>
          <a:prstGeom prst="rect">
            <a:avLst/>
          </a:prstGeom>
          <a:solidFill>
            <a:srgbClr val="5DB546"/>
          </a:solidFill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r>
              <a:rPr dirty="0" sz="1450" spc="140" i="1">
                <a:solidFill>
                  <a:srgbClr val="CFF4C6"/>
                </a:solidFill>
                <a:latin typeface="Arial"/>
                <a:cs typeface="Arial"/>
              </a:rPr>
              <a:t>COMPANY</a:t>
            </a:r>
            <a:endParaRPr sz="145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434690" y="5706133"/>
            <a:ext cx="630555" cy="245110"/>
          </a:xfrm>
          <a:prstGeom prst="rect">
            <a:avLst/>
          </a:prstGeom>
          <a:solidFill>
            <a:srgbClr val="5DB546"/>
          </a:solidFill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r>
              <a:rPr dirty="0" sz="1450" spc="185" i="1">
                <a:solidFill>
                  <a:srgbClr val="CFF4C6"/>
                </a:solidFill>
                <a:latin typeface="Arial"/>
                <a:cs typeface="Arial"/>
              </a:rPr>
              <a:t>GOAL</a:t>
            </a:r>
            <a:endParaRPr sz="145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5110741" y="5706133"/>
            <a:ext cx="3655060" cy="245110"/>
          </a:xfrm>
          <a:prstGeom prst="rect">
            <a:avLst/>
          </a:prstGeom>
          <a:solidFill>
            <a:srgbClr val="5DB546"/>
          </a:solidFill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r>
              <a:rPr dirty="0" sz="1450" spc="-114" i="1">
                <a:solidFill>
                  <a:srgbClr val="CFF4C6"/>
                </a:solidFill>
                <a:latin typeface="Arial"/>
                <a:cs typeface="Arial"/>
              </a:rPr>
              <a:t>IS</a:t>
            </a:r>
            <a:r>
              <a:rPr dirty="0" sz="1450" spc="-15" i="1">
                <a:solidFill>
                  <a:srgbClr val="CFF4C6"/>
                </a:solidFill>
                <a:latin typeface="Arial"/>
                <a:cs typeface="Arial"/>
              </a:rPr>
              <a:t> </a:t>
            </a:r>
            <a:r>
              <a:rPr dirty="0" sz="1450" spc="85" i="1">
                <a:solidFill>
                  <a:srgbClr val="CFF4C6"/>
                </a:solidFill>
                <a:latin typeface="Arial"/>
                <a:cs typeface="Arial"/>
              </a:rPr>
              <a:t>TO</a:t>
            </a:r>
            <a:r>
              <a:rPr dirty="0" sz="1450" spc="-70" i="1">
                <a:solidFill>
                  <a:srgbClr val="CFF4C6"/>
                </a:solidFill>
                <a:latin typeface="Arial"/>
                <a:cs typeface="Arial"/>
              </a:rPr>
              <a:t> </a:t>
            </a:r>
            <a:r>
              <a:rPr dirty="0" sz="1450" spc="114" i="1">
                <a:solidFill>
                  <a:srgbClr val="CFF4C6"/>
                </a:solidFill>
                <a:latin typeface="Arial"/>
                <a:cs typeface="Arial"/>
              </a:rPr>
              <a:t>CONNECT</a:t>
            </a:r>
            <a:r>
              <a:rPr dirty="0" sz="1450" spc="125" i="1">
                <a:solidFill>
                  <a:srgbClr val="CFF4C6"/>
                </a:solidFill>
                <a:latin typeface="Arial"/>
                <a:cs typeface="Arial"/>
              </a:rPr>
              <a:t> </a:t>
            </a:r>
            <a:r>
              <a:rPr dirty="0" sz="1450" i="1">
                <a:solidFill>
                  <a:srgbClr val="CFF4C6"/>
                </a:solidFill>
                <a:latin typeface="Arial"/>
                <a:cs typeface="Arial"/>
              </a:rPr>
              <a:t>CITY</a:t>
            </a:r>
            <a:r>
              <a:rPr dirty="0" sz="1450" spc="204" i="1">
                <a:solidFill>
                  <a:srgbClr val="CFF4C6"/>
                </a:solidFill>
                <a:latin typeface="Arial"/>
                <a:cs typeface="Arial"/>
              </a:rPr>
              <a:t> </a:t>
            </a:r>
            <a:r>
              <a:rPr dirty="0" sz="1450" i="1">
                <a:solidFill>
                  <a:srgbClr val="CFF4C6"/>
                </a:solidFill>
                <a:latin typeface="Arial"/>
                <a:cs typeface="Arial"/>
              </a:rPr>
              <a:t>PA</a:t>
            </a:r>
            <a:r>
              <a:rPr dirty="0" sz="1450" i="1">
                <a:solidFill>
                  <a:srgbClr val="EDF9EB"/>
                </a:solidFill>
                <a:latin typeface="Arial"/>
                <a:cs typeface="Arial"/>
              </a:rPr>
              <a:t>I</a:t>
            </a:r>
            <a:r>
              <a:rPr dirty="0" sz="1450" i="1">
                <a:solidFill>
                  <a:srgbClr val="CFF4C6"/>
                </a:solidFill>
                <a:latin typeface="Arial"/>
                <a:cs typeface="Arial"/>
              </a:rPr>
              <a:t>RS</a:t>
            </a:r>
            <a:r>
              <a:rPr dirty="0" sz="1450" spc="-250" i="1">
                <a:solidFill>
                  <a:srgbClr val="CFF4C6"/>
                </a:solidFill>
                <a:latin typeface="Arial"/>
                <a:cs typeface="Arial"/>
              </a:rPr>
              <a:t> </a:t>
            </a:r>
            <a:r>
              <a:rPr dirty="0" sz="1450" i="1">
                <a:solidFill>
                  <a:srgbClr val="CFF4C6"/>
                </a:solidFill>
                <a:latin typeface="Arial"/>
                <a:cs typeface="Arial"/>
              </a:rPr>
              <a:t>THAT</a:t>
            </a:r>
            <a:r>
              <a:rPr dirty="0" sz="1450" spc="385" i="1">
                <a:solidFill>
                  <a:srgbClr val="CFF4C6"/>
                </a:solidFill>
                <a:latin typeface="Arial"/>
                <a:cs typeface="Arial"/>
              </a:rPr>
              <a:t> </a:t>
            </a:r>
            <a:r>
              <a:rPr dirty="0" sz="1450" spc="-25" i="1">
                <a:solidFill>
                  <a:srgbClr val="CFF4C6"/>
                </a:solidFill>
                <a:latin typeface="Arial"/>
                <a:cs typeface="Arial"/>
              </a:rPr>
              <a:t>ARE</a:t>
            </a:r>
            <a:endParaRPr sz="145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3715922" y="5950990"/>
            <a:ext cx="4673600" cy="263525"/>
          </a:xfrm>
          <a:prstGeom prst="rect">
            <a:avLst/>
          </a:prstGeom>
          <a:solidFill>
            <a:srgbClr val="5DB546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95"/>
              </a:lnSpc>
            </a:pPr>
            <a:r>
              <a:rPr dirty="0" sz="1500" b="1">
                <a:solidFill>
                  <a:srgbClr val="CFF4C6"/>
                </a:solidFill>
                <a:latin typeface="Arial"/>
                <a:cs typeface="Arial"/>
              </a:rPr>
              <a:t>"</a:t>
            </a:r>
            <a:r>
              <a:rPr dirty="0" sz="1500" b="1">
                <a:solidFill>
                  <a:srgbClr val="EDF9EB"/>
                </a:solidFill>
                <a:latin typeface="Arial"/>
                <a:cs typeface="Arial"/>
              </a:rPr>
              <a:t>TOO</a:t>
            </a:r>
            <a:r>
              <a:rPr dirty="0" sz="1500" spc="160" b="1">
                <a:solidFill>
                  <a:srgbClr val="EDF9EB"/>
                </a:solidFill>
                <a:latin typeface="Arial"/>
                <a:cs typeface="Arial"/>
              </a:rPr>
              <a:t> </a:t>
            </a:r>
            <a:r>
              <a:rPr dirty="0" sz="1550" b="1" i="1">
                <a:solidFill>
                  <a:srgbClr val="EDF9EB"/>
                </a:solidFill>
                <a:latin typeface="Arial"/>
                <a:cs typeface="Arial"/>
              </a:rPr>
              <a:t>LONG</a:t>
            </a:r>
            <a:r>
              <a:rPr dirty="0" sz="1550" spc="85" b="1" i="1">
                <a:solidFill>
                  <a:srgbClr val="EDF9EB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EDF9EB"/>
                </a:solidFill>
                <a:latin typeface="Arial"/>
                <a:cs typeface="Arial"/>
              </a:rPr>
              <a:t>TO</a:t>
            </a:r>
            <a:r>
              <a:rPr dirty="0" sz="1500" spc="-70" b="1">
                <a:solidFill>
                  <a:srgbClr val="EDF9EB"/>
                </a:solidFill>
                <a:latin typeface="Arial"/>
                <a:cs typeface="Arial"/>
              </a:rPr>
              <a:t> </a:t>
            </a:r>
            <a:r>
              <a:rPr dirty="0" sz="1550" spc="-10" b="1" i="1">
                <a:solidFill>
                  <a:srgbClr val="EDF9EB"/>
                </a:solidFill>
                <a:latin typeface="Arial"/>
                <a:cs typeface="Arial"/>
              </a:rPr>
              <a:t>DRIVE</a:t>
            </a:r>
            <a:r>
              <a:rPr dirty="0" sz="1550" spc="130" b="1" i="1">
                <a:solidFill>
                  <a:srgbClr val="EDF9EB"/>
                </a:solidFill>
                <a:latin typeface="Arial"/>
                <a:cs typeface="Arial"/>
              </a:rPr>
              <a:t> </a:t>
            </a:r>
            <a:r>
              <a:rPr dirty="0" sz="1550" b="1" i="1">
                <a:solidFill>
                  <a:srgbClr val="EDF9EB"/>
                </a:solidFill>
                <a:latin typeface="Arial"/>
                <a:cs typeface="Arial"/>
              </a:rPr>
              <a:t>AND</a:t>
            </a:r>
            <a:r>
              <a:rPr dirty="0" sz="1550" spc="-5" b="1" i="1">
                <a:solidFill>
                  <a:srgbClr val="EDF9EB"/>
                </a:solidFill>
                <a:latin typeface="Arial"/>
                <a:cs typeface="Arial"/>
              </a:rPr>
              <a:t> </a:t>
            </a:r>
            <a:r>
              <a:rPr dirty="0" sz="1500" spc="70" b="1">
                <a:solidFill>
                  <a:srgbClr val="EDF9EB"/>
                </a:solidFill>
                <a:latin typeface="Arial"/>
                <a:cs typeface="Arial"/>
              </a:rPr>
              <a:t>TOO</a:t>
            </a:r>
            <a:r>
              <a:rPr dirty="0" sz="1500" spc="-60" b="1">
                <a:solidFill>
                  <a:srgbClr val="EDF9EB"/>
                </a:solidFill>
                <a:latin typeface="Arial"/>
                <a:cs typeface="Arial"/>
              </a:rPr>
              <a:t> </a:t>
            </a:r>
            <a:r>
              <a:rPr dirty="0" sz="1550" spc="-65" b="1" i="1">
                <a:solidFill>
                  <a:srgbClr val="EDF9EB"/>
                </a:solidFill>
                <a:latin typeface="Arial"/>
                <a:cs typeface="Arial"/>
              </a:rPr>
              <a:t>SHORT</a:t>
            </a:r>
            <a:r>
              <a:rPr dirty="0" sz="1550" spc="165" b="1" i="1">
                <a:solidFill>
                  <a:srgbClr val="EDF9EB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EDF9EB"/>
                </a:solidFill>
                <a:latin typeface="Arial"/>
                <a:cs typeface="Arial"/>
              </a:rPr>
              <a:t>TO</a:t>
            </a:r>
            <a:r>
              <a:rPr dirty="0" sz="1500" spc="235" b="1">
                <a:solidFill>
                  <a:srgbClr val="EDF9EB"/>
                </a:solidFill>
                <a:latin typeface="Arial"/>
                <a:cs typeface="Arial"/>
              </a:rPr>
              <a:t> </a:t>
            </a:r>
            <a:r>
              <a:rPr dirty="0" sz="1550" spc="-50" b="1" i="1">
                <a:solidFill>
                  <a:srgbClr val="EDF9EB"/>
                </a:solidFill>
                <a:latin typeface="Arial"/>
                <a:cs typeface="Arial"/>
              </a:rPr>
              <a:t>FLY</a:t>
            </a:r>
            <a:r>
              <a:rPr dirty="0" sz="1550" spc="-50" b="1" i="1">
                <a:solidFill>
                  <a:srgbClr val="CFF4C6"/>
                </a:solidFill>
                <a:latin typeface="Arial"/>
                <a:cs typeface="Arial"/>
              </a:rPr>
              <a:t>"</a:t>
            </a:r>
            <a:endParaRPr sz="1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40865" cy="804923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7764" y="3506433"/>
            <a:ext cx="2484375" cy="2184199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840865" y="230134"/>
            <a:ext cx="10568305" cy="6284595"/>
            <a:chOff x="840865" y="230134"/>
            <a:chExt cx="10568305" cy="6284595"/>
          </a:xfrm>
        </p:grpSpPr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20191" y="230134"/>
              <a:ext cx="2388821" cy="6284363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840865" y="268453"/>
              <a:ext cx="8179434" cy="0"/>
            </a:xfrm>
            <a:custGeom>
              <a:avLst/>
              <a:gdLst/>
              <a:ahLst/>
              <a:cxnLst/>
              <a:rect l="l" t="t" r="r" b="b"/>
              <a:pathLst>
                <a:path w="8179434" h="0">
                  <a:moveTo>
                    <a:pt x="0" y="0"/>
                  </a:moveTo>
                  <a:lnTo>
                    <a:pt x="8179328" y="0"/>
                  </a:lnTo>
                </a:path>
              </a:pathLst>
            </a:custGeom>
            <a:ln w="9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492097" y="3487275"/>
            <a:ext cx="29209" cy="910590"/>
            <a:chOff x="492097" y="3487275"/>
            <a:chExt cx="29209" cy="910590"/>
          </a:xfrm>
        </p:grpSpPr>
        <p:sp>
          <p:nvSpPr>
            <p:cNvPr id="8" name="object 8" descr=""/>
            <p:cNvSpPr/>
            <p:nvPr/>
          </p:nvSpPr>
          <p:spPr>
            <a:xfrm>
              <a:off x="506430" y="3487275"/>
              <a:ext cx="0" cy="240029"/>
            </a:xfrm>
            <a:custGeom>
              <a:avLst/>
              <a:gdLst/>
              <a:ahLst/>
              <a:cxnLst/>
              <a:rect l="l" t="t" r="r" b="b"/>
              <a:pathLst>
                <a:path w="0" h="240029">
                  <a:moveTo>
                    <a:pt x="0" y="239495"/>
                  </a:moveTo>
                  <a:lnTo>
                    <a:pt x="0" y="0"/>
                  </a:lnTo>
                </a:path>
              </a:pathLst>
            </a:custGeom>
            <a:ln w="191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06430" y="3726770"/>
              <a:ext cx="0" cy="671195"/>
            </a:xfrm>
            <a:custGeom>
              <a:avLst/>
              <a:gdLst/>
              <a:ahLst/>
              <a:cxnLst/>
              <a:rect l="l" t="t" r="r" b="b"/>
              <a:pathLst>
                <a:path w="0" h="671195">
                  <a:moveTo>
                    <a:pt x="0" y="670587"/>
                  </a:moveTo>
                  <a:lnTo>
                    <a:pt x="0" y="0"/>
                  </a:lnTo>
                </a:path>
              </a:pathLst>
            </a:custGeom>
            <a:ln w="2866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2360156" y="3487275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629"/>
                </a:moveTo>
                <a:lnTo>
                  <a:pt x="0" y="0"/>
                </a:lnTo>
              </a:path>
            </a:pathLst>
          </a:custGeom>
          <a:ln w="1051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2360156" y="4703913"/>
            <a:ext cx="516255" cy="0"/>
          </a:xfrm>
          <a:custGeom>
            <a:avLst/>
            <a:gdLst/>
            <a:ahLst/>
            <a:cxnLst/>
            <a:rect l="l" t="t" r="r" b="b"/>
            <a:pathLst>
              <a:path w="516255" h="0">
                <a:moveTo>
                  <a:pt x="0" y="0"/>
                </a:moveTo>
                <a:lnTo>
                  <a:pt x="515985" y="0"/>
                </a:lnTo>
              </a:path>
            </a:pathLst>
          </a:custGeom>
          <a:ln w="383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2876142" y="5297862"/>
            <a:ext cx="0" cy="364490"/>
          </a:xfrm>
          <a:custGeom>
            <a:avLst/>
            <a:gdLst/>
            <a:ahLst/>
            <a:cxnLst/>
            <a:rect l="l" t="t" r="r" b="b"/>
            <a:pathLst>
              <a:path w="0" h="364489">
                <a:moveTo>
                  <a:pt x="0" y="364033"/>
                </a:moveTo>
                <a:lnTo>
                  <a:pt x="0" y="0"/>
                </a:lnTo>
              </a:path>
            </a:pathLst>
          </a:custGeom>
          <a:ln w="668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638034" y="744323"/>
            <a:ext cx="5807075" cy="3244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950" b="1">
                <a:solidFill>
                  <a:srgbClr val="3B3B3B"/>
                </a:solidFill>
                <a:latin typeface="Arial"/>
                <a:cs typeface="Arial"/>
              </a:rPr>
              <a:t>Brightline</a:t>
            </a:r>
            <a:r>
              <a:rPr dirty="0" sz="1950" spc="270" b="1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950" b="1">
                <a:solidFill>
                  <a:srgbClr val="3B3B3B"/>
                </a:solidFill>
                <a:latin typeface="Arial"/>
                <a:cs typeface="Arial"/>
              </a:rPr>
              <a:t>Florida:</a:t>
            </a:r>
            <a:r>
              <a:rPr dirty="0" sz="1950" spc="65" b="1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950" spc="85" b="1">
                <a:solidFill>
                  <a:srgbClr val="3B3B3B"/>
                </a:solidFill>
                <a:latin typeface="Arial"/>
                <a:cs typeface="Arial"/>
              </a:rPr>
              <a:t>Our</a:t>
            </a:r>
            <a:r>
              <a:rPr dirty="0" sz="1950" spc="200" b="1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950" spc="-65" b="1">
                <a:solidFill>
                  <a:srgbClr val="3B3B3B"/>
                </a:solidFill>
                <a:latin typeface="Arial"/>
                <a:cs typeface="Arial"/>
              </a:rPr>
              <a:t>First</a:t>
            </a:r>
            <a:r>
              <a:rPr dirty="0" sz="1950" spc="145" b="1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950" spc="60" b="1">
                <a:solidFill>
                  <a:srgbClr val="3B3B3B"/>
                </a:solidFill>
                <a:latin typeface="Arial"/>
                <a:cs typeface="Arial"/>
              </a:rPr>
              <a:t>Passenger</a:t>
            </a:r>
            <a:r>
              <a:rPr dirty="0" sz="1950" spc="320" b="1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950" spc="40" b="1">
                <a:solidFill>
                  <a:srgbClr val="3B3B3B"/>
                </a:solidFill>
                <a:latin typeface="Arial"/>
                <a:cs typeface="Arial"/>
              </a:rPr>
              <a:t>System</a:t>
            </a:r>
            <a:endParaRPr sz="195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38174" y="1389365"/>
            <a:ext cx="7948295" cy="1117600"/>
          </a:xfrm>
          <a:prstGeom prst="rect">
            <a:avLst/>
          </a:prstGeom>
        </p:spPr>
        <p:txBody>
          <a:bodyPr wrap="square" lIns="0" tIns="90170" rIns="0" bIns="0" rtlCol="0" vert="horz">
            <a:spAutoFit/>
          </a:bodyPr>
          <a:lstStyle/>
          <a:p>
            <a:pPr marL="180975" indent="-168910">
              <a:lnSpc>
                <a:spcPct val="100000"/>
              </a:lnSpc>
              <a:spcBef>
                <a:spcPts val="710"/>
              </a:spcBef>
              <a:buChar char="•"/>
              <a:tabLst>
                <a:tab pos="181610" algn="l"/>
              </a:tabLst>
            </a:pP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Brightline</a:t>
            </a:r>
            <a:r>
              <a:rPr dirty="0" sz="1250" spc="70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 spc="100">
                <a:solidFill>
                  <a:srgbClr val="5B5B5B"/>
                </a:solidFill>
                <a:latin typeface="Arial"/>
                <a:cs typeface="Arial"/>
              </a:rPr>
              <a:t>opened</a:t>
            </a:r>
            <a:r>
              <a:rPr dirty="0" sz="1250" spc="-75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i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n</a:t>
            </a:r>
            <a:r>
              <a:rPr dirty="0" sz="1250" spc="140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 spc="-35">
                <a:solidFill>
                  <a:srgbClr val="5B5B5B"/>
                </a:solidFill>
                <a:latin typeface="Arial"/>
                <a:cs typeface="Arial"/>
              </a:rPr>
              <a:t>2018</a:t>
            </a:r>
            <a:r>
              <a:rPr dirty="0" sz="1250" spc="-35">
                <a:solidFill>
                  <a:srgbClr val="747574"/>
                </a:solidFill>
                <a:latin typeface="Arial"/>
                <a:cs typeface="Arial"/>
              </a:rPr>
              <a:t>,</a:t>
            </a:r>
            <a:r>
              <a:rPr dirty="0" sz="1250" spc="25">
                <a:solidFill>
                  <a:srgbClr val="747574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wi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h</a:t>
            </a:r>
            <a:r>
              <a:rPr dirty="0" sz="1250" spc="140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s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a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t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io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ns</a:t>
            </a:r>
            <a:r>
              <a:rPr dirty="0" sz="1250" spc="-155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in</a:t>
            </a:r>
            <a:r>
              <a:rPr dirty="0" sz="1250" spc="1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M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iam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i,</a:t>
            </a:r>
            <a:r>
              <a:rPr dirty="0" sz="1250" spc="145">
                <a:solidFill>
                  <a:srgbClr val="747574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A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v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en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tu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ra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,</a:t>
            </a:r>
            <a:r>
              <a:rPr dirty="0" sz="1250" spc="100">
                <a:solidFill>
                  <a:srgbClr val="747574"/>
                </a:solidFill>
                <a:latin typeface="Arial"/>
                <a:cs typeface="Arial"/>
              </a:rPr>
              <a:t> </a:t>
            </a:r>
            <a:r>
              <a:rPr dirty="0" sz="1250" spc="-10">
                <a:solidFill>
                  <a:srgbClr val="5B5B5B"/>
                </a:solidFill>
                <a:latin typeface="Arial"/>
                <a:cs typeface="Arial"/>
              </a:rPr>
              <a:t>Fo</a:t>
            </a:r>
            <a:r>
              <a:rPr dirty="0" sz="1250" spc="-10">
                <a:solidFill>
                  <a:srgbClr val="747574"/>
                </a:solidFill>
                <a:latin typeface="Arial"/>
                <a:cs typeface="Arial"/>
              </a:rPr>
              <a:t>rt</a:t>
            </a:r>
            <a:r>
              <a:rPr dirty="0" sz="1250" spc="65">
                <a:solidFill>
                  <a:srgbClr val="747574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L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auderd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l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dirty="0" sz="1250" spc="165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250" spc="80">
                <a:solidFill>
                  <a:srgbClr val="3B3B3B"/>
                </a:solidFill>
                <a:latin typeface="Arial"/>
                <a:cs typeface="Arial"/>
              </a:rPr>
              <a:t>Boca</a:t>
            </a:r>
            <a:r>
              <a:rPr dirty="0" sz="1250" spc="-85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250" spc="60">
                <a:solidFill>
                  <a:srgbClr val="5B5B5B"/>
                </a:solidFill>
                <a:latin typeface="Arial"/>
                <a:cs typeface="Arial"/>
              </a:rPr>
              <a:t>Raton</a:t>
            </a:r>
            <a:r>
              <a:rPr dirty="0" sz="1250" spc="-45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 spc="65">
                <a:solidFill>
                  <a:srgbClr val="5B5B5B"/>
                </a:solidFill>
                <a:latin typeface="Arial"/>
                <a:cs typeface="Arial"/>
              </a:rPr>
              <a:t>and</a:t>
            </a:r>
            <a:r>
              <a:rPr dirty="0" sz="1250" spc="275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Palm </a:t>
            </a:r>
            <a:r>
              <a:rPr dirty="0" sz="1250" spc="45">
                <a:solidFill>
                  <a:srgbClr val="3B3B3B"/>
                </a:solidFill>
                <a:latin typeface="Arial"/>
                <a:cs typeface="Arial"/>
              </a:rPr>
              <a:t>Beach</a:t>
            </a:r>
            <a:endParaRPr sz="1250">
              <a:latin typeface="Arial"/>
              <a:cs typeface="Arial"/>
            </a:endParaRPr>
          </a:p>
          <a:p>
            <a:pPr marL="180340" indent="-168275">
              <a:lnSpc>
                <a:spcPct val="100000"/>
              </a:lnSpc>
              <a:spcBef>
                <a:spcPts val="610"/>
              </a:spcBef>
              <a:buClr>
                <a:srgbClr val="3B3B3B"/>
              </a:buClr>
              <a:buChar char="•"/>
              <a:tabLst>
                <a:tab pos="180975" algn="l"/>
              </a:tabLst>
            </a:pP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Expansion</a:t>
            </a:r>
            <a:r>
              <a:rPr dirty="0" sz="1250" spc="90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o</a:t>
            </a:r>
            <a:r>
              <a:rPr dirty="0" sz="1250" spc="105">
                <a:solidFill>
                  <a:srgbClr val="747574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a</a:t>
            </a:r>
            <a:r>
              <a:rPr dirty="0" sz="1250" spc="229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f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lagsh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p</a:t>
            </a:r>
            <a:r>
              <a:rPr dirty="0" sz="1250" spc="110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s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t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a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i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on</a:t>
            </a:r>
            <a:r>
              <a:rPr dirty="0" sz="1250" spc="-25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in</a:t>
            </a:r>
            <a:r>
              <a:rPr dirty="0" sz="1250" spc="50">
                <a:solidFill>
                  <a:srgbClr val="747574"/>
                </a:solidFill>
                <a:latin typeface="Arial"/>
                <a:cs typeface="Arial"/>
              </a:rPr>
              <a:t> </a:t>
            </a:r>
            <a:r>
              <a:rPr dirty="0" sz="1250" spc="55">
                <a:solidFill>
                  <a:srgbClr val="5B5B5B"/>
                </a:solidFill>
                <a:latin typeface="Arial"/>
                <a:cs typeface="Arial"/>
              </a:rPr>
              <a:t>Orlando</a:t>
            </a:r>
            <a:r>
              <a:rPr dirty="0" sz="1250" spc="-95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 spc="-35">
                <a:solidFill>
                  <a:srgbClr val="5B5B5B"/>
                </a:solidFill>
                <a:latin typeface="Arial"/>
                <a:cs typeface="Arial"/>
              </a:rPr>
              <a:t>is</a:t>
            </a:r>
            <a:r>
              <a:rPr dirty="0" sz="1250" spc="-130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 spc="50">
                <a:solidFill>
                  <a:srgbClr val="5B5B5B"/>
                </a:solidFill>
                <a:latin typeface="Arial"/>
                <a:cs typeface="Arial"/>
              </a:rPr>
              <a:t>und</a:t>
            </a:r>
            <a:r>
              <a:rPr dirty="0" sz="1250" spc="5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dirty="0" sz="1250" spc="50">
                <a:solidFill>
                  <a:srgbClr val="747574"/>
                </a:solidFill>
                <a:latin typeface="Arial"/>
                <a:cs typeface="Arial"/>
              </a:rPr>
              <a:t>rw</a:t>
            </a:r>
            <a:r>
              <a:rPr dirty="0" sz="1250" spc="50">
                <a:solidFill>
                  <a:srgbClr val="5B5B5B"/>
                </a:solidFill>
                <a:latin typeface="Arial"/>
                <a:cs typeface="Arial"/>
              </a:rPr>
              <a:t>a</a:t>
            </a:r>
            <a:r>
              <a:rPr dirty="0" sz="1250" spc="50">
                <a:solidFill>
                  <a:srgbClr val="747574"/>
                </a:solidFill>
                <a:latin typeface="Arial"/>
                <a:cs typeface="Arial"/>
              </a:rPr>
              <a:t>y</a:t>
            </a:r>
            <a:endParaRPr sz="1250">
              <a:latin typeface="Arial"/>
              <a:cs typeface="Arial"/>
            </a:endParaRPr>
          </a:p>
          <a:p>
            <a:pPr marL="180340" indent="-168275">
              <a:lnSpc>
                <a:spcPct val="100000"/>
              </a:lnSpc>
              <a:spcBef>
                <a:spcPts val="690"/>
              </a:spcBef>
              <a:buClr>
                <a:srgbClr val="3B3B3B"/>
              </a:buClr>
              <a:buChar char="•"/>
              <a:tabLst>
                <a:tab pos="180975" algn="l"/>
              </a:tabLst>
            </a:pP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Reimagined</a:t>
            </a:r>
            <a:r>
              <a:rPr dirty="0" sz="1250" spc="200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train</a:t>
            </a:r>
            <a:r>
              <a:rPr dirty="0" sz="1250" spc="-15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250" spc="50">
                <a:solidFill>
                  <a:srgbClr val="747574"/>
                </a:solidFill>
                <a:latin typeface="Arial"/>
                <a:cs typeface="Arial"/>
              </a:rPr>
              <a:t>t</a:t>
            </a:r>
            <a:r>
              <a:rPr dirty="0" sz="1250" spc="5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dirty="0" sz="1250" spc="50">
                <a:solidFill>
                  <a:srgbClr val="5B5B5B"/>
                </a:solidFill>
                <a:latin typeface="Arial"/>
                <a:cs typeface="Arial"/>
              </a:rPr>
              <a:t>a</a:t>
            </a:r>
            <a:r>
              <a:rPr dirty="0" sz="1250" spc="50">
                <a:solidFill>
                  <a:srgbClr val="747574"/>
                </a:solidFill>
                <a:latin typeface="Arial"/>
                <a:cs typeface="Arial"/>
              </a:rPr>
              <a:t>v</a:t>
            </a:r>
            <a:r>
              <a:rPr dirty="0" sz="1250" spc="50">
                <a:solidFill>
                  <a:srgbClr val="5B5B5B"/>
                </a:solidFill>
                <a:latin typeface="Arial"/>
                <a:cs typeface="Arial"/>
              </a:rPr>
              <a:t>e</a:t>
            </a:r>
            <a:r>
              <a:rPr dirty="0" sz="1250" spc="50">
                <a:solidFill>
                  <a:srgbClr val="3B3B3B"/>
                </a:solidFill>
                <a:latin typeface="Arial"/>
                <a:cs typeface="Arial"/>
              </a:rPr>
              <a:t>l</a:t>
            </a:r>
            <a:r>
              <a:rPr dirty="0" sz="1250" spc="11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to</a:t>
            </a:r>
            <a:r>
              <a:rPr dirty="0" sz="1250" spc="9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250" spc="65">
                <a:solidFill>
                  <a:srgbClr val="5B5B5B"/>
                </a:solidFill>
                <a:latin typeface="Arial"/>
                <a:cs typeface="Arial"/>
              </a:rPr>
              <a:t>be</a:t>
            </a:r>
            <a:r>
              <a:rPr dirty="0" sz="1250" spc="275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m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r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e</a:t>
            </a:r>
            <a:r>
              <a:rPr dirty="0" sz="1250" spc="200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h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sp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it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ali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ty</a:t>
            </a:r>
            <a:r>
              <a:rPr dirty="0" sz="1250" spc="290">
                <a:solidFill>
                  <a:srgbClr val="747574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f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c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u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sed,</a:t>
            </a:r>
            <a:r>
              <a:rPr dirty="0" sz="1250" spc="90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driving</a:t>
            </a:r>
            <a:r>
              <a:rPr dirty="0" sz="1250" spc="-65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 spc="70">
                <a:solidFill>
                  <a:srgbClr val="747574"/>
                </a:solidFill>
                <a:latin typeface="Arial"/>
                <a:cs typeface="Arial"/>
              </a:rPr>
              <a:t>wi</a:t>
            </a:r>
            <a:r>
              <a:rPr dirty="0" sz="1250" spc="70">
                <a:solidFill>
                  <a:srgbClr val="5B5B5B"/>
                </a:solidFill>
                <a:latin typeface="Arial"/>
                <a:cs typeface="Arial"/>
              </a:rPr>
              <a:t>de</a:t>
            </a:r>
            <a:r>
              <a:rPr dirty="0" sz="1250" spc="125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 spc="50">
                <a:solidFill>
                  <a:srgbClr val="5B5B5B"/>
                </a:solidFill>
                <a:latin typeface="Arial"/>
                <a:cs typeface="Arial"/>
              </a:rPr>
              <a:t>cus</a:t>
            </a:r>
            <a:r>
              <a:rPr dirty="0" sz="1250" spc="50">
                <a:solidFill>
                  <a:srgbClr val="747574"/>
                </a:solidFill>
                <a:latin typeface="Arial"/>
                <a:cs typeface="Arial"/>
              </a:rPr>
              <a:t>t</a:t>
            </a:r>
            <a:r>
              <a:rPr dirty="0" sz="1250" spc="50">
                <a:solidFill>
                  <a:srgbClr val="5B5B5B"/>
                </a:solidFill>
                <a:latin typeface="Arial"/>
                <a:cs typeface="Arial"/>
              </a:rPr>
              <a:t>omer</a:t>
            </a:r>
            <a:r>
              <a:rPr dirty="0" sz="1250" spc="-10">
                <a:solidFill>
                  <a:srgbClr val="5B5B5B"/>
                </a:solidFill>
                <a:latin typeface="Arial"/>
                <a:cs typeface="Arial"/>
              </a:rPr>
              <a:t> sa</a:t>
            </a:r>
            <a:r>
              <a:rPr dirty="0" sz="1250" spc="-10">
                <a:solidFill>
                  <a:srgbClr val="747574"/>
                </a:solidFill>
                <a:latin typeface="Arial"/>
                <a:cs typeface="Arial"/>
              </a:rPr>
              <a:t>t</a:t>
            </a:r>
            <a:r>
              <a:rPr dirty="0" sz="1250" spc="-1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dirty="0" sz="1250" spc="-10">
                <a:solidFill>
                  <a:srgbClr val="5B5B5B"/>
                </a:solidFill>
                <a:latin typeface="Arial"/>
                <a:cs typeface="Arial"/>
              </a:rPr>
              <a:t>s</a:t>
            </a:r>
            <a:r>
              <a:rPr dirty="0" sz="1250" spc="-10">
                <a:solidFill>
                  <a:srgbClr val="3B3B3B"/>
                </a:solidFill>
                <a:latin typeface="Arial"/>
                <a:cs typeface="Arial"/>
              </a:rPr>
              <a:t>f</a:t>
            </a:r>
            <a:r>
              <a:rPr dirty="0" sz="1250" spc="-10">
                <a:solidFill>
                  <a:srgbClr val="5B5B5B"/>
                </a:solidFill>
                <a:latin typeface="Arial"/>
                <a:cs typeface="Arial"/>
              </a:rPr>
              <a:t>ac</a:t>
            </a:r>
            <a:r>
              <a:rPr dirty="0" sz="1250" spc="-10">
                <a:solidFill>
                  <a:srgbClr val="747574"/>
                </a:solidFill>
                <a:latin typeface="Arial"/>
                <a:cs typeface="Arial"/>
              </a:rPr>
              <a:t>t</a:t>
            </a:r>
            <a:r>
              <a:rPr dirty="0" sz="1250" spc="-1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dirty="0" sz="1250" spc="-10">
                <a:solidFill>
                  <a:srgbClr val="5B5B5B"/>
                </a:solidFill>
                <a:latin typeface="Arial"/>
                <a:cs typeface="Arial"/>
              </a:rPr>
              <a:t>on</a:t>
            </a:r>
            <a:endParaRPr sz="1250">
              <a:latin typeface="Arial"/>
              <a:cs typeface="Arial"/>
            </a:endParaRPr>
          </a:p>
          <a:p>
            <a:pPr marL="185420" indent="-173355">
              <a:lnSpc>
                <a:spcPct val="100000"/>
              </a:lnSpc>
              <a:spcBef>
                <a:spcPts val="685"/>
              </a:spcBef>
              <a:buClr>
                <a:srgbClr val="3B3B3B"/>
              </a:buClr>
              <a:buChar char="•"/>
              <a:tabLst>
                <a:tab pos="186055" algn="l"/>
              </a:tabLst>
            </a:pP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O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ur</a:t>
            </a:r>
            <a:r>
              <a:rPr dirty="0" sz="1250" spc="114">
                <a:solidFill>
                  <a:srgbClr val="747574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p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r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es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nce</a:t>
            </a:r>
            <a:r>
              <a:rPr dirty="0" sz="1250" spc="310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 spc="55">
                <a:solidFill>
                  <a:srgbClr val="5B5B5B"/>
                </a:solidFill>
                <a:latin typeface="Arial"/>
                <a:cs typeface="Arial"/>
              </a:rPr>
              <a:t>has</a:t>
            </a:r>
            <a:r>
              <a:rPr dirty="0" sz="1250" spc="20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r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e-ene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r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gized</a:t>
            </a:r>
            <a:r>
              <a:rPr dirty="0" sz="1250" spc="315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n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i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ghbo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r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hoods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,</a:t>
            </a:r>
            <a:r>
              <a:rPr dirty="0" sz="1250" spc="225">
                <a:solidFill>
                  <a:srgbClr val="747574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t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h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r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ough</a:t>
            </a:r>
            <a:r>
              <a:rPr dirty="0" sz="1250" spc="430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ransi</a:t>
            </a:r>
            <a:r>
              <a:rPr dirty="0" sz="1250">
                <a:solidFill>
                  <a:srgbClr val="747574"/>
                </a:solidFill>
                <a:latin typeface="Arial"/>
                <a:cs typeface="Arial"/>
              </a:rPr>
              <a:t>t</a:t>
            </a:r>
            <a:r>
              <a:rPr dirty="0" sz="1250" spc="325">
                <a:solidFill>
                  <a:srgbClr val="747574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ori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n</a:t>
            </a:r>
            <a:r>
              <a:rPr dirty="0" sz="125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dirty="0" sz="1250">
                <a:solidFill>
                  <a:srgbClr val="5B5B5B"/>
                </a:solidFill>
                <a:latin typeface="Arial"/>
                <a:cs typeface="Arial"/>
              </a:rPr>
              <a:t>ed-</a:t>
            </a:r>
            <a:r>
              <a:rPr dirty="0" sz="1250" spc="45">
                <a:solidFill>
                  <a:srgbClr val="5B5B5B"/>
                </a:solidFill>
                <a:latin typeface="Arial"/>
                <a:cs typeface="Arial"/>
              </a:rPr>
              <a:t>de</a:t>
            </a:r>
            <a:r>
              <a:rPr dirty="0" sz="1250" spc="45">
                <a:solidFill>
                  <a:srgbClr val="747574"/>
                </a:solidFill>
                <a:latin typeface="Arial"/>
                <a:cs typeface="Arial"/>
              </a:rPr>
              <a:t>v</a:t>
            </a:r>
            <a:r>
              <a:rPr dirty="0" sz="1250" spc="45">
                <a:solidFill>
                  <a:srgbClr val="5B5B5B"/>
                </a:solidFill>
                <a:latin typeface="Arial"/>
                <a:cs typeface="Arial"/>
              </a:rPr>
              <a:t>e</a:t>
            </a:r>
            <a:r>
              <a:rPr dirty="0" sz="1250" spc="45">
                <a:solidFill>
                  <a:srgbClr val="747574"/>
                </a:solidFill>
                <a:latin typeface="Arial"/>
                <a:cs typeface="Arial"/>
              </a:rPr>
              <a:t>l</a:t>
            </a:r>
            <a:r>
              <a:rPr dirty="0" sz="1250" spc="45">
                <a:solidFill>
                  <a:srgbClr val="5B5B5B"/>
                </a:solidFill>
                <a:latin typeface="Arial"/>
                <a:cs typeface="Arial"/>
              </a:rPr>
              <a:t>opmen</a:t>
            </a:r>
            <a:r>
              <a:rPr dirty="0" sz="1250" spc="45">
                <a:solidFill>
                  <a:srgbClr val="747574"/>
                </a:solidFill>
                <a:latin typeface="Arial"/>
                <a:cs typeface="Arial"/>
              </a:rPr>
              <a:t>t</a:t>
            </a:r>
            <a:endParaRPr sz="125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09149" y="3060068"/>
            <a:ext cx="2156460" cy="229235"/>
          </a:xfrm>
          <a:prstGeom prst="rect">
            <a:avLst/>
          </a:prstGeom>
          <a:solidFill>
            <a:srgbClr val="5DB346"/>
          </a:solidFill>
        </p:spPr>
        <p:txBody>
          <a:bodyPr wrap="square" lIns="0" tIns="952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75"/>
              </a:spcBef>
            </a:pPr>
            <a:r>
              <a:rPr dirty="0" sz="1250" spc="-130" b="1">
                <a:solidFill>
                  <a:srgbClr val="E2F7DD"/>
                </a:solidFill>
                <a:latin typeface="Arial"/>
                <a:cs typeface="Arial"/>
              </a:rPr>
              <a:t>KEY</a:t>
            </a:r>
            <a:r>
              <a:rPr dirty="0" sz="1250" spc="-45" b="1">
                <a:solidFill>
                  <a:srgbClr val="E2F7DD"/>
                </a:solidFill>
                <a:latin typeface="Arial"/>
                <a:cs typeface="Arial"/>
              </a:rPr>
              <a:t> </a:t>
            </a:r>
            <a:r>
              <a:rPr dirty="0" sz="1250" spc="-70" b="1">
                <a:solidFill>
                  <a:srgbClr val="E2F7DD"/>
                </a:solidFill>
                <a:latin typeface="Arial"/>
                <a:cs typeface="Arial"/>
              </a:rPr>
              <a:t>DOWNTOWN</a:t>
            </a:r>
            <a:r>
              <a:rPr dirty="0" sz="1250" spc="-45" b="1">
                <a:solidFill>
                  <a:srgbClr val="E2F7DD"/>
                </a:solidFill>
                <a:latin typeface="Arial"/>
                <a:cs typeface="Arial"/>
              </a:rPr>
              <a:t> </a:t>
            </a:r>
            <a:r>
              <a:rPr dirty="0" sz="1250" spc="-60" b="1">
                <a:solidFill>
                  <a:srgbClr val="E2F7DD"/>
                </a:solidFill>
                <a:latin typeface="Arial"/>
                <a:cs typeface="Arial"/>
              </a:rPr>
              <a:t>LOCATIONS</a:t>
            </a:r>
            <a:endParaRPr sz="125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871962" y="3060068"/>
            <a:ext cx="1390650" cy="229235"/>
          </a:xfrm>
          <a:prstGeom prst="rect">
            <a:avLst/>
          </a:prstGeom>
          <a:solidFill>
            <a:srgbClr val="5DB346"/>
          </a:solidFill>
        </p:spPr>
        <p:txBody>
          <a:bodyPr wrap="square" lIns="0" tIns="952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75"/>
              </a:spcBef>
            </a:pPr>
            <a:r>
              <a:rPr dirty="0" sz="1250" spc="-140" b="1">
                <a:solidFill>
                  <a:srgbClr val="E2F7DD"/>
                </a:solidFill>
                <a:latin typeface="Arial"/>
                <a:cs typeface="Arial"/>
              </a:rPr>
              <a:t>CURRENT</a:t>
            </a:r>
            <a:r>
              <a:rPr dirty="0" sz="1250" spc="-20" b="1">
                <a:solidFill>
                  <a:srgbClr val="E2F7DD"/>
                </a:solidFill>
                <a:latin typeface="Arial"/>
                <a:cs typeface="Arial"/>
              </a:rPr>
              <a:t> </a:t>
            </a:r>
            <a:r>
              <a:rPr dirty="0" sz="1250" spc="-120" b="1">
                <a:solidFill>
                  <a:srgbClr val="E2F7DD"/>
                </a:solidFill>
                <a:latin typeface="Arial"/>
                <a:cs typeface="Arial"/>
              </a:rPr>
              <a:t>STATIONS</a:t>
            </a:r>
            <a:endParaRPr sz="125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6256007" y="3050488"/>
            <a:ext cx="2284095" cy="229235"/>
          </a:xfrm>
          <a:prstGeom prst="rect">
            <a:avLst/>
          </a:prstGeom>
          <a:solidFill>
            <a:srgbClr val="5DB346"/>
          </a:solidFill>
        </p:spPr>
        <p:txBody>
          <a:bodyPr wrap="square" lIns="0" tIns="952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75"/>
              </a:spcBef>
            </a:pPr>
            <a:r>
              <a:rPr dirty="0" sz="1250" spc="-130" b="1">
                <a:solidFill>
                  <a:srgbClr val="E2F7DD"/>
                </a:solidFill>
                <a:latin typeface="Arial"/>
                <a:cs typeface="Arial"/>
              </a:rPr>
              <a:t>LEAD</a:t>
            </a:r>
            <a:r>
              <a:rPr dirty="0" sz="1250" spc="-60" b="1">
                <a:solidFill>
                  <a:srgbClr val="E2F7DD"/>
                </a:solidFill>
                <a:latin typeface="Arial"/>
                <a:cs typeface="Arial"/>
              </a:rPr>
              <a:t> </a:t>
            </a:r>
            <a:r>
              <a:rPr dirty="0" sz="1250" spc="-125" b="1">
                <a:solidFill>
                  <a:srgbClr val="E2F7DD"/>
                </a:solidFill>
                <a:latin typeface="Arial"/>
                <a:cs typeface="Arial"/>
              </a:rPr>
              <a:t>CUSTOMER</a:t>
            </a:r>
            <a:r>
              <a:rPr dirty="0" sz="1250" spc="80" b="1">
                <a:solidFill>
                  <a:srgbClr val="E2F7DD"/>
                </a:solidFill>
                <a:latin typeface="Arial"/>
                <a:cs typeface="Arial"/>
              </a:rPr>
              <a:t> </a:t>
            </a:r>
            <a:r>
              <a:rPr dirty="0" sz="1250" spc="-95" b="1">
                <a:solidFill>
                  <a:srgbClr val="E2F7DD"/>
                </a:solidFill>
                <a:latin typeface="Arial"/>
                <a:cs typeface="Arial"/>
              </a:rPr>
              <a:t>SATISFACTION</a:t>
            </a:r>
            <a:endParaRPr sz="125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256355" y="3407514"/>
            <a:ext cx="261620" cy="4857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000" spc="65" b="1">
                <a:solidFill>
                  <a:srgbClr val="C6BD31"/>
                </a:solidFill>
                <a:latin typeface="Arial"/>
                <a:cs typeface="Arial"/>
              </a:rPr>
              <a:t>l</a:t>
            </a:r>
            <a:r>
              <a:rPr dirty="0" sz="3000" spc="65" b="1">
                <a:solidFill>
                  <a:srgbClr val="1A1A1A"/>
                </a:solidFill>
                <a:latin typeface="Arial"/>
                <a:cs typeface="Arial"/>
              </a:rPr>
              <a:t>l</a:t>
            </a:r>
            <a:endParaRPr sz="30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3921688" y="3506506"/>
            <a:ext cx="1299210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-10">
                <a:solidFill>
                  <a:srgbClr val="5B5B5B"/>
                </a:solidFill>
                <a:latin typeface="Arial"/>
                <a:cs typeface="Arial"/>
              </a:rPr>
              <a:t>M</a:t>
            </a:r>
            <a:r>
              <a:rPr dirty="0" sz="1250" spc="-1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dirty="0" sz="1250" spc="-10">
                <a:solidFill>
                  <a:srgbClr val="5B5B5B"/>
                </a:solidFill>
                <a:latin typeface="Arial"/>
                <a:cs typeface="Arial"/>
              </a:rPr>
              <a:t>AM</a:t>
            </a:r>
            <a:r>
              <a:rPr dirty="0" sz="1250" spc="-10">
                <a:solidFill>
                  <a:srgbClr val="747574"/>
                </a:solidFill>
                <a:latin typeface="Arial"/>
                <a:cs typeface="Arial"/>
              </a:rPr>
              <a:t>I</a:t>
            </a:r>
            <a:r>
              <a:rPr dirty="0" sz="1250" spc="-10">
                <a:solidFill>
                  <a:srgbClr val="5B5B5B"/>
                </a:solidFill>
                <a:latin typeface="Arial"/>
                <a:cs typeface="Arial"/>
              </a:rPr>
              <a:t>C</a:t>
            </a:r>
            <a:r>
              <a:rPr dirty="0" sz="1250" spc="-1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dirty="0" sz="1250" spc="-10">
                <a:solidFill>
                  <a:srgbClr val="5B5B5B"/>
                </a:solidFill>
                <a:latin typeface="Arial"/>
                <a:cs typeface="Arial"/>
              </a:rPr>
              <a:t>NTRAL</a:t>
            </a:r>
            <a:endParaRPr sz="125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3270445" y="3883312"/>
            <a:ext cx="580390" cy="5467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400" spc="-620" b="1">
                <a:solidFill>
                  <a:srgbClr val="565421"/>
                </a:solidFill>
                <a:latin typeface="Courier New"/>
                <a:cs typeface="Courier New"/>
              </a:rPr>
              <a:t>Ci</a:t>
            </a:r>
            <a:r>
              <a:rPr dirty="0" sz="3400" spc="-620" b="1">
                <a:solidFill>
                  <a:srgbClr val="E9DF44"/>
                </a:solidFill>
                <a:latin typeface="Courier New"/>
                <a:cs typeface="Courier New"/>
              </a:rPr>
              <a:t>•</a:t>
            </a:r>
            <a:endParaRPr sz="3400">
              <a:latin typeface="Courier New"/>
              <a:cs typeface="Courier New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6655572" y="3415575"/>
            <a:ext cx="735965" cy="603885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algn="ctr" marR="37465">
              <a:lnSpc>
                <a:spcPct val="100000"/>
              </a:lnSpc>
              <a:spcBef>
                <a:spcPts val="365"/>
              </a:spcBef>
            </a:pPr>
            <a:r>
              <a:rPr dirty="0" sz="950" spc="-10" i="1">
                <a:solidFill>
                  <a:srgbClr val="5B5B5B"/>
                </a:solidFill>
                <a:latin typeface="Arial"/>
                <a:cs typeface="Arial"/>
              </a:rPr>
              <a:t>brigh</a:t>
            </a:r>
            <a:r>
              <a:rPr dirty="0" sz="950" spc="-10" i="1">
                <a:solidFill>
                  <a:srgbClr val="747574"/>
                </a:solidFill>
                <a:latin typeface="Arial"/>
                <a:cs typeface="Arial"/>
              </a:rPr>
              <a:t>t</a:t>
            </a:r>
            <a:r>
              <a:rPr dirty="0" sz="950" spc="-10" i="1">
                <a:solidFill>
                  <a:srgbClr val="807E56"/>
                </a:solidFill>
                <a:latin typeface="Arial"/>
                <a:cs typeface="Arial"/>
              </a:rPr>
              <a:t>line</a:t>
            </a:r>
            <a:endParaRPr sz="950">
              <a:latin typeface="Arial"/>
              <a:cs typeface="Arial"/>
            </a:endParaRPr>
          </a:p>
          <a:p>
            <a:pPr algn="ctr" marR="15875">
              <a:lnSpc>
                <a:spcPts val="2150"/>
              </a:lnSpc>
              <a:spcBef>
                <a:spcPts val="525"/>
              </a:spcBef>
            </a:pPr>
            <a:r>
              <a:rPr dirty="0" sz="1850" spc="45">
                <a:solidFill>
                  <a:srgbClr val="5B5B5B"/>
                </a:solidFill>
                <a:latin typeface="Times New Roman"/>
                <a:cs typeface="Times New Roman"/>
              </a:rPr>
              <a:t>I</a:t>
            </a:r>
            <a:endParaRPr sz="1850">
              <a:latin typeface="Times New Roman"/>
              <a:cs typeface="Times New Roman"/>
            </a:endParaRPr>
          </a:p>
          <a:p>
            <a:pPr algn="ctr">
              <a:lnSpc>
                <a:spcPts val="470"/>
              </a:lnSpc>
            </a:pPr>
            <a:r>
              <a:rPr dirty="0" sz="450" spc="60">
                <a:solidFill>
                  <a:srgbClr val="5B5B5B"/>
                </a:solidFill>
                <a:latin typeface="Arial"/>
                <a:cs typeface="Arial"/>
              </a:rPr>
              <a:t>T</a:t>
            </a:r>
            <a:r>
              <a:rPr dirty="0" sz="450" spc="60">
                <a:solidFill>
                  <a:srgbClr val="3B3B3B"/>
                </a:solidFill>
                <a:latin typeface="Arial"/>
                <a:cs typeface="Arial"/>
              </a:rPr>
              <a:t>Ii</a:t>
            </a:r>
            <a:r>
              <a:rPr dirty="0" sz="450" spc="60">
                <a:solidFill>
                  <a:srgbClr val="747574"/>
                </a:solidFill>
                <a:latin typeface="Arial"/>
                <a:cs typeface="Arial"/>
              </a:rPr>
              <a:t>i!.</a:t>
            </a:r>
            <a:r>
              <a:rPr dirty="0" sz="450" spc="40">
                <a:solidFill>
                  <a:srgbClr val="747574"/>
                </a:solidFill>
                <a:latin typeface="Arial"/>
                <a:cs typeface="Arial"/>
              </a:rPr>
              <a:t> </a:t>
            </a:r>
            <a:r>
              <a:rPr dirty="0" sz="450">
                <a:solidFill>
                  <a:srgbClr val="3B3B3B"/>
                </a:solidFill>
                <a:latin typeface="Arial"/>
                <a:cs typeface="Arial"/>
              </a:rPr>
              <a:t>1</a:t>
            </a:r>
            <a:r>
              <a:rPr dirty="0" sz="450">
                <a:solidFill>
                  <a:srgbClr val="5B5B5B"/>
                </a:solidFill>
                <a:latin typeface="Arial"/>
                <a:cs typeface="Arial"/>
              </a:rPr>
              <a:t>1,1</a:t>
            </a:r>
            <a:r>
              <a:rPr dirty="0" sz="450">
                <a:solidFill>
                  <a:srgbClr val="747574"/>
                </a:solidFill>
                <a:latin typeface="Arial"/>
                <a:cs typeface="Arial"/>
              </a:rPr>
              <a:t>-r</a:t>
            </a:r>
            <a:r>
              <a:rPr dirty="0" sz="450">
                <a:solidFill>
                  <a:srgbClr val="5B5B5B"/>
                </a:solidFill>
                <a:latin typeface="Arial"/>
                <a:cs typeface="Arial"/>
              </a:rPr>
              <a:t>,:</a:t>
            </a:r>
            <a:r>
              <a:rPr dirty="0" sz="450">
                <a:solidFill>
                  <a:srgbClr val="A8A8A8"/>
                </a:solidFill>
                <a:latin typeface="Arial"/>
                <a:cs typeface="Arial"/>
              </a:rPr>
              <a:t>•</a:t>
            </a:r>
            <a:r>
              <a:rPr dirty="0" sz="450">
                <a:solidFill>
                  <a:srgbClr val="747574"/>
                </a:solidFill>
                <a:latin typeface="Arial"/>
                <a:cs typeface="Arial"/>
              </a:rPr>
              <a:t>c</a:t>
            </a:r>
            <a:r>
              <a:rPr dirty="0" sz="450" spc="10">
                <a:solidFill>
                  <a:srgbClr val="747574"/>
                </a:solidFill>
                <a:latin typeface="Arial"/>
                <a:cs typeface="Arial"/>
              </a:rPr>
              <a:t> </a:t>
            </a:r>
            <a:r>
              <a:rPr dirty="0" sz="450" spc="-10">
                <a:solidFill>
                  <a:srgbClr val="747574"/>
                </a:solidFill>
                <a:latin typeface="Arial"/>
                <a:cs typeface="Arial"/>
              </a:rPr>
              <a:t>...</a:t>
            </a:r>
            <a:r>
              <a:rPr dirty="0" sz="450" spc="-40">
                <a:solidFill>
                  <a:srgbClr val="747574"/>
                </a:solidFill>
                <a:latin typeface="Arial"/>
                <a:cs typeface="Arial"/>
              </a:rPr>
              <a:t> </a:t>
            </a:r>
            <a:r>
              <a:rPr dirty="0" sz="450" spc="40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dirty="0" sz="450" spc="40">
                <a:solidFill>
                  <a:srgbClr val="747574"/>
                </a:solidFill>
                <a:latin typeface="Arial"/>
                <a:cs typeface="Arial"/>
              </a:rPr>
              <a:t>u.TON</a:t>
            </a:r>
            <a:endParaRPr sz="45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933876" y="4014236"/>
            <a:ext cx="892175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-10">
                <a:solidFill>
                  <a:srgbClr val="5B5B5B"/>
                </a:solidFill>
                <a:latin typeface="Arial"/>
                <a:cs typeface="Arial"/>
              </a:rPr>
              <a:t>AVENTURA</a:t>
            </a:r>
            <a:endParaRPr sz="125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6759754" y="4081295"/>
            <a:ext cx="560705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-10">
                <a:solidFill>
                  <a:srgbClr val="49546B"/>
                </a:solidFill>
                <a:latin typeface="Arial"/>
                <a:cs typeface="Arial"/>
              </a:rPr>
              <a:t>jetBlue</a:t>
            </a:r>
            <a:endParaRPr sz="125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329688" y="4196252"/>
            <a:ext cx="276860" cy="6083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800" spc="-155">
                <a:latin typeface="Arial"/>
                <a:cs typeface="Arial"/>
              </a:rPr>
              <a:t>,-</a:t>
            </a:r>
            <a:endParaRPr sz="38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930129" y="4502807"/>
            <a:ext cx="1537970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-35">
                <a:solidFill>
                  <a:srgbClr val="3B3B3B"/>
                </a:solidFill>
                <a:latin typeface="Arial"/>
                <a:cs typeface="Arial"/>
              </a:rPr>
              <a:t>FORT</a:t>
            </a:r>
            <a:r>
              <a:rPr dirty="0" sz="1250" spc="-9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250" spc="-10">
                <a:solidFill>
                  <a:srgbClr val="5B5B5B"/>
                </a:solidFill>
                <a:latin typeface="Arial"/>
                <a:cs typeface="Arial"/>
              </a:rPr>
              <a:t>LAUDERDALE</a:t>
            </a:r>
            <a:endParaRPr sz="125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6681942" y="4327177"/>
            <a:ext cx="737235" cy="2787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1500" spc="-120" b="1">
                <a:solidFill>
                  <a:srgbClr val="1A1A1A"/>
                </a:solidFill>
                <a:latin typeface="Arial"/>
                <a:cs typeface="Arial"/>
              </a:rPr>
              <a:t>a</a:t>
            </a:r>
            <a:r>
              <a:rPr dirty="0" baseline="-8417" sz="2475" spc="-555">
                <a:solidFill>
                  <a:srgbClr val="D8A354"/>
                </a:solidFill>
                <a:latin typeface="Arial"/>
                <a:cs typeface="Arial"/>
              </a:rPr>
              <a:t>.</a:t>
            </a:r>
            <a:r>
              <a:rPr dirty="0" sz="1500" spc="-675" b="1">
                <a:solidFill>
                  <a:srgbClr val="1A1A1A"/>
                </a:solidFill>
                <a:latin typeface="Arial"/>
                <a:cs typeface="Arial"/>
              </a:rPr>
              <a:t>m</a:t>
            </a:r>
            <a:r>
              <a:rPr dirty="0" baseline="-8417" sz="2475" spc="-765">
                <a:solidFill>
                  <a:srgbClr val="D8A354"/>
                </a:solidFill>
                <a:latin typeface="Arial"/>
                <a:cs typeface="Arial"/>
              </a:rPr>
              <a:t>_</a:t>
            </a:r>
            <a:r>
              <a:rPr dirty="0" sz="1500" spc="5" b="1">
                <a:solidFill>
                  <a:srgbClr val="1A1A1A"/>
                </a:solidFill>
                <a:latin typeface="Arial"/>
                <a:cs typeface="Arial"/>
              </a:rPr>
              <a:t>a</a:t>
            </a:r>
            <a:r>
              <a:rPr dirty="0" sz="1500" spc="-680" b="1">
                <a:solidFill>
                  <a:srgbClr val="1A1A1A"/>
                </a:solidFill>
                <a:latin typeface="Arial"/>
                <a:cs typeface="Arial"/>
              </a:rPr>
              <a:t>z</a:t>
            </a:r>
            <a:r>
              <a:rPr dirty="0" baseline="-8417" sz="2475" spc="-67">
                <a:solidFill>
                  <a:srgbClr val="D4BC83"/>
                </a:solidFill>
                <a:latin typeface="Arial"/>
                <a:cs typeface="Arial"/>
              </a:rPr>
              <a:t>,</a:t>
            </a:r>
            <a:r>
              <a:rPr dirty="0" sz="1500" spc="5" b="1">
                <a:solidFill>
                  <a:srgbClr val="1A1A1A"/>
                </a:solidFill>
                <a:latin typeface="Arial"/>
                <a:cs typeface="Arial"/>
              </a:rPr>
              <a:t>on</a:t>
            </a:r>
            <a:endParaRPr sz="15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6855045" y="4078101"/>
            <a:ext cx="438150" cy="807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baseline="-29411" sz="7650" spc="-1417">
                <a:solidFill>
                  <a:srgbClr val="A8A8A8"/>
                </a:solidFill>
                <a:latin typeface="Arial"/>
                <a:cs typeface="Arial"/>
              </a:rPr>
              <a:t>•</a:t>
            </a:r>
            <a:r>
              <a:rPr dirty="0" sz="1500" spc="260">
                <a:solidFill>
                  <a:srgbClr val="A8A8A8"/>
                </a:solidFill>
                <a:latin typeface="Times New Roman"/>
                <a:cs typeface="Times New Roman"/>
              </a:rPr>
              <a:t>,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3931563" y="5000958"/>
            <a:ext cx="1158240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125">
                <a:solidFill>
                  <a:srgbClr val="3B3B3B"/>
                </a:solidFill>
                <a:latin typeface="Arial"/>
                <a:cs typeface="Arial"/>
              </a:rPr>
              <a:t>BOCA</a:t>
            </a:r>
            <a:r>
              <a:rPr dirty="0" sz="1250" spc="-6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250" spc="-10">
                <a:solidFill>
                  <a:srgbClr val="5B5B5B"/>
                </a:solidFill>
                <a:latin typeface="Arial"/>
                <a:cs typeface="Arial"/>
              </a:rPr>
              <a:t>RATON</a:t>
            </a:r>
            <a:endParaRPr sz="1250">
              <a:latin typeface="Arial"/>
              <a:cs typeface="Arial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3360353" y="5221223"/>
            <a:ext cx="220345" cy="0"/>
          </a:xfrm>
          <a:custGeom>
            <a:avLst/>
            <a:gdLst/>
            <a:ahLst/>
            <a:cxnLst/>
            <a:rect l="l" t="t" r="r" b="b"/>
            <a:pathLst>
              <a:path w="220345" h="0">
                <a:moveTo>
                  <a:pt x="0" y="0"/>
                </a:moveTo>
                <a:lnTo>
                  <a:pt x="219771" y="0"/>
                </a:lnTo>
              </a:path>
            </a:pathLst>
          </a:custGeom>
          <a:ln w="12773">
            <a:solidFill>
              <a:srgbClr val="5B5B5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3273583" y="4678437"/>
            <a:ext cx="501015" cy="6616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dirty="0" baseline="-3346" sz="6225" spc="-1432">
                <a:solidFill>
                  <a:srgbClr val="3B3B3B"/>
                </a:solidFill>
                <a:latin typeface="Arial"/>
                <a:cs typeface="Arial"/>
              </a:rPr>
              <a:t>·</a:t>
            </a:r>
            <a:r>
              <a:rPr dirty="0" baseline="33333" sz="1125" spc="-465">
                <a:solidFill>
                  <a:srgbClr val="3B3B3B"/>
                </a:solidFill>
                <a:latin typeface="Times New Roman"/>
                <a:cs typeface="Times New Roman"/>
              </a:rPr>
              <a:t>"</a:t>
            </a:r>
            <a:r>
              <a:rPr dirty="0" sz="1400" spc="-15">
                <a:solidFill>
                  <a:srgbClr val="5B5B5B"/>
                </a:solidFill>
                <a:latin typeface="Times New Roman"/>
                <a:cs typeface="Times New Roman"/>
              </a:rPr>
              <a:t>.</a:t>
            </a:r>
            <a:r>
              <a:rPr dirty="0" sz="1400" spc="-220">
                <a:solidFill>
                  <a:srgbClr val="5B5B5B"/>
                </a:solidFill>
                <a:latin typeface="Times New Roman"/>
                <a:cs typeface="Times New Roman"/>
              </a:rPr>
              <a:t>.</a:t>
            </a:r>
            <a:r>
              <a:rPr dirty="0" baseline="33333" sz="1125" spc="-315">
                <a:solidFill>
                  <a:srgbClr val="3B3B3B"/>
                </a:solidFill>
                <a:latin typeface="Times New Roman"/>
                <a:cs typeface="Times New Roman"/>
              </a:rPr>
              <a:t>"</a:t>
            </a:r>
            <a:r>
              <a:rPr dirty="0" sz="1400" spc="-310">
                <a:solidFill>
                  <a:srgbClr val="5B5B5B"/>
                </a:solidFill>
                <a:latin typeface="Times New Roman"/>
                <a:cs typeface="Times New Roman"/>
              </a:rPr>
              <a:t>.</a:t>
            </a:r>
            <a:r>
              <a:rPr dirty="0" baseline="-3346" sz="6225" spc="-1754">
                <a:latin typeface="Arial"/>
                <a:cs typeface="Arial"/>
              </a:rPr>
              <a:t>•</a:t>
            </a:r>
            <a:r>
              <a:rPr dirty="0" baseline="33333" sz="1125" spc="-209">
                <a:solidFill>
                  <a:srgbClr val="3B3B3B"/>
                </a:solidFill>
                <a:latin typeface="Times New Roman"/>
                <a:cs typeface="Times New Roman"/>
              </a:rPr>
              <a:t>'</a:t>
            </a:r>
            <a:r>
              <a:rPr dirty="0" sz="1400" spc="-165">
                <a:solidFill>
                  <a:srgbClr val="5B5B5B"/>
                </a:solidFill>
                <a:latin typeface="Times New Roman"/>
                <a:cs typeface="Times New Roman"/>
              </a:rPr>
              <a:t>.</a:t>
            </a:r>
            <a:r>
              <a:rPr dirty="0" baseline="33333" sz="1125" spc="-277">
                <a:solidFill>
                  <a:srgbClr val="3B3B3B"/>
                </a:solidFill>
                <a:latin typeface="Times New Roman"/>
                <a:cs typeface="Times New Roman"/>
              </a:rPr>
              <a:t>-</a:t>
            </a:r>
            <a:r>
              <a:rPr dirty="0" sz="1400" spc="-70">
                <a:solidFill>
                  <a:srgbClr val="5B5B5B"/>
                </a:solidFill>
                <a:latin typeface="Times New Roman"/>
                <a:cs typeface="Times New Roman"/>
              </a:rPr>
              <a:t>.</a:t>
            </a:r>
            <a:r>
              <a:rPr dirty="0" baseline="33333" sz="1125" spc="-419">
                <a:solidFill>
                  <a:srgbClr val="3B3B3B"/>
                </a:solidFill>
                <a:latin typeface="Times New Roman"/>
                <a:cs typeface="Times New Roman"/>
              </a:rPr>
              <a:t>"</a:t>
            </a:r>
            <a:r>
              <a:rPr dirty="0" sz="1400" spc="-110">
                <a:solidFill>
                  <a:srgbClr val="5B5B5B"/>
                </a:solidFill>
                <a:latin typeface="Times New Roman"/>
                <a:cs typeface="Times New Roman"/>
              </a:rPr>
              <a:t>.</a:t>
            </a:r>
            <a:r>
              <a:rPr dirty="0" baseline="-3346" sz="6225" spc="-7">
                <a:solidFill>
                  <a:srgbClr val="3B3B3B"/>
                </a:solidFill>
                <a:latin typeface="Arial"/>
                <a:cs typeface="Arial"/>
              </a:rPr>
              <a:t>·</a:t>
            </a:r>
            <a:endParaRPr baseline="-3346" sz="6225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3931722" y="5422470"/>
            <a:ext cx="1478915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65">
                <a:solidFill>
                  <a:srgbClr val="5B5B5B"/>
                </a:solidFill>
                <a:latin typeface="Arial"/>
                <a:cs typeface="Arial"/>
              </a:rPr>
              <a:t>West</a:t>
            </a:r>
            <a:r>
              <a:rPr dirty="0" sz="1250" spc="-30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 spc="110">
                <a:solidFill>
                  <a:srgbClr val="3B3B3B"/>
                </a:solidFill>
                <a:latin typeface="Arial"/>
                <a:cs typeface="Arial"/>
              </a:rPr>
              <a:t>Palm</a:t>
            </a:r>
            <a:r>
              <a:rPr dirty="0" sz="1250" spc="-35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250" spc="145">
                <a:solidFill>
                  <a:srgbClr val="5B5B5B"/>
                </a:solidFill>
                <a:latin typeface="Arial"/>
                <a:cs typeface="Arial"/>
              </a:rPr>
              <a:t>Beach</a:t>
            </a:r>
            <a:endParaRPr sz="125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3329688" y="5010537"/>
            <a:ext cx="414655" cy="115570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800" spc="-180">
                <a:latin typeface="Arial"/>
                <a:cs typeface="Arial"/>
              </a:rPr>
              <a:t>,-</a:t>
            </a:r>
            <a:r>
              <a:rPr dirty="0" sz="3800" spc="-130">
                <a:solidFill>
                  <a:srgbClr val="E9DF44"/>
                </a:solidFill>
                <a:latin typeface="Arial"/>
                <a:cs typeface="Arial"/>
              </a:rPr>
              <a:t>)</a:t>
            </a:r>
            <a:endParaRPr sz="3800">
              <a:latin typeface="Arial"/>
              <a:cs typeface="Arial"/>
            </a:endParaRPr>
          </a:p>
          <a:p>
            <a:pPr marL="93345">
              <a:lnSpc>
                <a:spcPct val="100000"/>
              </a:lnSpc>
              <a:spcBef>
                <a:spcPts val="2395"/>
              </a:spcBef>
            </a:pPr>
            <a:r>
              <a:rPr dirty="0" sz="1600" spc="1480" i="1">
                <a:solidFill>
                  <a:srgbClr val="E9DF44"/>
                </a:solidFill>
                <a:latin typeface="Arial"/>
                <a:cs typeface="Arial"/>
              </a:rPr>
              <a:t>I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6602107" y="4994571"/>
            <a:ext cx="798195" cy="8940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60020">
              <a:lnSpc>
                <a:spcPct val="100000"/>
              </a:lnSpc>
              <a:spcBef>
                <a:spcPts val="110"/>
              </a:spcBef>
            </a:pPr>
            <a:r>
              <a:rPr dirty="0" sz="1600" spc="-330" b="1">
                <a:solidFill>
                  <a:srgbClr val="BF462D"/>
                </a:solidFill>
                <a:latin typeface="Times New Roman"/>
                <a:cs typeface="Times New Roman"/>
              </a:rPr>
              <a:t>N</a:t>
            </a:r>
            <a:r>
              <a:rPr dirty="0" sz="1600" spc="-330" b="1">
                <a:solidFill>
                  <a:srgbClr val="BC4D4F"/>
                </a:solidFill>
                <a:latin typeface="Times New Roman"/>
                <a:cs typeface="Times New Roman"/>
              </a:rPr>
              <a:t>ETF</a:t>
            </a:r>
            <a:r>
              <a:rPr dirty="0" sz="1600" spc="-330" b="1">
                <a:solidFill>
                  <a:srgbClr val="DF4154"/>
                </a:solidFill>
                <a:latin typeface="Times New Roman"/>
                <a:cs typeface="Times New Roman"/>
              </a:rPr>
              <a:t>L</a:t>
            </a:r>
            <a:r>
              <a:rPr dirty="0" sz="1600" spc="-330" b="1">
                <a:solidFill>
                  <a:srgbClr val="CD2A38"/>
                </a:solidFill>
                <a:latin typeface="Times New Roman"/>
                <a:cs typeface="Times New Roman"/>
              </a:rPr>
              <a:t>I</a:t>
            </a:r>
            <a:r>
              <a:rPr dirty="0" sz="1600" spc="-330" b="1">
                <a:solidFill>
                  <a:srgbClr val="BC4D4F"/>
                </a:solidFill>
                <a:latin typeface="Times New Roman"/>
                <a:cs typeface="Times New Roman"/>
              </a:rPr>
              <a:t>X</a:t>
            </a:r>
            <a:endParaRPr sz="1600">
              <a:latin typeface="Times New Roman"/>
              <a:cs typeface="Times New Roman"/>
            </a:endParaRPr>
          </a:p>
          <a:p>
            <a:pPr marL="287655">
              <a:lnSpc>
                <a:spcPct val="100000"/>
              </a:lnSpc>
              <a:spcBef>
                <a:spcPts val="20"/>
              </a:spcBef>
            </a:pPr>
            <a:r>
              <a:rPr dirty="0" sz="2750" spc="185">
                <a:solidFill>
                  <a:srgbClr val="4474AE"/>
                </a:solidFill>
                <a:latin typeface="Times New Roman"/>
                <a:cs typeface="Times New Roman"/>
              </a:rPr>
              <a:t>II</a:t>
            </a:r>
            <a:endParaRPr sz="2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 sz="1250" spc="50" b="1">
                <a:solidFill>
                  <a:srgbClr val="C67985"/>
                </a:solidFill>
                <a:latin typeface="Arial"/>
                <a:cs typeface="Arial"/>
              </a:rPr>
              <a:t>&amp;')airbnb</a:t>
            </a:r>
            <a:endParaRPr sz="125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7829323" y="3423480"/>
            <a:ext cx="348615" cy="24765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2225">
              <a:lnSpc>
                <a:spcPct val="100000"/>
              </a:lnSpc>
              <a:spcBef>
                <a:spcPts val="105"/>
              </a:spcBef>
            </a:pPr>
            <a:r>
              <a:rPr dirty="0" sz="1300" spc="-25" b="1">
                <a:solidFill>
                  <a:srgbClr val="87A877"/>
                </a:solidFill>
                <a:latin typeface="Courier New"/>
                <a:cs typeface="Courier New"/>
              </a:rPr>
              <a:t>75</a:t>
            </a:r>
            <a:endParaRPr sz="1300">
              <a:latin typeface="Courier New"/>
              <a:cs typeface="Courier New"/>
            </a:endParaRPr>
          </a:p>
          <a:p>
            <a:pPr marL="22225">
              <a:lnSpc>
                <a:spcPct val="100000"/>
              </a:lnSpc>
              <a:spcBef>
                <a:spcPts val="1080"/>
              </a:spcBef>
            </a:pPr>
            <a:r>
              <a:rPr dirty="0" sz="1300" spc="-25" b="1">
                <a:solidFill>
                  <a:srgbClr val="1A1A1A"/>
                </a:solidFill>
                <a:latin typeface="Courier New"/>
                <a:cs typeface="Courier New"/>
              </a:rPr>
              <a:t>75</a:t>
            </a:r>
            <a:endParaRPr sz="1300">
              <a:latin typeface="Courier New"/>
              <a:cs typeface="Courier New"/>
            </a:endParaRPr>
          </a:p>
          <a:p>
            <a:pPr marL="22225">
              <a:lnSpc>
                <a:spcPct val="100000"/>
              </a:lnSpc>
              <a:spcBef>
                <a:spcPts val="930"/>
              </a:spcBef>
            </a:pPr>
            <a:r>
              <a:rPr dirty="0" sz="1300" spc="40" b="1">
                <a:solidFill>
                  <a:srgbClr val="1A1A1A"/>
                </a:solidFill>
                <a:latin typeface="Courier New"/>
                <a:cs typeface="Courier New"/>
              </a:rPr>
              <a:t>74</a:t>
            </a:r>
            <a:endParaRPr sz="1300">
              <a:latin typeface="Courier New"/>
              <a:cs typeface="Courier New"/>
            </a:endParaRPr>
          </a:p>
          <a:p>
            <a:pPr marL="17145">
              <a:lnSpc>
                <a:spcPct val="100000"/>
              </a:lnSpc>
              <a:spcBef>
                <a:spcPts val="1005"/>
              </a:spcBef>
            </a:pPr>
            <a:r>
              <a:rPr dirty="0" sz="1300" spc="-25" b="1">
                <a:solidFill>
                  <a:srgbClr val="1A1A1A"/>
                </a:solidFill>
                <a:latin typeface="Courier New"/>
                <a:cs typeface="Courier New"/>
              </a:rPr>
              <a:t>68</a:t>
            </a:r>
            <a:endParaRPr sz="1300">
              <a:latin typeface="Courier New"/>
              <a:cs typeface="Courier New"/>
            </a:endParaRPr>
          </a:p>
          <a:p>
            <a:pPr marL="17145">
              <a:lnSpc>
                <a:spcPct val="100000"/>
              </a:lnSpc>
              <a:spcBef>
                <a:spcPts val="1005"/>
              </a:spcBef>
            </a:pPr>
            <a:r>
              <a:rPr dirty="0" sz="1300" spc="45" b="1">
                <a:solidFill>
                  <a:srgbClr val="1A1A1A"/>
                </a:solidFill>
                <a:latin typeface="Courier New"/>
                <a:cs typeface="Courier New"/>
              </a:rPr>
              <a:t>63</a:t>
            </a:r>
            <a:endParaRPr sz="1300">
              <a:latin typeface="Courier New"/>
              <a:cs typeface="Courier New"/>
            </a:endParaRPr>
          </a:p>
          <a:p>
            <a:pPr marL="17145">
              <a:lnSpc>
                <a:spcPct val="100000"/>
              </a:lnSpc>
              <a:spcBef>
                <a:spcPts val="1005"/>
              </a:spcBef>
            </a:pPr>
            <a:r>
              <a:rPr dirty="0" sz="1300" spc="434" b="1">
                <a:solidFill>
                  <a:srgbClr val="1A1A1A"/>
                </a:solidFill>
                <a:latin typeface="Courier New"/>
                <a:cs typeface="Courier New"/>
              </a:rPr>
              <a:t>62</a:t>
            </a:r>
            <a:endParaRPr sz="1300">
              <a:latin typeface="Courier New"/>
              <a:cs typeface="Courier New"/>
            </a:endParaRPr>
          </a:p>
          <a:p>
            <a:pPr marL="17145">
              <a:lnSpc>
                <a:spcPct val="100000"/>
              </a:lnSpc>
              <a:spcBef>
                <a:spcPts val="930"/>
              </a:spcBef>
            </a:pPr>
            <a:r>
              <a:rPr dirty="0" sz="1300" spc="145" b="1">
                <a:solidFill>
                  <a:srgbClr val="1A1A1A"/>
                </a:solidFill>
                <a:latin typeface="Courier New"/>
                <a:cs typeface="Courier New"/>
              </a:rPr>
              <a:t>60</a:t>
            </a:r>
            <a:endParaRPr sz="13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dirty="0" sz="1300" spc="55" b="1">
                <a:latin typeface="Courier New"/>
                <a:cs typeface="Courier New"/>
              </a:rPr>
              <a:t>43</a:t>
            </a:r>
            <a:endParaRPr sz="1300">
              <a:latin typeface="Courier New"/>
              <a:cs typeface="Courier New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655775" y="5671545"/>
            <a:ext cx="2035175" cy="36703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318770" marR="5080" indent="-306705">
              <a:lnSpc>
                <a:spcPct val="102899"/>
              </a:lnSpc>
              <a:spcBef>
                <a:spcPts val="65"/>
              </a:spcBef>
            </a:pPr>
            <a:r>
              <a:rPr dirty="0" sz="1100" spc="50" b="1">
                <a:solidFill>
                  <a:srgbClr val="3B3B3B"/>
                </a:solidFill>
                <a:latin typeface="Arial"/>
                <a:cs typeface="Arial"/>
              </a:rPr>
              <a:t>Miami</a:t>
            </a:r>
            <a:r>
              <a:rPr dirty="0" sz="1100" spc="-10" b="1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3B3B3B"/>
                </a:solidFill>
                <a:latin typeface="Arial"/>
                <a:cs typeface="Arial"/>
              </a:rPr>
              <a:t>Central</a:t>
            </a:r>
            <a:r>
              <a:rPr dirty="0" sz="1100" spc="-65" b="1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5B5B5B"/>
                </a:solidFill>
                <a:latin typeface="Arial"/>
                <a:cs typeface="Arial"/>
              </a:rPr>
              <a:t>features</a:t>
            </a:r>
            <a:r>
              <a:rPr dirty="0" sz="1100" spc="80" b="1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3B3B3B"/>
                </a:solidFill>
                <a:latin typeface="Arial"/>
                <a:cs typeface="Arial"/>
              </a:rPr>
              <a:t>office, </a:t>
            </a:r>
            <a:r>
              <a:rPr dirty="0" sz="1100" b="1">
                <a:solidFill>
                  <a:srgbClr val="3B3B3B"/>
                </a:solidFill>
                <a:latin typeface="Arial"/>
                <a:cs typeface="Arial"/>
              </a:rPr>
              <a:t>residential</a:t>
            </a:r>
            <a:r>
              <a:rPr dirty="0" sz="1100" spc="-80" b="1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3B3B3B"/>
                </a:solidFill>
                <a:latin typeface="Arial"/>
                <a:cs typeface="Arial"/>
              </a:rPr>
              <a:t>and</a:t>
            </a:r>
            <a:r>
              <a:rPr dirty="0" sz="1100" spc="120" b="1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3B3B3B"/>
                </a:solidFill>
                <a:latin typeface="Arial"/>
                <a:cs typeface="Arial"/>
              </a:rPr>
              <a:t>retail</a:t>
            </a:r>
            <a:endParaRPr sz="11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3925989" y="5930200"/>
            <a:ext cx="1424305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75">
                <a:solidFill>
                  <a:srgbClr val="5B5B5B"/>
                </a:solidFill>
                <a:latin typeface="Arial"/>
                <a:cs typeface="Arial"/>
              </a:rPr>
              <a:t>ORLANDO</a:t>
            </a:r>
            <a:r>
              <a:rPr dirty="0" sz="1250" spc="105">
                <a:solidFill>
                  <a:srgbClr val="5B5B5B"/>
                </a:solidFill>
                <a:latin typeface="Arial"/>
                <a:cs typeface="Arial"/>
              </a:rPr>
              <a:t> </a:t>
            </a:r>
            <a:r>
              <a:rPr dirty="0" sz="1250" spc="-10">
                <a:solidFill>
                  <a:srgbClr val="5B5B5B"/>
                </a:solidFill>
                <a:latin typeface="Arial"/>
                <a:cs typeface="Arial"/>
              </a:rPr>
              <a:t>(2023)</a:t>
            </a:r>
            <a:endParaRPr sz="125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365129" y="6211208"/>
            <a:ext cx="934719" cy="2940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u="heavy" sz="1750" spc="-20" b="1" i="1">
                <a:solidFill>
                  <a:srgbClr val="5B5B5B"/>
                </a:solidFill>
                <a:uFill>
                  <a:solidFill>
                    <a:srgbClr val="C8C1B1"/>
                  </a:solidFill>
                </a:uFill>
                <a:latin typeface="Times New Roman"/>
                <a:cs typeface="Times New Roman"/>
              </a:rPr>
              <a:t>brigh</a:t>
            </a:r>
            <a:r>
              <a:rPr dirty="0" u="heavy" sz="1750" spc="-20" b="1" i="1">
                <a:solidFill>
                  <a:srgbClr val="747574"/>
                </a:solidFill>
                <a:uFill>
                  <a:solidFill>
                    <a:srgbClr val="C8C1B1"/>
                  </a:solidFill>
                </a:uFill>
                <a:latin typeface="Times New Roman"/>
                <a:cs typeface="Times New Roman"/>
              </a:rPr>
              <a:t>i/</a:t>
            </a:r>
            <a:r>
              <a:rPr dirty="0" u="heavy" sz="1750" spc="-40" b="1" i="1">
                <a:solidFill>
                  <a:srgbClr val="747574"/>
                </a:solidFill>
                <a:uFill>
                  <a:solidFill>
                    <a:srgbClr val="C8C1B1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750" spc="-20" b="1" i="1">
                <a:solidFill>
                  <a:srgbClr val="747574"/>
                </a:solidFill>
                <a:uFill>
                  <a:solidFill>
                    <a:srgbClr val="C8C1B1"/>
                  </a:solidFill>
                </a:uFill>
                <a:latin typeface="Times New Roman"/>
                <a:cs typeface="Times New Roman"/>
              </a:rPr>
              <a:t>:f,</a:t>
            </a:r>
            <a:r>
              <a:rPr dirty="0" u="heavy" sz="1750" spc="-20" b="1" i="1">
                <a:solidFill>
                  <a:srgbClr val="C8C1B1"/>
                </a:solidFill>
                <a:uFill>
                  <a:solidFill>
                    <a:srgbClr val="C8C1B1"/>
                  </a:solidFill>
                </a:uFill>
                <a:latin typeface="Times New Roman"/>
                <a:cs typeface="Times New Roman"/>
              </a:rPr>
              <a:t>,</a:t>
            </a:r>
            <a:endParaRPr sz="1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6378" cy="842988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59100" y="421598"/>
            <a:ext cx="1108366" cy="325619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7758564" y="459906"/>
            <a:ext cx="4261485" cy="3926840"/>
            <a:chOff x="7758564" y="459906"/>
            <a:chExt cx="4261485" cy="3926840"/>
          </a:xfrm>
        </p:grpSpPr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58564" y="459906"/>
              <a:ext cx="4242367" cy="392659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160104" y="670601"/>
              <a:ext cx="859939" cy="268157"/>
            </a:xfrm>
            <a:prstGeom prst="rect">
              <a:avLst/>
            </a:prstGeom>
          </p:spPr>
        </p:pic>
      </p:grpSp>
      <p:pic>
        <p:nvPicPr>
          <p:cNvPr id="7" name="object 7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809368" y="2509394"/>
            <a:ext cx="726171" cy="287311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752039" y="3888489"/>
            <a:ext cx="649732" cy="229849"/>
          </a:xfrm>
          <a:prstGeom prst="rect">
            <a:avLst/>
          </a:prstGeom>
        </p:spPr>
      </p:pic>
      <p:grpSp>
        <p:nvGrpSpPr>
          <p:cNvPr id="9" name="object 9" descr=""/>
          <p:cNvGrpSpPr/>
          <p:nvPr/>
        </p:nvGrpSpPr>
        <p:grpSpPr>
          <a:xfrm>
            <a:off x="0" y="4558881"/>
            <a:ext cx="12144375" cy="2298700"/>
            <a:chOff x="0" y="4558881"/>
            <a:chExt cx="12144375" cy="2298700"/>
          </a:xfrm>
        </p:grpSpPr>
        <p:pic>
          <p:nvPicPr>
            <p:cNvPr id="10" name="object 10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0" y="5056889"/>
              <a:ext cx="12144375" cy="1800485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1404567" y="4558881"/>
              <a:ext cx="0" cy="728345"/>
            </a:xfrm>
            <a:custGeom>
              <a:avLst/>
              <a:gdLst/>
              <a:ahLst/>
              <a:cxnLst/>
              <a:rect l="l" t="t" r="r" b="b"/>
              <a:pathLst>
                <a:path w="0" h="728345">
                  <a:moveTo>
                    <a:pt x="0" y="727855"/>
                  </a:moveTo>
                  <a:lnTo>
                    <a:pt x="0" y="0"/>
                  </a:lnTo>
                </a:path>
              </a:pathLst>
            </a:custGeom>
            <a:ln w="191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/>
          <p:nvPr/>
        </p:nvSpPr>
        <p:spPr>
          <a:xfrm>
            <a:off x="7252153" y="1455918"/>
            <a:ext cx="0" cy="919480"/>
          </a:xfrm>
          <a:custGeom>
            <a:avLst/>
            <a:gdLst/>
            <a:ahLst/>
            <a:cxnLst/>
            <a:rect l="l" t="t" r="r" b="b"/>
            <a:pathLst>
              <a:path w="0" h="919480">
                <a:moveTo>
                  <a:pt x="0" y="919396"/>
                </a:moveTo>
                <a:lnTo>
                  <a:pt x="0" y="0"/>
                </a:lnTo>
              </a:path>
            </a:pathLst>
          </a:custGeom>
          <a:ln w="95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10969001" y="4558881"/>
            <a:ext cx="0" cy="498475"/>
          </a:xfrm>
          <a:custGeom>
            <a:avLst/>
            <a:gdLst/>
            <a:ahLst/>
            <a:cxnLst/>
            <a:rect l="l" t="t" r="r" b="b"/>
            <a:pathLst>
              <a:path w="0" h="498475">
                <a:moveTo>
                  <a:pt x="0" y="498006"/>
                </a:moveTo>
                <a:lnTo>
                  <a:pt x="0" y="0"/>
                </a:lnTo>
              </a:path>
            </a:pathLst>
          </a:custGeom>
          <a:ln w="1910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12020039" y="2643472"/>
            <a:ext cx="0" cy="1743075"/>
          </a:xfrm>
          <a:custGeom>
            <a:avLst/>
            <a:gdLst/>
            <a:ahLst/>
            <a:cxnLst/>
            <a:rect l="l" t="t" r="r" b="b"/>
            <a:pathLst>
              <a:path w="0" h="1743075">
                <a:moveTo>
                  <a:pt x="0" y="1743022"/>
                </a:moveTo>
                <a:lnTo>
                  <a:pt x="0" y="0"/>
                </a:lnTo>
              </a:path>
            </a:pathLst>
          </a:custGeom>
          <a:ln w="95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12020039" y="842987"/>
            <a:ext cx="0" cy="1570990"/>
          </a:xfrm>
          <a:custGeom>
            <a:avLst/>
            <a:gdLst/>
            <a:ahLst/>
            <a:cxnLst/>
            <a:rect l="l" t="t" r="r" b="b"/>
            <a:pathLst>
              <a:path w="0" h="1570989">
                <a:moveTo>
                  <a:pt x="0" y="1570635"/>
                </a:moveTo>
                <a:lnTo>
                  <a:pt x="0" y="0"/>
                </a:lnTo>
              </a:path>
            </a:pathLst>
          </a:custGeom>
          <a:ln w="95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936378" y="311462"/>
            <a:ext cx="11208385" cy="10160"/>
          </a:xfrm>
          <a:custGeom>
            <a:avLst/>
            <a:gdLst/>
            <a:ahLst/>
            <a:cxnLst/>
            <a:rect l="l" t="t" r="r" b="b"/>
            <a:pathLst>
              <a:path w="11208385" h="10160">
                <a:moveTo>
                  <a:pt x="0" y="0"/>
                </a:moveTo>
                <a:lnTo>
                  <a:pt x="11207996" y="0"/>
                </a:lnTo>
                <a:lnTo>
                  <a:pt x="11207996" y="9577"/>
                </a:lnTo>
                <a:lnTo>
                  <a:pt x="0" y="957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7319037" y="2423200"/>
            <a:ext cx="535305" cy="0"/>
          </a:xfrm>
          <a:custGeom>
            <a:avLst/>
            <a:gdLst/>
            <a:ahLst/>
            <a:cxnLst/>
            <a:rect l="l" t="t" r="r" b="b"/>
            <a:pathLst>
              <a:path w="535304" h="0">
                <a:moveTo>
                  <a:pt x="0" y="0"/>
                </a:moveTo>
                <a:lnTo>
                  <a:pt x="535073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1395012" y="4578035"/>
            <a:ext cx="9593580" cy="0"/>
          </a:xfrm>
          <a:custGeom>
            <a:avLst/>
            <a:gdLst/>
            <a:ahLst/>
            <a:cxnLst/>
            <a:rect l="l" t="t" r="r" b="b"/>
            <a:pathLst>
              <a:path w="9593580" h="0">
                <a:moveTo>
                  <a:pt x="0" y="0"/>
                </a:moveTo>
                <a:lnTo>
                  <a:pt x="9593099" y="0"/>
                </a:lnTo>
              </a:path>
            </a:pathLst>
          </a:custGeom>
          <a:ln w="191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251817" y="772826"/>
            <a:ext cx="4291965" cy="10179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100" b="1">
                <a:solidFill>
                  <a:srgbClr val="363636"/>
                </a:solidFill>
                <a:latin typeface="Arial"/>
                <a:cs typeface="Arial"/>
              </a:rPr>
              <a:t>Connecting</a:t>
            </a:r>
            <a:r>
              <a:rPr dirty="0" sz="2100" spc="-10" b="1">
                <a:solidFill>
                  <a:srgbClr val="363636"/>
                </a:solidFill>
                <a:latin typeface="Arial"/>
                <a:cs typeface="Arial"/>
              </a:rPr>
              <a:t>  </a:t>
            </a:r>
            <a:r>
              <a:rPr dirty="0" sz="2100" b="1">
                <a:solidFill>
                  <a:srgbClr val="363636"/>
                </a:solidFill>
                <a:latin typeface="Arial"/>
                <a:cs typeface="Arial"/>
              </a:rPr>
              <a:t>Iconic</a:t>
            </a:r>
            <a:r>
              <a:rPr dirty="0" sz="2100" spc="415" b="1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z="2100" spc="-10" b="1">
                <a:solidFill>
                  <a:srgbClr val="363636"/>
                </a:solidFill>
                <a:latin typeface="Arial"/>
                <a:cs typeface="Arial"/>
              </a:rPr>
              <a:t>Destinations</a:t>
            </a:r>
            <a:endParaRPr sz="2100">
              <a:latin typeface="Arial"/>
              <a:cs typeface="Arial"/>
            </a:endParaRPr>
          </a:p>
          <a:p>
            <a:pPr marL="22225" marR="5080" indent="-10160">
              <a:lnSpc>
                <a:spcPct val="111700"/>
              </a:lnSpc>
              <a:spcBef>
                <a:spcPts val="1660"/>
              </a:spcBef>
            </a:pPr>
            <a:r>
              <a:rPr dirty="0" sz="1350" spc="-30" b="1">
                <a:solidFill>
                  <a:srgbClr val="72AA60"/>
                </a:solidFill>
                <a:latin typeface="Arial"/>
                <a:cs typeface="Arial"/>
              </a:rPr>
              <a:t>BrighHine </a:t>
            </a:r>
            <a:r>
              <a:rPr dirty="0" sz="1350" spc="-10" b="1">
                <a:solidFill>
                  <a:srgbClr val="72AA60"/>
                </a:solidFill>
                <a:latin typeface="Arial"/>
                <a:cs typeface="Arial"/>
              </a:rPr>
              <a:t>stations</a:t>
            </a:r>
            <a:r>
              <a:rPr dirty="0" sz="1350" spc="-50" b="1">
                <a:solidFill>
                  <a:srgbClr val="72AA60"/>
                </a:solidFill>
                <a:latin typeface="Arial"/>
                <a:cs typeface="Arial"/>
              </a:rPr>
              <a:t> </a:t>
            </a:r>
            <a:r>
              <a:rPr dirty="0" sz="1350" spc="50" b="1">
                <a:solidFill>
                  <a:srgbClr val="72AA60"/>
                </a:solidFill>
                <a:latin typeface="Arial"/>
                <a:cs typeface="Arial"/>
              </a:rPr>
              <a:t>in</a:t>
            </a:r>
            <a:r>
              <a:rPr dirty="0" sz="1350" spc="-100" b="1">
                <a:solidFill>
                  <a:srgbClr val="72AA60"/>
                </a:solidFill>
                <a:latin typeface="Arial"/>
                <a:cs typeface="Arial"/>
              </a:rPr>
              <a:t> </a:t>
            </a:r>
            <a:r>
              <a:rPr dirty="0" sz="1350" spc="50" b="1">
                <a:solidFill>
                  <a:srgbClr val="72AA60"/>
                </a:solidFill>
                <a:latin typeface="Arial"/>
                <a:cs typeface="Arial"/>
              </a:rPr>
              <a:t>las</a:t>
            </a:r>
            <a:r>
              <a:rPr dirty="0" sz="1350" spc="175" b="1">
                <a:solidFill>
                  <a:srgbClr val="72AA60"/>
                </a:solidFill>
                <a:latin typeface="Arial"/>
                <a:cs typeface="Arial"/>
              </a:rPr>
              <a:t> </a:t>
            </a:r>
            <a:r>
              <a:rPr dirty="0" sz="1350" spc="60" b="1">
                <a:solidFill>
                  <a:srgbClr val="72AA60"/>
                </a:solidFill>
                <a:latin typeface="Arial"/>
                <a:cs typeface="Arial"/>
              </a:rPr>
              <a:t>Vegas,</a:t>
            </a:r>
            <a:r>
              <a:rPr dirty="0" sz="1350" spc="80" b="1">
                <a:solidFill>
                  <a:srgbClr val="72AA60"/>
                </a:solidFill>
                <a:latin typeface="Arial"/>
                <a:cs typeface="Arial"/>
              </a:rPr>
              <a:t> </a:t>
            </a:r>
            <a:r>
              <a:rPr dirty="0" sz="1350" spc="70" b="1">
                <a:solidFill>
                  <a:srgbClr val="72AA60"/>
                </a:solidFill>
                <a:latin typeface="Arial"/>
                <a:cs typeface="Arial"/>
              </a:rPr>
              <a:t>Apple</a:t>
            </a:r>
            <a:r>
              <a:rPr dirty="0" sz="1350" spc="-65" b="1">
                <a:solidFill>
                  <a:srgbClr val="72AA60"/>
                </a:solidFill>
                <a:latin typeface="Arial"/>
                <a:cs typeface="Arial"/>
              </a:rPr>
              <a:t> </a:t>
            </a:r>
            <a:r>
              <a:rPr dirty="0" sz="1350" spc="50" b="1">
                <a:solidFill>
                  <a:srgbClr val="72AA60"/>
                </a:solidFill>
                <a:latin typeface="Arial"/>
                <a:cs typeface="Arial"/>
              </a:rPr>
              <a:t>Valley,</a:t>
            </a:r>
            <a:r>
              <a:rPr dirty="0" sz="1350" spc="35" b="1">
                <a:solidFill>
                  <a:srgbClr val="72AA60"/>
                </a:solidFill>
                <a:latin typeface="Arial"/>
                <a:cs typeface="Arial"/>
              </a:rPr>
              <a:t> </a:t>
            </a:r>
            <a:r>
              <a:rPr dirty="0" sz="1350" spc="40" b="1">
                <a:solidFill>
                  <a:srgbClr val="72AA60"/>
                </a:solidFill>
                <a:latin typeface="Arial"/>
                <a:cs typeface="Arial"/>
              </a:rPr>
              <a:t>and </a:t>
            </a:r>
            <a:r>
              <a:rPr dirty="0" sz="1350" b="1">
                <a:solidFill>
                  <a:srgbClr val="60B349"/>
                </a:solidFill>
                <a:latin typeface="Arial"/>
                <a:cs typeface="Arial"/>
              </a:rPr>
              <a:t>Rancho</a:t>
            </a:r>
            <a:r>
              <a:rPr dirty="0" sz="1350" spc="235" b="1">
                <a:solidFill>
                  <a:srgbClr val="60B349"/>
                </a:solidFill>
                <a:latin typeface="Arial"/>
                <a:cs typeface="Arial"/>
              </a:rPr>
              <a:t> </a:t>
            </a:r>
            <a:r>
              <a:rPr dirty="0" sz="1350" spc="80" b="1">
                <a:solidFill>
                  <a:srgbClr val="72AA60"/>
                </a:solidFill>
                <a:latin typeface="Arial"/>
                <a:cs typeface="Arial"/>
              </a:rPr>
              <a:t>Cucamonga</a:t>
            </a:r>
            <a:endParaRPr sz="135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713573" y="1752878"/>
            <a:ext cx="4032885" cy="67119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301625" marR="504190" indent="-289560">
              <a:lnSpc>
                <a:spcPts val="1660"/>
              </a:lnSpc>
              <a:spcBef>
                <a:spcPts val="180"/>
              </a:spcBef>
              <a:buClr>
                <a:srgbClr val="050505"/>
              </a:buClr>
              <a:buChar char="•"/>
              <a:tabLst>
                <a:tab pos="299720" algn="l"/>
                <a:tab pos="300355" algn="l"/>
              </a:tabLst>
            </a:pPr>
            <a:r>
              <a:rPr dirty="0" sz="1400" spc="100">
                <a:solidFill>
                  <a:srgbClr val="4D4D4D"/>
                </a:solidFill>
                <a:latin typeface="Arial"/>
                <a:cs typeface="Arial"/>
              </a:rPr>
              <a:t>Connecting</a:t>
            </a:r>
            <a:r>
              <a:rPr dirty="0" sz="140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00" spc="85">
                <a:solidFill>
                  <a:srgbClr val="626262"/>
                </a:solidFill>
                <a:latin typeface="Arial"/>
                <a:cs typeface="Arial"/>
              </a:rPr>
              <a:t>to</a:t>
            </a:r>
            <a:r>
              <a:rPr dirty="0" sz="1400" spc="3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626262"/>
                </a:solidFill>
                <a:latin typeface="Arial"/>
                <a:cs typeface="Arial"/>
              </a:rPr>
              <a:t>LA</a:t>
            </a:r>
            <a:r>
              <a:rPr dirty="0" sz="1400" spc="-4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626262"/>
                </a:solidFill>
                <a:latin typeface="Arial"/>
                <a:cs typeface="Arial"/>
              </a:rPr>
              <a:t>via</a:t>
            </a:r>
            <a:r>
              <a:rPr dirty="0" sz="1400" spc="16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95">
                <a:solidFill>
                  <a:srgbClr val="4D4D4D"/>
                </a:solidFill>
                <a:latin typeface="Arial"/>
                <a:cs typeface="Arial"/>
              </a:rPr>
              <a:t>direct</a:t>
            </a:r>
            <a:r>
              <a:rPr dirty="0" sz="1400" spc="-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00" spc="50">
                <a:solidFill>
                  <a:srgbClr val="626262"/>
                </a:solidFill>
                <a:latin typeface="Arial"/>
                <a:cs typeface="Arial"/>
              </a:rPr>
              <a:t>Me</a:t>
            </a:r>
            <a:r>
              <a:rPr dirty="0" sz="1400" spc="50">
                <a:solidFill>
                  <a:srgbClr val="363636"/>
                </a:solidFill>
                <a:latin typeface="Arial"/>
                <a:cs typeface="Arial"/>
              </a:rPr>
              <a:t>troli</a:t>
            </a:r>
            <a:r>
              <a:rPr dirty="0" sz="1400" spc="50">
                <a:solidFill>
                  <a:srgbClr val="626262"/>
                </a:solidFill>
                <a:latin typeface="Arial"/>
                <a:cs typeface="Arial"/>
              </a:rPr>
              <a:t>nk </a:t>
            </a:r>
            <a:r>
              <a:rPr dirty="0" sz="1400" spc="95">
                <a:solidFill>
                  <a:srgbClr val="4D4D4D"/>
                </a:solidFill>
                <a:latin typeface="Arial"/>
                <a:cs typeface="Arial"/>
              </a:rPr>
              <a:t>connection</a:t>
            </a:r>
            <a:endParaRPr sz="1400">
              <a:latin typeface="Arial"/>
              <a:cs typeface="Arial"/>
            </a:endParaRPr>
          </a:p>
          <a:p>
            <a:pPr marL="309880" indent="-297815">
              <a:lnSpc>
                <a:spcPct val="100000"/>
              </a:lnSpc>
              <a:buClr>
                <a:srgbClr val="050505"/>
              </a:buClr>
              <a:buChar char="•"/>
              <a:tabLst>
                <a:tab pos="309880" algn="l"/>
                <a:tab pos="310515" algn="l"/>
              </a:tabLst>
            </a:pPr>
            <a:r>
              <a:rPr dirty="0" sz="1400" spc="95">
                <a:solidFill>
                  <a:srgbClr val="626262"/>
                </a:solidFill>
                <a:latin typeface="Arial"/>
                <a:cs typeface="Arial"/>
              </a:rPr>
              <a:t>"</a:t>
            </a:r>
            <a:r>
              <a:rPr dirty="0" sz="1400" spc="95">
                <a:solidFill>
                  <a:srgbClr val="363636"/>
                </a:solidFill>
                <a:latin typeface="Arial"/>
                <a:cs typeface="Arial"/>
              </a:rPr>
              <a:t>Loc</a:t>
            </a:r>
            <a:r>
              <a:rPr dirty="0" sz="1400" spc="95">
                <a:solidFill>
                  <a:srgbClr val="626262"/>
                </a:solidFill>
                <a:latin typeface="Arial"/>
                <a:cs typeface="Arial"/>
              </a:rPr>
              <a:t>al</a:t>
            </a:r>
            <a:r>
              <a:rPr dirty="0" sz="1400" spc="-5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60">
                <a:solidFill>
                  <a:srgbClr val="4D4D4D"/>
                </a:solidFill>
                <a:latin typeface="Arial"/>
                <a:cs typeface="Arial"/>
              </a:rPr>
              <a:t>service"</a:t>
            </a:r>
            <a:r>
              <a:rPr dirty="0" sz="1400" spc="-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00" spc="135">
                <a:solidFill>
                  <a:srgbClr val="626262"/>
                </a:solidFill>
                <a:latin typeface="Arial"/>
                <a:cs typeface="Arial"/>
              </a:rPr>
              <a:t>being</a:t>
            </a:r>
            <a:r>
              <a:rPr dirty="0" sz="1400" spc="-17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114">
                <a:solidFill>
                  <a:srgbClr val="4D4D4D"/>
                </a:solidFill>
                <a:latin typeface="Arial"/>
                <a:cs typeface="Arial"/>
              </a:rPr>
              <a:t>planned</a:t>
            </a:r>
            <a:r>
              <a:rPr dirty="0" sz="140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00" spc="85">
                <a:solidFill>
                  <a:srgbClr val="626262"/>
                </a:solidFill>
                <a:latin typeface="Arial"/>
                <a:cs typeface="Arial"/>
              </a:rPr>
              <a:t>for</a:t>
            </a:r>
            <a:r>
              <a:rPr dirty="0" sz="1400" spc="-22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4D4D4D"/>
                </a:solidFill>
                <a:latin typeface="Arial"/>
                <a:cs typeface="Arial"/>
              </a:rPr>
              <a:t>Hesperia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51836" y="2654100"/>
            <a:ext cx="4626610" cy="1612900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dirty="0" sz="1350" spc="-25" b="1">
                <a:solidFill>
                  <a:srgbClr val="72AA60"/>
                </a:solidFill>
                <a:latin typeface="Arial"/>
                <a:cs typeface="Arial"/>
              </a:rPr>
              <a:t>BrighHine</a:t>
            </a:r>
            <a:r>
              <a:rPr dirty="0" sz="1350" spc="35" b="1">
                <a:solidFill>
                  <a:srgbClr val="72AA60"/>
                </a:solidFill>
                <a:latin typeface="Arial"/>
                <a:cs typeface="Arial"/>
              </a:rPr>
              <a:t> </a:t>
            </a:r>
            <a:r>
              <a:rPr dirty="0" sz="1350" spc="80" b="1">
                <a:solidFill>
                  <a:srgbClr val="72AA60"/>
                </a:solidFill>
                <a:latin typeface="Arial"/>
                <a:cs typeface="Arial"/>
              </a:rPr>
              <a:t>track</a:t>
            </a:r>
            <a:r>
              <a:rPr dirty="0" sz="1350" spc="-60" b="1">
                <a:solidFill>
                  <a:srgbClr val="72AA60"/>
                </a:solidFill>
                <a:latin typeface="Arial"/>
                <a:cs typeface="Arial"/>
              </a:rPr>
              <a:t> </a:t>
            </a:r>
            <a:r>
              <a:rPr dirty="0" sz="1350" b="1">
                <a:solidFill>
                  <a:srgbClr val="72AA60"/>
                </a:solidFill>
                <a:latin typeface="Arial"/>
                <a:cs typeface="Arial"/>
              </a:rPr>
              <a:t>will</a:t>
            </a:r>
            <a:r>
              <a:rPr dirty="0" sz="1350" spc="-210" b="1">
                <a:solidFill>
                  <a:srgbClr val="72AA60"/>
                </a:solidFill>
                <a:latin typeface="Arial"/>
                <a:cs typeface="Arial"/>
              </a:rPr>
              <a:t> </a:t>
            </a:r>
            <a:r>
              <a:rPr dirty="0" sz="1350" b="1">
                <a:solidFill>
                  <a:srgbClr val="60B349"/>
                </a:solidFill>
                <a:latin typeface="Arial"/>
                <a:cs typeface="Arial"/>
              </a:rPr>
              <a:t>run</a:t>
            </a:r>
            <a:r>
              <a:rPr dirty="0" sz="1350" spc="-5" b="1">
                <a:solidFill>
                  <a:srgbClr val="60B349"/>
                </a:solidFill>
                <a:latin typeface="Arial"/>
                <a:cs typeface="Arial"/>
              </a:rPr>
              <a:t> </a:t>
            </a:r>
            <a:r>
              <a:rPr dirty="0" sz="1350" b="1">
                <a:solidFill>
                  <a:srgbClr val="60B349"/>
                </a:solidFill>
                <a:latin typeface="Arial"/>
                <a:cs typeface="Arial"/>
              </a:rPr>
              <a:t>within</a:t>
            </a:r>
            <a:r>
              <a:rPr dirty="0" sz="1350" spc="-80" b="1">
                <a:solidFill>
                  <a:srgbClr val="60B349"/>
                </a:solidFill>
                <a:latin typeface="Arial"/>
                <a:cs typeface="Arial"/>
              </a:rPr>
              <a:t> </a:t>
            </a:r>
            <a:r>
              <a:rPr dirty="0" sz="1350" b="1">
                <a:solidFill>
                  <a:srgbClr val="72AA60"/>
                </a:solidFill>
                <a:latin typeface="Arial"/>
                <a:cs typeface="Arial"/>
              </a:rPr>
              <a:t>the</a:t>
            </a:r>
            <a:r>
              <a:rPr dirty="0" sz="1350" spc="215" b="1">
                <a:solidFill>
                  <a:srgbClr val="72AA60"/>
                </a:solidFill>
                <a:latin typeface="Arial"/>
                <a:cs typeface="Arial"/>
              </a:rPr>
              <a:t> </a:t>
            </a:r>
            <a:r>
              <a:rPr dirty="0" sz="1350" spc="-25" b="1">
                <a:solidFill>
                  <a:srgbClr val="60B349"/>
                </a:solidFill>
                <a:latin typeface="Arial"/>
                <a:cs typeface="Arial"/>
              </a:rPr>
              <a:t>1-15</a:t>
            </a:r>
            <a:endParaRPr sz="1350">
              <a:latin typeface="Arial"/>
              <a:cs typeface="Arial"/>
            </a:endParaRPr>
          </a:p>
          <a:p>
            <a:pPr marL="652780" marR="614680" indent="-179070">
              <a:lnSpc>
                <a:spcPct val="103200"/>
              </a:lnSpc>
              <a:spcBef>
                <a:spcPts val="310"/>
              </a:spcBef>
              <a:buClr>
                <a:srgbClr val="050505"/>
              </a:buClr>
              <a:buChar char="•"/>
              <a:tabLst>
                <a:tab pos="652780" algn="l"/>
              </a:tabLst>
            </a:pPr>
            <a:r>
              <a:rPr dirty="0" sz="1400">
                <a:solidFill>
                  <a:srgbClr val="626262"/>
                </a:solidFill>
                <a:latin typeface="Arial"/>
                <a:cs typeface="Arial"/>
              </a:rPr>
              <a:t>Bui</a:t>
            </a:r>
            <a:r>
              <a:rPr dirty="0" sz="1400">
                <a:solidFill>
                  <a:srgbClr val="363636"/>
                </a:solidFill>
                <a:latin typeface="Arial"/>
                <a:cs typeface="Arial"/>
              </a:rPr>
              <a:t>l</a:t>
            </a:r>
            <a:r>
              <a:rPr dirty="0" sz="1400">
                <a:solidFill>
                  <a:srgbClr val="626262"/>
                </a:solidFill>
                <a:latin typeface="Arial"/>
                <a:cs typeface="Arial"/>
              </a:rPr>
              <a:t>ding</a:t>
            </a:r>
            <a:r>
              <a:rPr dirty="0" sz="1400" spc="13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00" spc="1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626262"/>
                </a:solidFill>
                <a:latin typeface="Arial"/>
                <a:cs typeface="Arial"/>
              </a:rPr>
              <a:t>the</a:t>
            </a:r>
            <a:r>
              <a:rPr dirty="0" sz="1400" spc="17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-80">
                <a:solidFill>
                  <a:srgbClr val="777777"/>
                </a:solidFill>
                <a:latin typeface="Arial"/>
                <a:cs typeface="Arial"/>
              </a:rPr>
              <a:t>1</a:t>
            </a:r>
            <a:r>
              <a:rPr dirty="0" sz="1400" spc="-80">
                <a:solidFill>
                  <a:srgbClr val="4D4D4D"/>
                </a:solidFill>
                <a:latin typeface="Arial"/>
                <a:cs typeface="Arial"/>
              </a:rPr>
              <a:t>-</a:t>
            </a:r>
            <a:r>
              <a:rPr dirty="0" sz="1400" spc="-100">
                <a:solidFill>
                  <a:srgbClr val="4D4D4D"/>
                </a:solidFill>
                <a:latin typeface="Arial"/>
                <a:cs typeface="Arial"/>
              </a:rPr>
              <a:t>15 </a:t>
            </a:r>
            <a:r>
              <a:rPr dirty="0" sz="1400" spc="110">
                <a:solidFill>
                  <a:srgbClr val="626262"/>
                </a:solidFill>
                <a:latin typeface="Arial"/>
                <a:cs typeface="Arial"/>
              </a:rPr>
              <a:t>med</a:t>
            </a:r>
            <a:r>
              <a:rPr dirty="0" sz="1400" spc="110">
                <a:solidFill>
                  <a:srgbClr val="363636"/>
                </a:solidFill>
                <a:latin typeface="Arial"/>
                <a:cs typeface="Arial"/>
              </a:rPr>
              <a:t>ia</a:t>
            </a:r>
            <a:r>
              <a:rPr dirty="0" sz="1400" spc="110">
                <a:solidFill>
                  <a:srgbClr val="626262"/>
                </a:solidFill>
                <a:latin typeface="Arial"/>
                <a:cs typeface="Arial"/>
              </a:rPr>
              <a:t>n</a:t>
            </a:r>
            <a:r>
              <a:rPr dirty="0" sz="1400" spc="9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1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00" spc="1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4D4D4D"/>
                </a:solidFill>
                <a:latin typeface="Arial"/>
                <a:cs typeface="Arial"/>
              </a:rPr>
              <a:t>existing </a:t>
            </a:r>
            <a:r>
              <a:rPr dirty="0" sz="1400" spc="70">
                <a:solidFill>
                  <a:srgbClr val="626262"/>
                </a:solidFill>
                <a:latin typeface="Arial"/>
                <a:cs typeface="Arial"/>
              </a:rPr>
              <a:t>transportation</a:t>
            </a:r>
            <a:r>
              <a:rPr dirty="0" sz="1400" spc="-9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4D4D4D"/>
                </a:solidFill>
                <a:latin typeface="Arial"/>
                <a:cs typeface="Arial"/>
              </a:rPr>
              <a:t>corridors</a:t>
            </a:r>
            <a:endParaRPr sz="1400">
              <a:latin typeface="Arial"/>
              <a:cs typeface="Arial"/>
            </a:endParaRPr>
          </a:p>
          <a:p>
            <a:pPr marL="652145" indent="-178435">
              <a:lnSpc>
                <a:spcPts val="1660"/>
              </a:lnSpc>
              <a:buClr>
                <a:srgbClr val="050505"/>
              </a:buClr>
              <a:buChar char="•"/>
              <a:tabLst>
                <a:tab pos="652780" algn="l"/>
              </a:tabLst>
            </a:pPr>
            <a:r>
              <a:rPr dirty="0" sz="1400" spc="80">
                <a:solidFill>
                  <a:srgbClr val="626262"/>
                </a:solidFill>
                <a:latin typeface="Arial"/>
                <a:cs typeface="Arial"/>
              </a:rPr>
              <a:t>Leverage</a:t>
            </a:r>
            <a:r>
              <a:rPr dirty="0" sz="1400" spc="3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4D4D4D"/>
                </a:solidFill>
                <a:latin typeface="Arial"/>
                <a:cs typeface="Arial"/>
              </a:rPr>
              <a:t>existing</a:t>
            </a:r>
            <a:r>
              <a:rPr dirty="0" sz="1400" spc="-10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00" spc="49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00" spc="100">
                <a:solidFill>
                  <a:srgbClr val="626262"/>
                </a:solidFill>
                <a:latin typeface="Arial"/>
                <a:cs typeface="Arial"/>
              </a:rPr>
              <a:t>proven</a:t>
            </a:r>
            <a:r>
              <a:rPr dirty="0" sz="1400" spc="2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60">
                <a:solidFill>
                  <a:srgbClr val="4D4D4D"/>
                </a:solidFill>
                <a:latin typeface="Arial"/>
                <a:cs typeface="Arial"/>
              </a:rPr>
              <a:t>high-</a:t>
            </a:r>
            <a:r>
              <a:rPr dirty="0" sz="1400" spc="75">
                <a:solidFill>
                  <a:srgbClr val="4D4D4D"/>
                </a:solidFill>
                <a:latin typeface="Arial"/>
                <a:cs typeface="Arial"/>
              </a:rPr>
              <a:t>speed</a:t>
            </a:r>
            <a:r>
              <a:rPr dirty="0" sz="1400" spc="-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00" spc="40">
                <a:solidFill>
                  <a:srgbClr val="626262"/>
                </a:solidFill>
                <a:latin typeface="Arial"/>
                <a:cs typeface="Arial"/>
              </a:rPr>
              <a:t>rai</a:t>
            </a:r>
            <a:r>
              <a:rPr dirty="0" sz="1400" spc="40">
                <a:solidFill>
                  <a:srgbClr val="363636"/>
                </a:solidFill>
                <a:latin typeface="Arial"/>
                <a:cs typeface="Arial"/>
              </a:rPr>
              <a:t>l</a:t>
            </a:r>
            <a:endParaRPr sz="1400">
              <a:latin typeface="Arial"/>
              <a:cs typeface="Arial"/>
            </a:endParaRPr>
          </a:p>
          <a:p>
            <a:pPr marL="652780">
              <a:lnSpc>
                <a:spcPts val="1630"/>
              </a:lnSpc>
              <a:spcBef>
                <a:spcPts val="55"/>
              </a:spcBef>
            </a:pPr>
            <a:r>
              <a:rPr dirty="0" sz="1400" spc="85">
                <a:solidFill>
                  <a:srgbClr val="626262"/>
                </a:solidFill>
                <a:latin typeface="Arial"/>
                <a:cs typeface="Arial"/>
              </a:rPr>
              <a:t>technology</a:t>
            </a:r>
            <a:endParaRPr sz="1400">
              <a:latin typeface="Arial"/>
              <a:cs typeface="Arial"/>
            </a:endParaRPr>
          </a:p>
          <a:p>
            <a:pPr marL="654685" marR="5080" indent="-180975">
              <a:lnSpc>
                <a:spcPct val="94800"/>
              </a:lnSpc>
              <a:spcBef>
                <a:spcPts val="40"/>
              </a:spcBef>
              <a:buClr>
                <a:srgbClr val="050505"/>
              </a:buClr>
              <a:buChar char="•"/>
              <a:tabLst>
                <a:tab pos="647065" algn="l"/>
              </a:tabLst>
            </a:pPr>
            <a:r>
              <a:rPr dirty="0" sz="1400" spc="120">
                <a:solidFill>
                  <a:srgbClr val="4D4D4D"/>
                </a:solidFill>
                <a:latin typeface="Arial"/>
                <a:cs typeface="Arial"/>
              </a:rPr>
              <a:t>Capab</a:t>
            </a:r>
            <a:r>
              <a:rPr dirty="0" sz="1400" spc="120">
                <a:solidFill>
                  <a:srgbClr val="777777"/>
                </a:solidFill>
                <a:latin typeface="Arial"/>
                <a:cs typeface="Arial"/>
              </a:rPr>
              <a:t>l</a:t>
            </a:r>
            <a:r>
              <a:rPr dirty="0" sz="1400" spc="120">
                <a:solidFill>
                  <a:srgbClr val="4D4D4D"/>
                </a:solidFill>
                <a:latin typeface="Arial"/>
                <a:cs typeface="Arial"/>
              </a:rPr>
              <a:t>e</a:t>
            </a:r>
            <a:r>
              <a:rPr dirty="0" sz="140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00" spc="9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0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00" spc="105">
                <a:solidFill>
                  <a:srgbClr val="626262"/>
                </a:solidFill>
                <a:latin typeface="Arial"/>
                <a:cs typeface="Arial"/>
              </a:rPr>
              <a:t>making</a:t>
            </a:r>
            <a:r>
              <a:rPr dirty="0" sz="1400" spc="-5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50">
                <a:solidFill>
                  <a:srgbClr val="363636"/>
                </a:solidFill>
                <a:latin typeface="Arial"/>
                <a:cs typeface="Arial"/>
              </a:rPr>
              <a:t>trip</a:t>
            </a:r>
            <a:r>
              <a:rPr dirty="0" sz="1400" spc="-13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z="1400" spc="135">
                <a:solidFill>
                  <a:srgbClr val="626262"/>
                </a:solidFill>
                <a:latin typeface="Arial"/>
                <a:cs typeface="Arial"/>
              </a:rPr>
              <a:t>between</a:t>
            </a:r>
            <a:r>
              <a:rPr dirty="0" sz="1400" spc="-9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90">
                <a:solidFill>
                  <a:srgbClr val="626262"/>
                </a:solidFill>
                <a:latin typeface="Arial"/>
                <a:cs typeface="Arial"/>
              </a:rPr>
              <a:t>Rancho</a:t>
            </a:r>
            <a:r>
              <a:rPr dirty="0" sz="1400" spc="-2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60">
                <a:solidFill>
                  <a:srgbClr val="4D4D4D"/>
                </a:solidFill>
                <a:latin typeface="Arial"/>
                <a:cs typeface="Arial"/>
              </a:rPr>
              <a:t>and </a:t>
            </a:r>
            <a:r>
              <a:rPr dirty="0" sz="1400" spc="65">
                <a:solidFill>
                  <a:srgbClr val="626262"/>
                </a:solidFill>
                <a:latin typeface="Arial"/>
                <a:cs typeface="Arial"/>
              </a:rPr>
              <a:t>Vegas</a:t>
            </a:r>
            <a:r>
              <a:rPr dirty="0" sz="1400" spc="-4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626262"/>
                </a:solidFill>
                <a:latin typeface="Arial"/>
                <a:cs typeface="Arial"/>
              </a:rPr>
              <a:t>in</a:t>
            </a:r>
            <a:r>
              <a:rPr dirty="0" sz="1400" spc="-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550">
                <a:solidFill>
                  <a:srgbClr val="4D4D4D"/>
                </a:solidFill>
                <a:latin typeface="Times New Roman"/>
                <a:cs typeface="Times New Roman"/>
              </a:rPr>
              <a:t>-</a:t>
            </a:r>
            <a:r>
              <a:rPr dirty="0" sz="1550" spc="65">
                <a:solidFill>
                  <a:srgbClr val="4D4D4D"/>
                </a:solidFill>
                <a:latin typeface="Times New Roman"/>
                <a:cs typeface="Times New Roman"/>
              </a:rPr>
              <a:t>2</a:t>
            </a:r>
            <a:r>
              <a:rPr dirty="0" sz="1550" spc="27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1400" spc="30">
                <a:solidFill>
                  <a:srgbClr val="626262"/>
                </a:solidFill>
                <a:latin typeface="Arial"/>
                <a:cs typeface="Arial"/>
              </a:rPr>
              <a:t>hou</a:t>
            </a:r>
            <a:r>
              <a:rPr dirty="0" sz="1400" spc="30">
                <a:solidFill>
                  <a:srgbClr val="363636"/>
                </a:solidFill>
                <a:latin typeface="Arial"/>
                <a:cs typeface="Arial"/>
              </a:rPr>
              <a:t>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5822680" y="769633"/>
            <a:ext cx="164338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10" b="1">
                <a:solidFill>
                  <a:srgbClr val="422D11"/>
                </a:solidFill>
                <a:latin typeface="Times New Roman"/>
                <a:cs typeface="Times New Roman"/>
              </a:rPr>
              <a:t>Brightline</a:t>
            </a:r>
            <a:r>
              <a:rPr dirty="0" sz="1000" spc="114" b="1">
                <a:solidFill>
                  <a:srgbClr val="422D11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33180E"/>
                </a:solidFill>
                <a:latin typeface="Times New Roman"/>
                <a:cs typeface="Times New Roman"/>
              </a:rPr>
              <a:t>West</a:t>
            </a:r>
            <a:r>
              <a:rPr dirty="0" sz="1000" spc="30" b="1">
                <a:solidFill>
                  <a:srgbClr val="33180E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422D11"/>
                </a:solidFill>
                <a:latin typeface="Times New Roman"/>
                <a:cs typeface="Times New Roman"/>
              </a:rPr>
              <a:t>System</a:t>
            </a:r>
            <a:r>
              <a:rPr dirty="0" sz="1000" spc="85" b="1">
                <a:solidFill>
                  <a:srgbClr val="422D11"/>
                </a:solidFill>
                <a:latin typeface="Times New Roman"/>
                <a:cs typeface="Times New Roman"/>
              </a:rPr>
              <a:t> </a:t>
            </a:r>
            <a:r>
              <a:rPr dirty="0" sz="1000" spc="35" b="1">
                <a:solidFill>
                  <a:srgbClr val="33180E"/>
                </a:solidFill>
                <a:latin typeface="Times New Roman"/>
                <a:cs typeface="Times New Roman"/>
              </a:rPr>
              <a:t>Map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1288943" y="530207"/>
            <a:ext cx="46228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10">
                <a:solidFill>
                  <a:srgbClr val="4D4D4D"/>
                </a:solidFill>
                <a:latin typeface="Times New Roman"/>
                <a:cs typeface="Times New Roman"/>
              </a:rPr>
              <a:t>LASvtGAS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10022978" y="1197248"/>
            <a:ext cx="133985" cy="113664"/>
          </a:xfrm>
          <a:custGeom>
            <a:avLst/>
            <a:gdLst/>
            <a:ahLst/>
            <a:cxnLst/>
            <a:rect l="l" t="t" r="r" b="b"/>
            <a:pathLst>
              <a:path w="133984" h="113665">
                <a:moveTo>
                  <a:pt x="133768" y="113234"/>
                </a:moveTo>
                <a:lnTo>
                  <a:pt x="0" y="113234"/>
                </a:lnTo>
                <a:lnTo>
                  <a:pt x="0" y="0"/>
                </a:lnTo>
                <a:lnTo>
                  <a:pt x="133768" y="0"/>
                </a:lnTo>
                <a:lnTo>
                  <a:pt x="133768" y="113234"/>
                </a:lnTo>
                <a:close/>
              </a:path>
            </a:pathLst>
          </a:custGeom>
          <a:solidFill>
            <a:srgbClr val="E2DF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10672838" y="1187832"/>
            <a:ext cx="388620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50">
                <a:solidFill>
                  <a:srgbClr val="B5B8BA"/>
                </a:solidFill>
                <a:latin typeface="Arial"/>
                <a:cs typeface="Arial"/>
              </a:rPr>
              <a:t>PRIMM</a:t>
            </a:r>
            <a:r>
              <a:rPr dirty="0" sz="650" spc="30">
                <a:solidFill>
                  <a:srgbClr val="B5B8BA"/>
                </a:solidFill>
                <a:latin typeface="Arial"/>
                <a:cs typeface="Arial"/>
              </a:rPr>
              <a:t> </a:t>
            </a:r>
            <a:r>
              <a:rPr dirty="0" sz="650" spc="-50">
                <a:solidFill>
                  <a:srgbClr val="3F542D"/>
                </a:solidFill>
                <a:latin typeface="Arial"/>
                <a:cs typeface="Arial"/>
              </a:rPr>
              <a:t>.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9180269" y="1369795"/>
            <a:ext cx="105918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0" b="1">
                <a:solidFill>
                  <a:srgbClr val="A8A8A7"/>
                </a:solidFill>
                <a:latin typeface="Arial"/>
                <a:cs typeface="Arial"/>
              </a:rPr>
              <a:t>CALIFORNIA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0035643" y="1580490"/>
            <a:ext cx="393700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>
                <a:solidFill>
                  <a:srgbClr val="B5B8BA"/>
                </a:solidFill>
                <a:latin typeface="Arial"/>
                <a:cs typeface="Arial"/>
              </a:rPr>
              <a:t>8AKER</a:t>
            </a:r>
            <a:r>
              <a:rPr dirty="0" sz="650" spc="175">
                <a:solidFill>
                  <a:srgbClr val="B5B8BA"/>
                </a:solidFill>
                <a:latin typeface="Arial"/>
                <a:cs typeface="Arial"/>
              </a:rPr>
              <a:t> </a:t>
            </a:r>
            <a:r>
              <a:rPr dirty="0" sz="650" spc="-50">
                <a:solidFill>
                  <a:srgbClr val="363636"/>
                </a:solidFill>
                <a:latin typeface="Arial"/>
                <a:cs typeface="Arial"/>
              </a:rPr>
              <a:t>_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0317110" y="1427258"/>
            <a:ext cx="217804" cy="654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4100" spc="75">
                <a:solidFill>
                  <a:srgbClr val="363636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11305646" y="1634761"/>
            <a:ext cx="469900" cy="2787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258445" algn="l"/>
              </a:tabLst>
            </a:pPr>
            <a:r>
              <a:rPr dirty="0" sz="1650" spc="-50">
                <a:solidFill>
                  <a:srgbClr val="626262"/>
                </a:solidFill>
                <a:latin typeface="Times New Roman"/>
                <a:cs typeface="Times New Roman"/>
              </a:rPr>
              <a:t>.</a:t>
            </a:r>
            <a:r>
              <a:rPr dirty="0" sz="1650">
                <a:solidFill>
                  <a:srgbClr val="626262"/>
                </a:solidFill>
                <a:latin typeface="Times New Roman"/>
                <a:cs typeface="Times New Roman"/>
              </a:rPr>
              <a:t>	</a:t>
            </a:r>
            <a:r>
              <a:rPr dirty="0" sz="850">
                <a:solidFill>
                  <a:srgbClr val="626262"/>
                </a:solidFill>
                <a:latin typeface="Arial"/>
                <a:cs typeface="Arial"/>
              </a:rPr>
              <a:t>'</a:t>
            </a:r>
            <a:r>
              <a:rPr dirty="0" sz="850" spc="434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850" spc="-25">
                <a:solidFill>
                  <a:srgbClr val="626262"/>
                </a:solidFill>
                <a:latin typeface="Arial"/>
                <a:cs typeface="Arial"/>
              </a:rPr>
              <a:t>'</a:t>
            </a:r>
            <a:r>
              <a:rPr dirty="0" baseline="22222" sz="1500" spc="-37">
                <a:solidFill>
                  <a:srgbClr val="626262"/>
                </a:solidFill>
                <a:latin typeface="Arial"/>
                <a:cs typeface="Arial"/>
              </a:rPr>
              <a:t>'</a:t>
            </a:r>
            <a:endParaRPr baseline="22222" sz="15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1635479" y="1765647"/>
            <a:ext cx="78740" cy="224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00" spc="-40">
                <a:solidFill>
                  <a:srgbClr val="363636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7530128" y="2474349"/>
            <a:ext cx="436245" cy="2178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785"/>
              </a:lnSpc>
              <a:spcBef>
                <a:spcPts val="100"/>
              </a:spcBef>
            </a:pPr>
            <a:r>
              <a:rPr dirty="0" sz="700" spc="-10">
                <a:solidFill>
                  <a:srgbClr val="B5B8BA"/>
                </a:solidFill>
                <a:latin typeface="Times New Roman"/>
                <a:cs typeface="Times New Roman"/>
              </a:rPr>
              <a:t>SANTA</a:t>
            </a:r>
            <a:endParaRPr sz="700">
              <a:latin typeface="Times New Roman"/>
              <a:cs typeface="Times New Roman"/>
            </a:endParaRPr>
          </a:p>
          <a:p>
            <a:pPr marL="14604">
              <a:lnSpc>
                <a:spcPts val="725"/>
              </a:lnSpc>
            </a:pPr>
            <a:r>
              <a:rPr dirty="0" sz="650" spc="40">
                <a:solidFill>
                  <a:srgbClr val="B5B8BA"/>
                </a:solidFill>
                <a:latin typeface="Arial"/>
                <a:cs typeface="Arial"/>
              </a:rPr>
              <a:t>&amp;AIUl,UA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5789888" y="2815930"/>
            <a:ext cx="737870" cy="2863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950" spc="-70" b="1">
                <a:solidFill>
                  <a:srgbClr val="626262"/>
                </a:solidFill>
                <a:latin typeface="Arial"/>
                <a:cs typeface="Arial"/>
              </a:rPr>
              <a:t>;:,i-</a:t>
            </a:r>
            <a:r>
              <a:rPr dirty="0" sz="950" spc="-100" b="1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777777"/>
                </a:solidFill>
                <a:latin typeface="Arial"/>
                <a:cs typeface="Arial"/>
              </a:rPr>
              <a:t>-</a:t>
            </a:r>
            <a:r>
              <a:rPr dirty="0" sz="950" spc="200">
                <a:solidFill>
                  <a:srgbClr val="777777"/>
                </a:solidFill>
                <a:latin typeface="Arial"/>
                <a:cs typeface="Arial"/>
              </a:rPr>
              <a:t> </a:t>
            </a:r>
            <a:r>
              <a:rPr dirty="0" baseline="-19607" sz="2550" b="1">
                <a:solidFill>
                  <a:srgbClr val="777777"/>
                </a:solidFill>
                <a:latin typeface="Times New Roman"/>
                <a:cs typeface="Times New Roman"/>
              </a:rPr>
              <a:t>...-</a:t>
            </a:r>
            <a:r>
              <a:rPr dirty="0" baseline="-19607" sz="2550" spc="-75" b="1">
                <a:solidFill>
                  <a:srgbClr val="777777"/>
                </a:solidFill>
                <a:latin typeface="Times New Roman"/>
                <a:cs typeface="Times New Roman"/>
              </a:rPr>
              <a:t>w</a:t>
            </a:r>
            <a:endParaRPr baseline="-19607" sz="2550">
              <a:latin typeface="Times New Roman"/>
              <a:cs typeface="Times New Roman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6051643" y="2710582"/>
            <a:ext cx="581660" cy="88391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600" spc="-415">
                <a:solidFill>
                  <a:srgbClr val="777777"/>
                </a:solidFill>
                <a:latin typeface="Arial"/>
                <a:cs typeface="Arial"/>
              </a:rPr>
              <a:t>--</a:t>
            </a:r>
            <a:r>
              <a:rPr dirty="0" sz="5600" spc="-465">
                <a:solidFill>
                  <a:srgbClr val="777777"/>
                </a:solidFill>
                <a:latin typeface="Arial"/>
                <a:cs typeface="Arial"/>
              </a:rPr>
              <a:t>·</a:t>
            </a:r>
            <a:endParaRPr sz="56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6033888" y="3109626"/>
            <a:ext cx="493395" cy="4394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5"/>
              </a:spcBef>
            </a:pPr>
            <a:r>
              <a:rPr dirty="0" sz="1600" spc="-60" strike="sngStrike">
                <a:solidFill>
                  <a:srgbClr val="777777"/>
                </a:solidFill>
                <a:latin typeface="Times New Roman"/>
                <a:cs typeface="Times New Roman"/>
              </a:rPr>
              <a:t>..,</a:t>
            </a:r>
            <a:r>
              <a:rPr dirty="0" sz="1600" spc="-680" strike="sngStrike">
                <a:solidFill>
                  <a:srgbClr val="777777"/>
                </a:solidFill>
                <a:latin typeface="Times New Roman"/>
                <a:cs typeface="Times New Roman"/>
              </a:rPr>
              <a:t>_</a:t>
            </a:r>
            <a:r>
              <a:rPr dirty="0" baseline="29914" sz="1950" spc="-562" strike="noStrike">
                <a:solidFill>
                  <a:srgbClr val="777777"/>
                </a:solidFill>
                <a:latin typeface="Times New Roman"/>
                <a:cs typeface="Times New Roman"/>
              </a:rPr>
              <a:t>.</a:t>
            </a:r>
            <a:r>
              <a:rPr dirty="0" baseline="14403" sz="4050" spc="-89" strike="noStrike">
                <a:solidFill>
                  <a:srgbClr val="777777"/>
                </a:solidFill>
                <a:latin typeface="Times New Roman"/>
                <a:cs typeface="Times New Roman"/>
              </a:rPr>
              <a:t>.</a:t>
            </a:r>
            <a:r>
              <a:rPr dirty="0" baseline="14403" sz="4050" spc="-944" strike="noStrike">
                <a:solidFill>
                  <a:srgbClr val="777777"/>
                </a:solidFill>
                <a:latin typeface="Times New Roman"/>
                <a:cs typeface="Times New Roman"/>
              </a:rPr>
              <a:t>.</a:t>
            </a:r>
            <a:r>
              <a:rPr dirty="0" sz="2550" spc="-60" strike="noStrike">
                <a:solidFill>
                  <a:srgbClr val="777777"/>
                </a:solidFill>
                <a:latin typeface="Times New Roman"/>
                <a:cs typeface="Times New Roman"/>
              </a:rPr>
              <a:t>...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5779394" y="3329898"/>
            <a:ext cx="789940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00" spc="40">
                <a:solidFill>
                  <a:srgbClr val="5DB1D6"/>
                </a:solidFill>
                <a:latin typeface="Times New Roman"/>
                <a:cs typeface="Times New Roman"/>
              </a:rPr>
              <a:t>_</a:t>
            </a:r>
            <a:r>
              <a:rPr dirty="0" sz="1800" spc="40">
                <a:solidFill>
                  <a:srgbClr val="777777"/>
                </a:solidFill>
                <a:latin typeface="Times New Roman"/>
                <a:cs typeface="Times New Roman"/>
              </a:rPr>
              <a:t>...,.,,.,.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6072639" y="3614017"/>
            <a:ext cx="638175" cy="243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50" spc="75">
                <a:solidFill>
                  <a:srgbClr val="777777"/>
                </a:solidFill>
                <a:latin typeface="Arial"/>
                <a:cs typeface="Arial"/>
              </a:rPr>
              <a:t>tl'!lh.s,-</a:t>
            </a:r>
            <a:r>
              <a:rPr dirty="0" sz="550" spc="-10">
                <a:solidFill>
                  <a:srgbClr val="777777"/>
                </a:solidFill>
                <a:latin typeface="Arial"/>
                <a:cs typeface="Arial"/>
              </a:rPr>
              <a:t>f</a:t>
            </a:r>
            <a:r>
              <a:rPr dirty="0" sz="550" spc="-10">
                <a:solidFill>
                  <a:srgbClr val="626262"/>
                </a:solidFill>
                <a:latin typeface="Arial"/>
                <a:cs typeface="Arial"/>
              </a:rPr>
              <a:t>llo</a:t>
            </a:r>
            <a:r>
              <a:rPr dirty="0" sz="550" spc="-10">
                <a:solidFill>
                  <a:srgbClr val="8C8C8C"/>
                </a:solidFill>
                <a:latin typeface="Arial"/>
                <a:cs typeface="Arial"/>
              </a:rPr>
              <a:t>il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550" spc="-10">
                <a:solidFill>
                  <a:srgbClr val="777777"/>
                </a:solidFill>
                <a:latin typeface="Arial"/>
                <a:cs typeface="Arial"/>
              </a:rPr>
              <a:t>ffltl"hO......C«Nfot</a:t>
            </a:r>
            <a:endParaRPr sz="55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5725950" y="3748095"/>
            <a:ext cx="51435" cy="1098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50" spc="15">
                <a:solidFill>
                  <a:srgbClr val="F49928"/>
                </a:solidFill>
                <a:latin typeface="Arial"/>
                <a:cs typeface="Arial"/>
              </a:rPr>
              <a:t>-</a:t>
            </a:r>
            <a:endParaRPr sz="55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1636829" y="4712185"/>
            <a:ext cx="3018155" cy="49910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564515">
              <a:lnSpc>
                <a:spcPts val="2035"/>
              </a:lnSpc>
              <a:spcBef>
                <a:spcPts val="110"/>
              </a:spcBef>
            </a:pPr>
            <a:r>
              <a:rPr dirty="0" sz="1700" spc="80" b="1">
                <a:solidFill>
                  <a:srgbClr val="72AA60"/>
                </a:solidFill>
                <a:latin typeface="Arial"/>
                <a:cs typeface="Arial"/>
              </a:rPr>
              <a:t>218-mile</a:t>
            </a:r>
            <a:r>
              <a:rPr dirty="0" sz="1700" spc="20" b="1">
                <a:solidFill>
                  <a:srgbClr val="72AA60"/>
                </a:solidFill>
                <a:latin typeface="Arial"/>
                <a:cs typeface="Arial"/>
              </a:rPr>
              <a:t> </a:t>
            </a:r>
            <a:r>
              <a:rPr dirty="0" sz="1700" spc="-20" b="1">
                <a:solidFill>
                  <a:srgbClr val="60B349"/>
                </a:solidFill>
                <a:latin typeface="Arial"/>
                <a:cs typeface="Arial"/>
              </a:rPr>
              <a:t>trip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dirty="0" sz="1400" spc="-25">
                <a:solidFill>
                  <a:srgbClr val="626262"/>
                </a:solidFill>
                <a:latin typeface="Arial"/>
                <a:cs typeface="Arial"/>
              </a:rPr>
              <a:t>Las</a:t>
            </a:r>
            <a:r>
              <a:rPr dirty="0" sz="1400" spc="-9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80">
                <a:solidFill>
                  <a:srgbClr val="626262"/>
                </a:solidFill>
                <a:latin typeface="Arial"/>
                <a:cs typeface="Arial"/>
              </a:rPr>
              <a:t>Vegas</a:t>
            </a:r>
            <a:r>
              <a:rPr dirty="0" sz="1400" spc="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60">
                <a:solidFill>
                  <a:srgbClr val="626262"/>
                </a:solidFill>
                <a:latin typeface="Arial"/>
                <a:cs typeface="Arial"/>
              </a:rPr>
              <a:t>to</a:t>
            </a:r>
            <a:r>
              <a:rPr dirty="0" sz="1400" spc="4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90">
                <a:solidFill>
                  <a:srgbClr val="4D4D4D"/>
                </a:solidFill>
                <a:latin typeface="Arial"/>
                <a:cs typeface="Arial"/>
              </a:rPr>
              <a:t>Rancho</a:t>
            </a:r>
            <a:r>
              <a:rPr dirty="0" sz="1400" spc="-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00" spc="114">
                <a:solidFill>
                  <a:srgbClr val="4D4D4D"/>
                </a:solidFill>
                <a:latin typeface="Arial"/>
                <a:cs typeface="Arial"/>
              </a:rPr>
              <a:t>Cucamonga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5533113" y="4696223"/>
            <a:ext cx="970915" cy="51498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750" spc="85" b="1">
                <a:solidFill>
                  <a:srgbClr val="60B349"/>
                </a:solidFill>
                <a:latin typeface="Arial"/>
                <a:cs typeface="Arial"/>
              </a:rPr>
              <a:t>200MPH</a:t>
            </a:r>
            <a:endParaRPr sz="1750">
              <a:latin typeface="Arial"/>
              <a:cs typeface="Arial"/>
            </a:endParaRPr>
          </a:p>
          <a:p>
            <a:pPr marL="34290">
              <a:lnSpc>
                <a:spcPct val="100000"/>
              </a:lnSpc>
              <a:spcBef>
                <a:spcPts val="60"/>
              </a:spcBef>
            </a:pPr>
            <a:r>
              <a:rPr dirty="0" sz="1400" spc="55">
                <a:solidFill>
                  <a:srgbClr val="626262"/>
                </a:solidFill>
                <a:latin typeface="Arial"/>
                <a:cs typeface="Arial"/>
              </a:rPr>
              <a:t>top</a:t>
            </a:r>
            <a:r>
              <a:rPr dirty="0" sz="1400" spc="17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100">
                <a:solidFill>
                  <a:srgbClr val="4D4D4D"/>
                </a:solidFill>
                <a:latin typeface="Arial"/>
                <a:cs typeface="Arial"/>
              </a:rPr>
              <a:t>speed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8169949" y="4702608"/>
            <a:ext cx="2291715" cy="50863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43180">
              <a:lnSpc>
                <a:spcPct val="100000"/>
              </a:lnSpc>
              <a:spcBef>
                <a:spcPts val="110"/>
              </a:spcBef>
            </a:pPr>
            <a:r>
              <a:rPr dirty="0" sz="1700" spc="140" b="1">
                <a:solidFill>
                  <a:srgbClr val="60B349"/>
                </a:solidFill>
                <a:latin typeface="Arial"/>
                <a:cs typeface="Arial"/>
              </a:rPr>
              <a:t>+11</a:t>
            </a:r>
            <a:r>
              <a:rPr dirty="0" sz="1700" spc="-145" b="1">
                <a:solidFill>
                  <a:srgbClr val="60B349"/>
                </a:solidFill>
                <a:latin typeface="Arial"/>
                <a:cs typeface="Arial"/>
              </a:rPr>
              <a:t> </a:t>
            </a:r>
            <a:r>
              <a:rPr dirty="0" sz="1700" spc="-10" b="1">
                <a:solidFill>
                  <a:srgbClr val="60B349"/>
                </a:solidFill>
                <a:latin typeface="Arial"/>
                <a:cs typeface="Arial"/>
              </a:rPr>
              <a:t>million</a:t>
            </a:r>
            <a:endParaRPr sz="1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dirty="0" sz="1400" spc="90">
                <a:solidFill>
                  <a:srgbClr val="626262"/>
                </a:solidFill>
                <a:latin typeface="Arial"/>
                <a:cs typeface="Arial"/>
              </a:rPr>
              <a:t>one-</a:t>
            </a:r>
            <a:r>
              <a:rPr dirty="0" sz="1400" spc="110">
                <a:solidFill>
                  <a:srgbClr val="626262"/>
                </a:solidFill>
                <a:latin typeface="Arial"/>
                <a:cs typeface="Arial"/>
              </a:rPr>
              <a:t>way</a:t>
            </a:r>
            <a:r>
              <a:rPr dirty="0" sz="140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z="1400" spc="55">
                <a:solidFill>
                  <a:srgbClr val="626262"/>
                </a:solidFill>
                <a:latin typeface="Arial"/>
                <a:cs typeface="Arial"/>
              </a:rPr>
              <a:t>passengers/year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40850" cy="766598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31449" y="709119"/>
            <a:ext cx="2694543" cy="2126702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84330" y="3219011"/>
            <a:ext cx="611527" cy="32571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312338" y="4368581"/>
            <a:ext cx="1127504" cy="1532758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280693" y="4579335"/>
            <a:ext cx="840850" cy="996293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952840" y="1877848"/>
            <a:ext cx="5761737" cy="3276271"/>
          </a:xfrm>
          <a:prstGeom prst="rect">
            <a:avLst/>
          </a:prstGeom>
        </p:spPr>
      </p:pic>
      <p:sp>
        <p:nvSpPr>
          <p:cNvPr id="8" name="object 8" descr=""/>
          <p:cNvSpPr/>
          <p:nvPr/>
        </p:nvSpPr>
        <p:spPr>
          <a:xfrm>
            <a:off x="3248740" y="2797503"/>
            <a:ext cx="0" cy="1571625"/>
          </a:xfrm>
          <a:custGeom>
            <a:avLst/>
            <a:gdLst/>
            <a:ahLst/>
            <a:cxnLst/>
            <a:rect l="l" t="t" r="r" b="b"/>
            <a:pathLst>
              <a:path w="0" h="1571625">
                <a:moveTo>
                  <a:pt x="0" y="1571077"/>
                </a:moveTo>
                <a:lnTo>
                  <a:pt x="0" y="0"/>
                </a:lnTo>
              </a:path>
            </a:pathLst>
          </a:custGeom>
          <a:ln w="382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583169" y="3812955"/>
            <a:ext cx="0" cy="2327910"/>
          </a:xfrm>
          <a:custGeom>
            <a:avLst/>
            <a:gdLst/>
            <a:ahLst/>
            <a:cxnLst/>
            <a:rect l="l" t="t" r="r" b="b"/>
            <a:pathLst>
              <a:path w="0" h="2327910">
                <a:moveTo>
                  <a:pt x="0" y="2327876"/>
                </a:moveTo>
                <a:lnTo>
                  <a:pt x="0" y="0"/>
                </a:lnTo>
              </a:path>
            </a:pathLst>
          </a:custGeom>
          <a:ln w="286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840850" y="263662"/>
            <a:ext cx="11208385" cy="10160"/>
          </a:xfrm>
          <a:custGeom>
            <a:avLst/>
            <a:gdLst/>
            <a:ahLst/>
            <a:cxnLst/>
            <a:rect l="l" t="t" r="r" b="b"/>
            <a:pathLst>
              <a:path w="11208385" h="10160">
                <a:moveTo>
                  <a:pt x="0" y="0"/>
                </a:moveTo>
                <a:lnTo>
                  <a:pt x="11208275" y="0"/>
                </a:lnTo>
                <a:lnTo>
                  <a:pt x="11208275" y="9579"/>
                </a:lnTo>
                <a:lnTo>
                  <a:pt x="0" y="95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439842" y="4627233"/>
            <a:ext cx="841375" cy="0"/>
          </a:xfrm>
          <a:custGeom>
            <a:avLst/>
            <a:gdLst/>
            <a:ahLst/>
            <a:cxnLst/>
            <a:rect l="l" t="t" r="r" b="b"/>
            <a:pathLst>
              <a:path w="841375" h="0">
                <a:moveTo>
                  <a:pt x="0" y="0"/>
                </a:moveTo>
                <a:lnTo>
                  <a:pt x="840850" y="0"/>
                </a:lnTo>
              </a:path>
            </a:pathLst>
          </a:custGeom>
          <a:ln w="4789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4274841" y="626168"/>
            <a:ext cx="111760" cy="2940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750" spc="60">
                <a:solidFill>
                  <a:srgbClr val="419193"/>
                </a:solidFill>
                <a:latin typeface="Times New Roman"/>
                <a:cs typeface="Times New Roman"/>
              </a:rPr>
              <a:t>•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31265" y="774972"/>
            <a:ext cx="1363980" cy="7918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335" marR="5080" indent="-1270">
              <a:lnSpc>
                <a:spcPct val="128899"/>
              </a:lnSpc>
              <a:spcBef>
                <a:spcPts val="95"/>
              </a:spcBef>
            </a:pPr>
            <a:r>
              <a:rPr dirty="0" sz="1950" b="1">
                <a:solidFill>
                  <a:srgbClr val="343434"/>
                </a:solidFill>
                <a:latin typeface="Arial"/>
                <a:cs typeface="Arial"/>
              </a:rPr>
              <a:t>Las</a:t>
            </a:r>
            <a:r>
              <a:rPr dirty="0" sz="1950" spc="-10" b="1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1950" spc="155" b="1">
                <a:solidFill>
                  <a:srgbClr val="343434"/>
                </a:solidFill>
                <a:latin typeface="Arial"/>
                <a:cs typeface="Arial"/>
              </a:rPr>
              <a:t>Vegas </a:t>
            </a:r>
            <a:r>
              <a:rPr dirty="0" sz="1950" spc="-10" b="1">
                <a:solidFill>
                  <a:srgbClr val="343434"/>
                </a:solidFill>
                <a:latin typeface="Arial"/>
                <a:cs typeface="Arial"/>
              </a:rPr>
              <a:t>Station</a:t>
            </a:r>
            <a:endParaRPr sz="195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969779" y="727075"/>
            <a:ext cx="2256155" cy="7727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6350">
              <a:lnSpc>
                <a:spcPct val="125699"/>
              </a:lnSpc>
              <a:spcBef>
                <a:spcPts val="95"/>
              </a:spcBef>
            </a:pPr>
            <a:r>
              <a:rPr dirty="0" sz="1950" spc="65" b="1">
                <a:solidFill>
                  <a:srgbClr val="343434"/>
                </a:solidFill>
                <a:latin typeface="Arial"/>
                <a:cs typeface="Arial"/>
              </a:rPr>
              <a:t>California</a:t>
            </a:r>
            <a:r>
              <a:rPr dirty="0" sz="1950" spc="300" b="1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1950" spc="-10" b="1">
                <a:solidFill>
                  <a:srgbClr val="343434"/>
                </a:solidFill>
                <a:latin typeface="Arial"/>
                <a:cs typeface="Arial"/>
              </a:rPr>
              <a:t>Station </a:t>
            </a:r>
            <a:r>
              <a:rPr dirty="0" sz="1950" spc="70" b="1">
                <a:solidFill>
                  <a:srgbClr val="343434"/>
                </a:solidFill>
                <a:latin typeface="Arial"/>
                <a:cs typeface="Arial"/>
              </a:rPr>
              <a:t>Design</a:t>
            </a:r>
            <a:endParaRPr sz="195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470240" y="3049843"/>
            <a:ext cx="17272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350" b="1">
                <a:solidFill>
                  <a:srgbClr val="DD8256"/>
                </a:solidFill>
                <a:latin typeface="Arial"/>
                <a:cs typeface="Arial"/>
              </a:rPr>
              <a:t>1</a:t>
            </a:r>
            <a:endParaRPr sz="145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592343" y="2772030"/>
            <a:ext cx="890269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56235" algn="l"/>
              </a:tabLst>
            </a:pPr>
            <a:r>
              <a:rPr dirty="0" sz="800" spc="114" b="1">
                <a:solidFill>
                  <a:srgbClr val="E9E43F"/>
                </a:solidFill>
                <a:latin typeface="Arial"/>
                <a:cs typeface="Arial"/>
              </a:rPr>
              <a:t>.0</a:t>
            </a:r>
            <a:r>
              <a:rPr dirty="0" sz="800" b="1">
                <a:solidFill>
                  <a:srgbClr val="E9E43F"/>
                </a:solidFill>
                <a:latin typeface="Arial"/>
                <a:cs typeface="Arial"/>
              </a:rPr>
              <a:t>	</a:t>
            </a:r>
            <a:r>
              <a:rPr dirty="0" sz="950" spc="65">
                <a:solidFill>
                  <a:srgbClr val="C3C3C6"/>
                </a:solidFill>
                <a:latin typeface="Arial"/>
                <a:cs typeface="Arial"/>
              </a:rPr>
              <a:t>\</a:t>
            </a:r>
            <a:r>
              <a:rPr dirty="0" sz="950" spc="70">
                <a:solidFill>
                  <a:srgbClr val="C3C3C6"/>
                </a:solidFill>
                <a:latin typeface="Arial"/>
                <a:cs typeface="Arial"/>
              </a:rPr>
              <a:t>'</a:t>
            </a:r>
            <a:r>
              <a:rPr dirty="0" sz="950" spc="65">
                <a:solidFill>
                  <a:srgbClr val="C3C3C6"/>
                </a:solidFill>
                <a:latin typeface="Arial"/>
                <a:cs typeface="Arial"/>
              </a:rPr>
              <a:t>'</a:t>
            </a:r>
            <a:r>
              <a:rPr dirty="0" sz="950" spc="-795">
                <a:solidFill>
                  <a:srgbClr val="C3C3C6"/>
                </a:solidFill>
                <a:latin typeface="Arial"/>
                <a:cs typeface="Arial"/>
              </a:rPr>
              <a:t>J</a:t>
            </a:r>
            <a:r>
              <a:rPr dirty="0" baseline="-9578" sz="2175" spc="97">
                <a:solidFill>
                  <a:srgbClr val="828283"/>
                </a:solidFill>
                <a:latin typeface="Arial"/>
                <a:cs typeface="Arial"/>
              </a:rPr>
              <a:t>,,</a:t>
            </a:r>
            <a:r>
              <a:rPr dirty="0" baseline="-9578" sz="2175" spc="-1019">
                <a:solidFill>
                  <a:srgbClr val="828283"/>
                </a:solidFill>
                <a:latin typeface="Arial"/>
                <a:cs typeface="Arial"/>
              </a:rPr>
              <a:t>_</a:t>
            </a:r>
            <a:r>
              <a:rPr dirty="0" sz="950" spc="70">
                <a:solidFill>
                  <a:srgbClr val="C3C3C6"/>
                </a:solidFill>
                <a:latin typeface="Arial"/>
                <a:cs typeface="Arial"/>
              </a:rPr>
              <a:t>i</a:t>
            </a:r>
            <a:r>
              <a:rPr dirty="0" sz="950" spc="65">
                <a:solidFill>
                  <a:srgbClr val="C3C3C6"/>
                </a:solidFill>
                <a:latin typeface="Arial"/>
                <a:cs typeface="Arial"/>
              </a:rPr>
              <a:t>:!'""'</a:t>
            </a:r>
            <a:endParaRPr sz="95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216685" y="3059422"/>
            <a:ext cx="1524000" cy="5010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455930" algn="l"/>
                <a:tab pos="1315720" algn="l"/>
              </a:tabLst>
            </a:pPr>
            <a:r>
              <a:rPr dirty="0" sz="1000" spc="1490">
                <a:solidFill>
                  <a:srgbClr val="3D6E3F"/>
                </a:solidFill>
                <a:latin typeface="Times New Roman"/>
                <a:cs typeface="Times New Roman"/>
              </a:rPr>
              <a:t>-</a:t>
            </a:r>
            <a:r>
              <a:rPr dirty="0" sz="1000">
                <a:solidFill>
                  <a:srgbClr val="3D6E3F"/>
                </a:solidFill>
                <a:latin typeface="Times New Roman"/>
                <a:cs typeface="Times New Roman"/>
              </a:rPr>
              <a:t>	</a:t>
            </a:r>
            <a:r>
              <a:rPr dirty="0" sz="1000" spc="1490">
                <a:solidFill>
                  <a:srgbClr val="9E9E9E"/>
                </a:solidFill>
                <a:latin typeface="Times New Roman"/>
                <a:cs typeface="Times New Roman"/>
              </a:rPr>
              <a:t>·</a:t>
            </a:r>
            <a:r>
              <a:rPr dirty="0" sz="1000">
                <a:solidFill>
                  <a:srgbClr val="9E9E9E"/>
                </a:solidFill>
                <a:latin typeface="Times New Roman"/>
                <a:cs typeface="Times New Roman"/>
              </a:rPr>
              <a:t>	i</a:t>
            </a:r>
            <a:r>
              <a:rPr dirty="0" sz="1000" spc="-40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dirty="0" baseline="-20609" sz="4650" spc="-75">
                <a:solidFill>
                  <a:srgbClr val="9E9E9E"/>
                </a:solidFill>
                <a:latin typeface="Times New Roman"/>
                <a:cs typeface="Times New Roman"/>
              </a:rPr>
              <a:t>\</a:t>
            </a:r>
            <a:endParaRPr baseline="-20609" sz="465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454548" y="4601761"/>
            <a:ext cx="125730" cy="3168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00" spc="-95">
                <a:solidFill>
                  <a:srgbClr val="828283"/>
                </a:solidFill>
                <a:latin typeface="Times New Roman"/>
                <a:cs typeface="Times New Roman"/>
              </a:rPr>
              <a:t>,</a:t>
            </a:r>
            <a:r>
              <a:rPr dirty="0" sz="1900" spc="-95">
                <a:solidFill>
                  <a:srgbClr val="9E9E9E"/>
                </a:solidFill>
                <a:latin typeface="Times New Roman"/>
                <a:cs typeface="Times New Roman"/>
              </a:rPr>
              <a:t>..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9" name="object 19" descr=""/>
          <p:cNvSpPr/>
          <p:nvPr/>
        </p:nvSpPr>
        <p:spPr>
          <a:xfrm>
            <a:off x="2575678" y="4988244"/>
            <a:ext cx="374650" cy="0"/>
          </a:xfrm>
          <a:custGeom>
            <a:avLst/>
            <a:gdLst/>
            <a:ahLst/>
            <a:cxnLst/>
            <a:rect l="l" t="t" r="r" b="b"/>
            <a:pathLst>
              <a:path w="374650" h="0">
                <a:moveTo>
                  <a:pt x="0" y="0"/>
                </a:moveTo>
                <a:lnTo>
                  <a:pt x="374560" y="0"/>
                </a:lnTo>
              </a:path>
            </a:pathLst>
          </a:custGeom>
          <a:ln w="26754">
            <a:solidFill>
              <a:srgbClr val="9D9D9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2403955" y="5875866"/>
            <a:ext cx="100330" cy="132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00" spc="-145">
                <a:solidFill>
                  <a:srgbClr val="828283"/>
                </a:solidFill>
                <a:latin typeface="Times New Roman"/>
                <a:cs typeface="Times New Roman"/>
              </a:rPr>
              <a:t>100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102830" y="5773682"/>
            <a:ext cx="5778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00" spc="-200">
                <a:solidFill>
                  <a:srgbClr val="828283"/>
                </a:solidFill>
                <a:latin typeface="Times New Roman"/>
                <a:cs typeface="Times New Roman"/>
              </a:rPr>
              <a:t>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205146" y="5722591"/>
            <a:ext cx="69850" cy="132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00" spc="-120">
                <a:solidFill>
                  <a:srgbClr val="828283"/>
                </a:solidFill>
                <a:latin typeface="Times New Roman"/>
                <a:cs typeface="Times New Roman"/>
              </a:rPr>
              <a:t>IS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186761" y="5655532"/>
            <a:ext cx="185420" cy="5930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700" spc="-800">
                <a:solidFill>
                  <a:srgbClr val="779772"/>
                </a:solidFill>
                <a:latin typeface="Arial"/>
                <a:cs typeface="Arial"/>
              </a:rPr>
              <a:t>u</a:t>
            </a:r>
            <a:endParaRPr sz="37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175704" y="3822608"/>
            <a:ext cx="452120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10">
                <a:solidFill>
                  <a:srgbClr val="828283"/>
                </a:solidFill>
                <a:latin typeface="Arial"/>
                <a:cs typeface="Arial"/>
              </a:rPr>
              <a:t>NIC&lt;.UAAN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061628" y="3813029"/>
            <a:ext cx="70167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40" b="1">
                <a:solidFill>
                  <a:srgbClr val="4B4B4D"/>
                </a:solidFill>
                <a:latin typeface="Arial"/>
                <a:cs typeface="Arial"/>
              </a:rPr>
              <a:t>9</a:t>
            </a:r>
            <a:r>
              <a:rPr dirty="0" sz="1400" spc="-245" b="1">
                <a:solidFill>
                  <a:srgbClr val="4B4B4D"/>
                </a:solidFill>
                <a:latin typeface="Arial"/>
                <a:cs typeface="Arial"/>
              </a:rPr>
              <a:t> </a:t>
            </a:r>
            <a:r>
              <a:rPr dirty="0" sz="650" spc="75">
                <a:solidFill>
                  <a:srgbClr val="828283"/>
                </a:solidFill>
                <a:latin typeface="Arial"/>
                <a:cs typeface="Arial"/>
              </a:rPr>
              <a:t>INlt-</a:t>
            </a:r>
            <a:r>
              <a:rPr dirty="0" sz="650" spc="100">
                <a:solidFill>
                  <a:srgbClr val="828283"/>
                </a:solidFill>
                <a:latin typeface="Arial"/>
                <a:cs typeface="Arial"/>
              </a:rPr>
              <a:t>TION,&lt;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4165715" y="3790676"/>
            <a:ext cx="335280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00" spc="-100">
                <a:solidFill>
                  <a:srgbClr val="828283"/>
                </a:solidFill>
                <a:latin typeface="Times New Roman"/>
                <a:cs typeface="Times New Roman"/>
              </a:rPr>
              <a:t>.,..,..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3578113" y="5527802"/>
            <a:ext cx="92710" cy="3321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-4166" sz="3000" spc="-284">
                <a:solidFill>
                  <a:srgbClr val="9E9E9E"/>
                </a:solidFill>
                <a:latin typeface="Arial"/>
                <a:cs typeface="Arial"/>
              </a:rPr>
              <a:t>'</a:t>
            </a:r>
            <a:r>
              <a:rPr dirty="0" sz="1600" spc="-190">
                <a:solidFill>
                  <a:srgbClr val="B3B1BC"/>
                </a:solidFill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3587761" y="5703431"/>
            <a:ext cx="85725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25">
                <a:solidFill>
                  <a:srgbClr val="9E9E9E"/>
                </a:solidFill>
                <a:latin typeface="Arial"/>
                <a:cs typeface="Arial"/>
              </a:rPr>
              <a:t>f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584865" y="5885446"/>
            <a:ext cx="7048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20">
                <a:solidFill>
                  <a:srgbClr val="B3B1BC"/>
                </a:solidFill>
                <a:latin typeface="Times New Roman"/>
                <a:cs typeface="Times New Roman"/>
              </a:rPr>
              <a:t>!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59984" cy="804881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9984" y="1207214"/>
            <a:ext cx="305772" cy="938776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25274" y="1207214"/>
            <a:ext cx="821763" cy="938776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446569" y="1168897"/>
            <a:ext cx="936427" cy="804665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835414" y="1207214"/>
            <a:ext cx="802652" cy="938776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186040" y="1168897"/>
            <a:ext cx="974649" cy="977093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40873" y="3755322"/>
            <a:ext cx="993759" cy="996252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115054" y="3774480"/>
            <a:ext cx="993759" cy="957935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370125" y="3755322"/>
            <a:ext cx="1012870" cy="996252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873636" y="3784060"/>
            <a:ext cx="993759" cy="929197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109596" y="3755322"/>
            <a:ext cx="1012870" cy="996252"/>
          </a:xfrm>
          <a:prstGeom prst="rect">
            <a:avLst/>
          </a:prstGeom>
        </p:spPr>
      </p:pic>
      <p:sp>
        <p:nvSpPr>
          <p:cNvPr id="13" name="object 13" descr=""/>
          <p:cNvSpPr/>
          <p:nvPr/>
        </p:nvSpPr>
        <p:spPr>
          <a:xfrm>
            <a:off x="1805967" y="1417959"/>
            <a:ext cx="0" cy="517525"/>
          </a:xfrm>
          <a:custGeom>
            <a:avLst/>
            <a:gdLst/>
            <a:ahLst/>
            <a:cxnLst/>
            <a:rect l="l" t="t" r="r" b="b"/>
            <a:pathLst>
              <a:path w="0" h="517525">
                <a:moveTo>
                  <a:pt x="0" y="517284"/>
                </a:moveTo>
                <a:lnTo>
                  <a:pt x="0" y="0"/>
                </a:lnTo>
              </a:path>
            </a:pathLst>
          </a:custGeom>
          <a:ln w="286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3172387" y="1437117"/>
            <a:ext cx="0" cy="498475"/>
          </a:xfrm>
          <a:custGeom>
            <a:avLst/>
            <a:gdLst/>
            <a:ahLst/>
            <a:cxnLst/>
            <a:rect l="l" t="t" r="r" b="b"/>
            <a:pathLst>
              <a:path w="0" h="498475">
                <a:moveTo>
                  <a:pt x="0" y="498126"/>
                </a:moveTo>
                <a:lnTo>
                  <a:pt x="0" y="0"/>
                </a:lnTo>
              </a:path>
            </a:pathLst>
          </a:custGeom>
          <a:ln w="286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8771843" y="1417959"/>
            <a:ext cx="0" cy="498475"/>
          </a:xfrm>
          <a:custGeom>
            <a:avLst/>
            <a:gdLst/>
            <a:ahLst/>
            <a:cxnLst/>
            <a:rect l="l" t="t" r="r" b="b"/>
            <a:pathLst>
              <a:path w="0" h="498475">
                <a:moveTo>
                  <a:pt x="0" y="498126"/>
                </a:moveTo>
                <a:lnTo>
                  <a:pt x="0" y="0"/>
                </a:lnTo>
              </a:path>
            </a:pathLst>
          </a:custGeom>
          <a:ln w="286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859984" y="263647"/>
            <a:ext cx="11084560" cy="10160"/>
          </a:xfrm>
          <a:custGeom>
            <a:avLst/>
            <a:gdLst/>
            <a:ahLst/>
            <a:cxnLst/>
            <a:rect l="l" t="t" r="r" b="b"/>
            <a:pathLst>
              <a:path w="11084560" h="10160">
                <a:moveTo>
                  <a:pt x="0" y="0"/>
                </a:moveTo>
                <a:lnTo>
                  <a:pt x="11084365" y="0"/>
                </a:lnTo>
                <a:lnTo>
                  <a:pt x="11084365" y="9579"/>
                </a:lnTo>
                <a:lnTo>
                  <a:pt x="0" y="95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1165756" y="1207213"/>
            <a:ext cx="440055" cy="0"/>
          </a:xfrm>
          <a:custGeom>
            <a:avLst/>
            <a:gdLst/>
            <a:ahLst/>
            <a:cxnLst/>
            <a:rect l="l" t="t" r="r" b="b"/>
            <a:pathLst>
              <a:path w="440055" h="0">
                <a:moveTo>
                  <a:pt x="0" y="0"/>
                </a:moveTo>
                <a:lnTo>
                  <a:pt x="439547" y="0"/>
                </a:lnTo>
              </a:path>
            </a:pathLst>
          </a:custGeom>
          <a:ln w="287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5675898" y="2107672"/>
            <a:ext cx="478155" cy="0"/>
          </a:xfrm>
          <a:custGeom>
            <a:avLst/>
            <a:gdLst/>
            <a:ahLst/>
            <a:cxnLst/>
            <a:rect l="l" t="t" r="r" b="b"/>
            <a:pathLst>
              <a:path w="478154" h="0">
                <a:moveTo>
                  <a:pt x="0" y="0"/>
                </a:moveTo>
                <a:lnTo>
                  <a:pt x="477769" y="0"/>
                </a:lnTo>
              </a:path>
            </a:pathLst>
          </a:custGeom>
          <a:ln w="287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1165756" y="2117251"/>
            <a:ext cx="459105" cy="0"/>
          </a:xfrm>
          <a:custGeom>
            <a:avLst/>
            <a:gdLst/>
            <a:ahLst/>
            <a:cxnLst/>
            <a:rect l="l" t="t" r="r" b="b"/>
            <a:pathLst>
              <a:path w="459105" h="0">
                <a:moveTo>
                  <a:pt x="0" y="0"/>
                </a:moveTo>
                <a:lnTo>
                  <a:pt x="458658" y="0"/>
                </a:lnTo>
              </a:path>
            </a:pathLst>
          </a:custGeom>
          <a:ln w="287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3401717" y="2136410"/>
            <a:ext cx="459105" cy="0"/>
          </a:xfrm>
          <a:custGeom>
            <a:avLst/>
            <a:gdLst/>
            <a:ahLst/>
            <a:cxnLst/>
            <a:rect l="l" t="t" r="r" b="b"/>
            <a:pathLst>
              <a:path w="459104" h="0">
                <a:moveTo>
                  <a:pt x="0" y="0"/>
                </a:moveTo>
                <a:lnTo>
                  <a:pt x="458658" y="0"/>
                </a:lnTo>
              </a:path>
            </a:pathLst>
          </a:custGeom>
          <a:ln w="287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Only</a:t>
            </a:r>
            <a:r>
              <a:rPr dirty="0" spc="70"/>
              <a:t> </a:t>
            </a:r>
            <a:r>
              <a:rPr dirty="0"/>
              <a:t>Shovel-Ready</a:t>
            </a:r>
            <a:r>
              <a:rPr dirty="0" spc="235"/>
              <a:t> </a:t>
            </a:r>
            <a:r>
              <a:rPr dirty="0"/>
              <a:t>Project</a:t>
            </a:r>
            <a:r>
              <a:rPr dirty="0" spc="95"/>
              <a:t> </a:t>
            </a:r>
            <a:r>
              <a:rPr dirty="0" spc="55">
                <a:solidFill>
                  <a:srgbClr val="424242"/>
                </a:solidFill>
              </a:rPr>
              <a:t>to</a:t>
            </a:r>
            <a:r>
              <a:rPr dirty="0" spc="-30">
                <a:solidFill>
                  <a:srgbClr val="424242"/>
                </a:solidFill>
              </a:rPr>
              <a:t> </a:t>
            </a:r>
            <a:r>
              <a:rPr dirty="0"/>
              <a:t>Deliver</a:t>
            </a:r>
            <a:r>
              <a:rPr dirty="0" spc="175"/>
              <a:t> </a:t>
            </a:r>
            <a:r>
              <a:rPr dirty="0"/>
              <a:t>High-Speed</a:t>
            </a:r>
            <a:r>
              <a:rPr dirty="0" spc="229"/>
              <a:t> </a:t>
            </a:r>
            <a:r>
              <a:rPr dirty="0" spc="-10"/>
              <a:t>Rail</a:t>
            </a:r>
            <a:r>
              <a:rPr dirty="0" spc="45"/>
              <a:t> </a:t>
            </a:r>
            <a:r>
              <a:rPr dirty="0" spc="-20"/>
              <a:t>System</a:t>
            </a:r>
            <a:r>
              <a:rPr dirty="0" spc="110"/>
              <a:t> </a:t>
            </a:r>
            <a:r>
              <a:rPr dirty="0" spc="55"/>
              <a:t>to</a:t>
            </a:r>
            <a:r>
              <a:rPr dirty="0" spc="140"/>
              <a:t> </a:t>
            </a:r>
            <a:r>
              <a:rPr dirty="0" spc="40"/>
              <a:t>America</a:t>
            </a:r>
          </a:p>
        </p:txBody>
      </p:sp>
      <p:sp>
        <p:nvSpPr>
          <p:cNvPr id="22" name="object 22" descr=""/>
          <p:cNvSpPr txBox="1"/>
          <p:nvPr/>
        </p:nvSpPr>
        <p:spPr>
          <a:xfrm>
            <a:off x="1196412" y="1229639"/>
            <a:ext cx="331470" cy="7766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900" spc="-45">
                <a:solidFill>
                  <a:srgbClr val="0E0E0E"/>
                </a:solidFill>
                <a:latin typeface="Times New Roman"/>
                <a:cs typeface="Times New Roman"/>
              </a:rPr>
              <a:t>$</a:t>
            </a:r>
            <a:endParaRPr sz="4900">
              <a:latin typeface="Times New Roman"/>
              <a:cs typeface="Times New Roman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505838" y="2375967"/>
            <a:ext cx="1769110" cy="1261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L="17145" marR="5080">
              <a:lnSpc>
                <a:spcPct val="98100"/>
              </a:lnSpc>
              <a:spcBef>
                <a:spcPts val="135"/>
              </a:spcBef>
            </a:pPr>
            <a:r>
              <a:rPr dirty="0" sz="1250">
                <a:solidFill>
                  <a:srgbClr val="424242"/>
                </a:solidFill>
                <a:latin typeface="Arial"/>
                <a:cs typeface="Arial"/>
              </a:rPr>
              <a:t>Boost</a:t>
            </a:r>
            <a:r>
              <a:rPr dirty="0" sz="1250" spc="-5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424242"/>
                </a:solidFill>
                <a:latin typeface="Arial"/>
                <a:cs typeface="Arial"/>
              </a:rPr>
              <a:t>of</a:t>
            </a:r>
            <a:r>
              <a:rPr dirty="0" sz="1250" spc="60">
                <a:solidFill>
                  <a:srgbClr val="424242"/>
                </a:solidFill>
                <a:latin typeface="Arial"/>
                <a:cs typeface="Arial"/>
              </a:rPr>
              <a:t> private</a:t>
            </a:r>
            <a:r>
              <a:rPr dirty="0" sz="1250" spc="-9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250" spc="75">
                <a:solidFill>
                  <a:srgbClr val="333333"/>
                </a:solidFill>
                <a:latin typeface="Arial"/>
                <a:cs typeface="Arial"/>
              </a:rPr>
              <a:t>capital </a:t>
            </a:r>
            <a:r>
              <a:rPr dirty="0" sz="1250" spc="-10">
                <a:solidFill>
                  <a:srgbClr val="0E0E0E"/>
                </a:solidFill>
                <a:latin typeface="Arial"/>
                <a:cs typeface="Arial"/>
              </a:rPr>
              <a:t>t</a:t>
            </a:r>
            <a:r>
              <a:rPr dirty="0" sz="1250" spc="-10">
                <a:solidFill>
                  <a:srgbClr val="424242"/>
                </a:solidFill>
                <a:latin typeface="Arial"/>
                <a:cs typeface="Arial"/>
              </a:rPr>
              <a:t>owa</a:t>
            </a:r>
            <a:r>
              <a:rPr dirty="0" sz="1250" spc="-10">
                <a:solidFill>
                  <a:srgbClr val="0E0E0E"/>
                </a:solidFill>
                <a:latin typeface="Arial"/>
                <a:cs typeface="Arial"/>
              </a:rPr>
              <a:t>r</a:t>
            </a:r>
            <a:r>
              <a:rPr dirty="0" sz="1250" spc="-10">
                <a:solidFill>
                  <a:srgbClr val="424242"/>
                </a:solidFill>
                <a:latin typeface="Arial"/>
                <a:cs typeface="Arial"/>
              </a:rPr>
              <a:t>d</a:t>
            </a:r>
            <a:r>
              <a:rPr dirty="0" sz="1250" spc="-10">
                <a:solidFill>
                  <a:srgbClr val="232323"/>
                </a:solidFill>
                <a:latin typeface="Arial"/>
                <a:cs typeface="Arial"/>
              </a:rPr>
              <a:t>s</a:t>
            </a:r>
            <a:r>
              <a:rPr dirty="0" sz="1250" spc="-10">
                <a:solidFill>
                  <a:srgbClr val="575757"/>
                </a:solidFill>
                <a:latin typeface="Arial"/>
                <a:cs typeface="Arial"/>
              </a:rPr>
              <a:t>in</a:t>
            </a:r>
            <a:r>
              <a:rPr dirty="0" sz="1250" spc="-10">
                <a:solidFill>
                  <a:srgbClr val="232323"/>
                </a:solidFill>
                <a:latin typeface="Arial"/>
                <a:cs typeface="Arial"/>
              </a:rPr>
              <a:t>f</a:t>
            </a:r>
            <a:r>
              <a:rPr dirty="0" sz="1250" spc="-10">
                <a:solidFill>
                  <a:srgbClr val="575757"/>
                </a:solidFill>
                <a:latin typeface="Arial"/>
                <a:cs typeface="Arial"/>
              </a:rPr>
              <a:t>r</a:t>
            </a:r>
            <a:r>
              <a:rPr dirty="0" sz="1250" spc="-10">
                <a:solidFill>
                  <a:srgbClr val="333333"/>
                </a:solidFill>
                <a:latin typeface="Arial"/>
                <a:cs typeface="Arial"/>
              </a:rPr>
              <a:t>as</a:t>
            </a:r>
            <a:r>
              <a:rPr dirty="0" sz="1250" spc="-10">
                <a:solidFill>
                  <a:srgbClr val="575757"/>
                </a:solidFill>
                <a:latin typeface="Arial"/>
                <a:cs typeface="Arial"/>
              </a:rPr>
              <a:t>t</a:t>
            </a:r>
            <a:r>
              <a:rPr dirty="0" sz="1250" spc="-10">
                <a:solidFill>
                  <a:srgbClr val="0E0E0E"/>
                </a:solidFill>
                <a:latin typeface="Arial"/>
                <a:cs typeface="Arial"/>
              </a:rPr>
              <a:t>r</a:t>
            </a:r>
            <a:r>
              <a:rPr dirty="0" sz="1250" spc="-10">
                <a:solidFill>
                  <a:srgbClr val="424242"/>
                </a:solidFill>
                <a:latin typeface="Arial"/>
                <a:cs typeface="Arial"/>
              </a:rPr>
              <a:t>uc</a:t>
            </a:r>
            <a:r>
              <a:rPr dirty="0" sz="1250" spc="-10">
                <a:solidFill>
                  <a:srgbClr val="0E0E0E"/>
                </a:solidFill>
                <a:latin typeface="Arial"/>
                <a:cs typeface="Arial"/>
              </a:rPr>
              <a:t>t</a:t>
            </a:r>
            <a:r>
              <a:rPr dirty="0" sz="1250" spc="-10">
                <a:solidFill>
                  <a:srgbClr val="333333"/>
                </a:solidFill>
                <a:latin typeface="Arial"/>
                <a:cs typeface="Arial"/>
              </a:rPr>
              <a:t>u</a:t>
            </a:r>
            <a:r>
              <a:rPr dirty="0" sz="1250" spc="-10">
                <a:solidFill>
                  <a:srgbClr val="0E0E0E"/>
                </a:solidFill>
                <a:latin typeface="Arial"/>
                <a:cs typeface="Arial"/>
              </a:rPr>
              <a:t>re </a:t>
            </a:r>
            <a:r>
              <a:rPr dirty="0" sz="1250" spc="50">
                <a:solidFill>
                  <a:srgbClr val="232323"/>
                </a:solidFill>
                <a:latin typeface="Arial"/>
                <a:cs typeface="Arial"/>
              </a:rPr>
              <a:t>development</a:t>
            </a:r>
            <a:endParaRPr sz="1250">
              <a:latin typeface="Arial"/>
              <a:cs typeface="Arial"/>
            </a:endParaRPr>
          </a:p>
          <a:p>
            <a:pPr algn="ctr" marL="12700" marR="93345">
              <a:lnSpc>
                <a:spcPct val="98100"/>
              </a:lnSpc>
              <a:spcBef>
                <a:spcPts val="865"/>
              </a:spcBef>
            </a:pPr>
            <a:r>
              <a:rPr dirty="0" sz="1250" b="1" i="1">
                <a:solidFill>
                  <a:srgbClr val="79B166"/>
                </a:solidFill>
                <a:latin typeface="Arial"/>
                <a:cs typeface="Arial"/>
              </a:rPr>
              <a:t>$10</a:t>
            </a:r>
            <a:r>
              <a:rPr dirty="0" sz="1250" spc="-30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40" b="1" i="1">
                <a:solidFill>
                  <a:srgbClr val="79B166"/>
                </a:solidFill>
                <a:latin typeface="Arial"/>
                <a:cs typeface="Arial"/>
              </a:rPr>
              <a:t>billion</a:t>
            </a:r>
            <a:r>
              <a:rPr dirty="0" sz="1250" spc="-5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b="1" i="1">
                <a:solidFill>
                  <a:srgbClr val="79B166"/>
                </a:solidFill>
                <a:latin typeface="Arial"/>
                <a:cs typeface="Arial"/>
              </a:rPr>
              <a:t>project</a:t>
            </a:r>
            <a:r>
              <a:rPr dirty="0" sz="1250" spc="-60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20" b="1" i="1">
                <a:solidFill>
                  <a:srgbClr val="79B166"/>
                </a:solidFill>
                <a:latin typeface="Arial"/>
                <a:cs typeface="Arial"/>
              </a:rPr>
              <a:t>with</a:t>
            </a:r>
            <a:r>
              <a:rPr dirty="0" sz="1250" spc="-20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79B166"/>
                </a:solidFill>
                <a:latin typeface="Arial"/>
                <a:cs typeface="Arial"/>
              </a:rPr>
              <a:t>direct</a:t>
            </a:r>
            <a:r>
              <a:rPr dirty="0" sz="1250" spc="-5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b="1" i="1">
                <a:solidFill>
                  <a:srgbClr val="79B166"/>
                </a:solidFill>
                <a:latin typeface="Arial"/>
                <a:cs typeface="Arial"/>
              </a:rPr>
              <a:t>impact</a:t>
            </a:r>
            <a:r>
              <a:rPr dirty="0" sz="1250" spc="40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25" b="1" i="1">
                <a:solidFill>
                  <a:srgbClr val="79B166"/>
                </a:solidFill>
                <a:latin typeface="Arial"/>
                <a:cs typeface="Arial"/>
              </a:rPr>
              <a:t>on </a:t>
            </a:r>
            <a:r>
              <a:rPr dirty="0" sz="1250" spc="-10" b="1" i="1">
                <a:solidFill>
                  <a:srgbClr val="79B166"/>
                </a:solidFill>
                <a:latin typeface="Arial"/>
                <a:cs typeface="Arial"/>
              </a:rPr>
              <a:t>communities</a:t>
            </a:r>
            <a:endParaRPr sz="125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416915" y="2385547"/>
            <a:ext cx="2317750" cy="12420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L="432434" marR="304165">
              <a:lnSpc>
                <a:spcPct val="98100"/>
              </a:lnSpc>
              <a:spcBef>
                <a:spcPts val="135"/>
              </a:spcBef>
            </a:pPr>
            <a:r>
              <a:rPr dirty="0" sz="1250">
                <a:solidFill>
                  <a:srgbClr val="232323"/>
                </a:solidFill>
                <a:latin typeface="Arial"/>
                <a:cs typeface="Arial"/>
              </a:rPr>
              <a:t>Significant</a:t>
            </a:r>
            <a:r>
              <a:rPr dirty="0" sz="1250" spc="305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z="1250" spc="50">
                <a:solidFill>
                  <a:srgbClr val="333333"/>
                </a:solidFill>
                <a:latin typeface="Arial"/>
                <a:cs typeface="Arial"/>
              </a:rPr>
              <a:t>economic </a:t>
            </a:r>
            <a:r>
              <a:rPr dirty="0" sz="1250" spc="90">
                <a:solidFill>
                  <a:srgbClr val="575757"/>
                </a:solidFill>
                <a:latin typeface="Arial"/>
                <a:cs typeface="Arial"/>
              </a:rPr>
              <a:t>imp</a:t>
            </a:r>
            <a:r>
              <a:rPr dirty="0" sz="1250" spc="90">
                <a:solidFill>
                  <a:srgbClr val="333333"/>
                </a:solidFill>
                <a:latin typeface="Arial"/>
                <a:cs typeface="Arial"/>
              </a:rPr>
              <a:t>ac</a:t>
            </a:r>
            <a:r>
              <a:rPr dirty="0" sz="1250" spc="90">
                <a:solidFill>
                  <a:srgbClr val="0E0E0E"/>
                </a:solidFill>
                <a:latin typeface="Arial"/>
                <a:cs typeface="Arial"/>
              </a:rPr>
              <a:t>t</a:t>
            </a:r>
            <a:r>
              <a:rPr dirty="0" sz="1250" spc="20">
                <a:solidFill>
                  <a:srgbClr val="0E0E0E"/>
                </a:solidFill>
                <a:latin typeface="Arial"/>
                <a:cs typeface="Arial"/>
              </a:rPr>
              <a:t> </a:t>
            </a:r>
            <a:r>
              <a:rPr dirty="0" sz="1250" spc="100">
                <a:solidFill>
                  <a:srgbClr val="333333"/>
                </a:solidFill>
                <a:latin typeface="Arial"/>
                <a:cs typeface="Arial"/>
              </a:rPr>
              <a:t>and</a:t>
            </a:r>
            <a:r>
              <a:rPr dirty="0" sz="1250" spc="-1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250" spc="-25">
                <a:solidFill>
                  <a:srgbClr val="0E0E0E"/>
                </a:solidFill>
                <a:latin typeface="Arial"/>
                <a:cs typeface="Arial"/>
              </a:rPr>
              <a:t>j</a:t>
            </a:r>
            <a:r>
              <a:rPr dirty="0" sz="1250" spc="-25">
                <a:solidFill>
                  <a:srgbClr val="424242"/>
                </a:solidFill>
                <a:latin typeface="Arial"/>
                <a:cs typeface="Arial"/>
              </a:rPr>
              <a:t>ob </a:t>
            </a:r>
            <a:r>
              <a:rPr dirty="0" sz="1250" spc="45">
                <a:solidFill>
                  <a:srgbClr val="424242"/>
                </a:solidFill>
                <a:latin typeface="Arial"/>
                <a:cs typeface="Arial"/>
              </a:rPr>
              <a:t>crea</a:t>
            </a:r>
            <a:r>
              <a:rPr dirty="0" sz="1250" spc="45">
                <a:solidFill>
                  <a:srgbClr val="0E0E0E"/>
                </a:solidFill>
                <a:latin typeface="Arial"/>
                <a:cs typeface="Arial"/>
              </a:rPr>
              <a:t>t</a:t>
            </a:r>
            <a:r>
              <a:rPr dirty="0" sz="1250" spc="45">
                <a:solidFill>
                  <a:srgbClr val="575757"/>
                </a:solidFill>
                <a:latin typeface="Arial"/>
                <a:cs typeface="Arial"/>
              </a:rPr>
              <a:t>i</a:t>
            </a:r>
            <a:r>
              <a:rPr dirty="0" sz="1250" spc="45">
                <a:solidFill>
                  <a:srgbClr val="333333"/>
                </a:solidFill>
                <a:latin typeface="Arial"/>
                <a:cs typeface="Arial"/>
              </a:rPr>
              <a:t>on</a:t>
            </a:r>
            <a:endParaRPr sz="1250">
              <a:latin typeface="Arial"/>
              <a:cs typeface="Arial"/>
            </a:endParaRPr>
          </a:p>
          <a:p>
            <a:pPr algn="ctr" marL="3175">
              <a:lnSpc>
                <a:spcPts val="1355"/>
              </a:lnSpc>
              <a:spcBef>
                <a:spcPts val="760"/>
              </a:spcBef>
            </a:pPr>
            <a:r>
              <a:rPr dirty="0" sz="1250" spc="-30" b="1" i="1">
                <a:solidFill>
                  <a:srgbClr val="79B166"/>
                </a:solidFill>
                <a:latin typeface="Arial"/>
                <a:cs typeface="Arial"/>
              </a:rPr>
              <a:t>35,000</a:t>
            </a:r>
            <a:r>
              <a:rPr dirty="0" sz="1250" spc="-9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30" b="1" i="1">
                <a:solidFill>
                  <a:srgbClr val="79B166"/>
                </a:solidFill>
                <a:latin typeface="Arial"/>
                <a:cs typeface="Arial"/>
              </a:rPr>
              <a:t>construction</a:t>
            </a:r>
            <a:r>
              <a:rPr dirty="0" sz="1250" spc="9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20" b="1" i="1">
                <a:solidFill>
                  <a:srgbClr val="79B166"/>
                </a:solidFill>
                <a:latin typeface="Arial"/>
                <a:cs typeface="Arial"/>
              </a:rPr>
              <a:t>jobs</a:t>
            </a:r>
            <a:endParaRPr sz="1250">
              <a:latin typeface="Arial"/>
              <a:cs typeface="Arial"/>
            </a:endParaRPr>
          </a:p>
          <a:p>
            <a:pPr algn="ctr" marL="3175">
              <a:lnSpc>
                <a:spcPts val="1614"/>
              </a:lnSpc>
            </a:pPr>
            <a:r>
              <a:rPr dirty="0" sz="1550" spc="-40">
                <a:solidFill>
                  <a:srgbClr val="79B166"/>
                </a:solidFill>
                <a:latin typeface="Arial"/>
                <a:cs typeface="Arial"/>
              </a:rPr>
              <a:t>~</a:t>
            </a:r>
            <a:r>
              <a:rPr dirty="0" sz="1250" spc="-40" b="1" i="1">
                <a:solidFill>
                  <a:srgbClr val="79B166"/>
                </a:solidFill>
                <a:latin typeface="Arial"/>
                <a:cs typeface="Arial"/>
              </a:rPr>
              <a:t>1,000</a:t>
            </a:r>
            <a:r>
              <a:rPr dirty="0" sz="1250" spc="-50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b="1" i="1">
                <a:solidFill>
                  <a:srgbClr val="79B166"/>
                </a:solidFill>
                <a:latin typeface="Arial"/>
                <a:cs typeface="Arial"/>
              </a:rPr>
              <a:t>permanent</a:t>
            </a:r>
            <a:r>
              <a:rPr dirty="0" sz="1250" spc="60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20" b="1" i="1">
                <a:solidFill>
                  <a:srgbClr val="79B166"/>
                </a:solidFill>
                <a:latin typeface="Arial"/>
                <a:cs typeface="Arial"/>
              </a:rPr>
              <a:t>jobs</a:t>
            </a:r>
            <a:endParaRPr sz="1250">
              <a:latin typeface="Arial"/>
              <a:cs typeface="Arial"/>
            </a:endParaRPr>
          </a:p>
          <a:p>
            <a:pPr algn="ctr">
              <a:lnSpc>
                <a:spcPts val="1400"/>
              </a:lnSpc>
            </a:pPr>
            <a:r>
              <a:rPr dirty="0" sz="1250" b="1" i="1">
                <a:solidFill>
                  <a:srgbClr val="79B166"/>
                </a:solidFill>
                <a:latin typeface="Arial"/>
                <a:cs typeface="Arial"/>
              </a:rPr>
              <a:t>$10</a:t>
            </a:r>
            <a:r>
              <a:rPr dirty="0" sz="1250" spc="-1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40" b="1" i="1">
                <a:solidFill>
                  <a:srgbClr val="79B166"/>
                </a:solidFill>
                <a:latin typeface="Arial"/>
                <a:cs typeface="Arial"/>
              </a:rPr>
              <a:t>billion</a:t>
            </a:r>
            <a:r>
              <a:rPr dirty="0" sz="1250" spc="-2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79B166"/>
                </a:solidFill>
                <a:latin typeface="Arial"/>
                <a:cs typeface="Arial"/>
              </a:rPr>
              <a:t>in</a:t>
            </a:r>
            <a:r>
              <a:rPr dirty="0" sz="1250" spc="-9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b="1" i="1">
                <a:solidFill>
                  <a:srgbClr val="79B166"/>
                </a:solidFill>
                <a:latin typeface="Arial"/>
                <a:cs typeface="Arial"/>
              </a:rPr>
              <a:t>economic</a:t>
            </a:r>
            <a:r>
              <a:rPr dirty="0" sz="1250" spc="6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79B166"/>
                </a:solidFill>
                <a:latin typeface="Arial"/>
                <a:cs typeface="Arial"/>
              </a:rPr>
              <a:t>impact</a:t>
            </a:r>
            <a:endParaRPr sz="125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38301" y="4991131"/>
            <a:ext cx="2103120" cy="5715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1465"/>
              </a:lnSpc>
              <a:spcBef>
                <a:spcPts val="105"/>
              </a:spcBef>
            </a:pPr>
            <a:r>
              <a:rPr dirty="0" sz="1250">
                <a:solidFill>
                  <a:srgbClr val="575757"/>
                </a:solidFill>
                <a:latin typeface="Arial"/>
                <a:cs typeface="Arial"/>
              </a:rPr>
              <a:t>M</a:t>
            </a:r>
            <a:r>
              <a:rPr dirty="0" sz="1250">
                <a:solidFill>
                  <a:srgbClr val="232323"/>
                </a:solidFill>
                <a:latin typeface="Arial"/>
                <a:cs typeface="Arial"/>
              </a:rPr>
              <a:t>o</a:t>
            </a:r>
            <a:r>
              <a:rPr dirty="0" sz="1250">
                <a:solidFill>
                  <a:srgbClr val="575757"/>
                </a:solidFill>
                <a:latin typeface="Arial"/>
                <a:cs typeface="Arial"/>
              </a:rPr>
              <a:t>re</a:t>
            </a:r>
            <a:r>
              <a:rPr dirty="0" sz="1250" spc="22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dirty="0" sz="1250" spc="-10">
                <a:solidFill>
                  <a:srgbClr val="333333"/>
                </a:solidFill>
                <a:latin typeface="Arial"/>
                <a:cs typeface="Arial"/>
              </a:rPr>
              <a:t>access</a:t>
            </a:r>
            <a:endParaRPr sz="1250">
              <a:latin typeface="Arial"/>
              <a:cs typeface="Arial"/>
            </a:endParaRPr>
          </a:p>
          <a:p>
            <a:pPr algn="ctr" marL="12065" marR="5080" indent="-14604">
              <a:lnSpc>
                <a:spcPts val="1360"/>
              </a:lnSpc>
              <a:spcBef>
                <a:spcPts val="130"/>
              </a:spcBef>
            </a:pPr>
            <a:r>
              <a:rPr dirty="0" sz="1250" spc="50">
                <a:solidFill>
                  <a:srgbClr val="575757"/>
                </a:solidFill>
                <a:latin typeface="Arial"/>
                <a:cs typeface="Arial"/>
              </a:rPr>
              <a:t>t</a:t>
            </a:r>
            <a:r>
              <a:rPr dirty="0" sz="1250" spc="50">
                <a:solidFill>
                  <a:srgbClr val="232323"/>
                </a:solidFill>
                <a:latin typeface="Arial"/>
                <a:cs typeface="Arial"/>
              </a:rPr>
              <a:t>o</a:t>
            </a:r>
            <a:r>
              <a:rPr dirty="0" sz="1250" spc="135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z="1250" spc="65">
                <a:solidFill>
                  <a:srgbClr val="0E0E0E"/>
                </a:solidFill>
                <a:latin typeface="Arial"/>
                <a:cs typeface="Arial"/>
              </a:rPr>
              <a:t>e</a:t>
            </a:r>
            <a:r>
              <a:rPr dirty="0" sz="1250" spc="65">
                <a:solidFill>
                  <a:srgbClr val="424242"/>
                </a:solidFill>
                <a:latin typeface="Arial"/>
                <a:cs typeface="Arial"/>
              </a:rPr>
              <a:t>con</a:t>
            </a:r>
            <a:r>
              <a:rPr dirty="0" sz="1250" spc="65">
                <a:solidFill>
                  <a:srgbClr val="232323"/>
                </a:solidFill>
                <a:latin typeface="Arial"/>
                <a:cs typeface="Arial"/>
              </a:rPr>
              <a:t>o</a:t>
            </a:r>
            <a:r>
              <a:rPr dirty="0" sz="1250" spc="65">
                <a:solidFill>
                  <a:srgbClr val="424242"/>
                </a:solidFill>
                <a:latin typeface="Arial"/>
                <a:cs typeface="Arial"/>
              </a:rPr>
              <a:t>mi</a:t>
            </a:r>
            <a:r>
              <a:rPr dirty="0" sz="1250" spc="65">
                <a:solidFill>
                  <a:srgbClr val="232323"/>
                </a:solidFill>
                <a:latin typeface="Arial"/>
                <a:cs typeface="Arial"/>
              </a:rPr>
              <a:t>c</a:t>
            </a:r>
            <a:r>
              <a:rPr dirty="0" sz="1250" spc="12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333333"/>
                </a:solidFill>
                <a:latin typeface="Arial"/>
                <a:cs typeface="Arial"/>
              </a:rPr>
              <a:t>centers</a:t>
            </a:r>
            <a:r>
              <a:rPr dirty="0" sz="1250" spc="6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200" spc="55">
                <a:solidFill>
                  <a:srgbClr val="232323"/>
                </a:solidFill>
                <a:latin typeface="Arial"/>
                <a:cs typeface="Arial"/>
              </a:rPr>
              <a:t>&amp;</a:t>
            </a:r>
            <a:r>
              <a:rPr dirty="0" sz="1200" spc="45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z="1250" spc="-25">
                <a:solidFill>
                  <a:srgbClr val="424242"/>
                </a:solidFill>
                <a:latin typeface="Arial"/>
                <a:cs typeface="Arial"/>
              </a:rPr>
              <a:t>new </a:t>
            </a:r>
            <a:r>
              <a:rPr dirty="0" sz="1250">
                <a:solidFill>
                  <a:srgbClr val="333333"/>
                </a:solidFill>
                <a:latin typeface="Arial"/>
                <a:cs typeface="Arial"/>
              </a:rPr>
              <a:t>and</a:t>
            </a:r>
            <a:r>
              <a:rPr dirty="0" sz="1250" spc="26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250" spc="65">
                <a:solidFill>
                  <a:srgbClr val="0E0E0E"/>
                </a:solidFill>
                <a:latin typeface="Arial"/>
                <a:cs typeface="Arial"/>
              </a:rPr>
              <a:t>e</a:t>
            </a:r>
            <a:r>
              <a:rPr dirty="0" sz="1250" spc="65">
                <a:solidFill>
                  <a:srgbClr val="575757"/>
                </a:solidFill>
                <a:latin typeface="Arial"/>
                <a:cs typeface="Arial"/>
              </a:rPr>
              <a:t>x</a:t>
            </a:r>
            <a:r>
              <a:rPr dirty="0" sz="1250" spc="65">
                <a:solidFill>
                  <a:srgbClr val="232323"/>
                </a:solidFill>
                <a:latin typeface="Arial"/>
                <a:cs typeface="Arial"/>
              </a:rPr>
              <a:t>pande</a:t>
            </a:r>
            <a:r>
              <a:rPr dirty="0" sz="1250" spc="65">
                <a:solidFill>
                  <a:srgbClr val="424242"/>
                </a:solidFill>
                <a:latin typeface="Arial"/>
                <a:cs typeface="Arial"/>
              </a:rPr>
              <a:t>d</a:t>
            </a:r>
            <a:r>
              <a:rPr dirty="0" sz="1250" spc="14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250" spc="50">
                <a:solidFill>
                  <a:srgbClr val="333333"/>
                </a:solidFill>
                <a:latin typeface="Arial"/>
                <a:cs typeface="Arial"/>
              </a:rPr>
              <a:t>job</a:t>
            </a:r>
            <a:r>
              <a:rPr dirty="0" sz="1250" spc="-3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250" spc="40">
                <a:solidFill>
                  <a:srgbClr val="424242"/>
                </a:solidFill>
                <a:latin typeface="Arial"/>
                <a:cs typeface="Arial"/>
              </a:rPr>
              <a:t>marke</a:t>
            </a:r>
            <a:r>
              <a:rPr dirty="0" sz="1250" spc="40">
                <a:solidFill>
                  <a:srgbClr val="0E0E0E"/>
                </a:solidFill>
                <a:latin typeface="Arial"/>
                <a:cs typeface="Arial"/>
              </a:rPr>
              <a:t>t</a:t>
            </a:r>
            <a:r>
              <a:rPr dirty="0" sz="1250" spc="40">
                <a:solidFill>
                  <a:srgbClr val="333333"/>
                </a:solidFill>
                <a:latin typeface="Arial"/>
                <a:cs typeface="Arial"/>
              </a:rPr>
              <a:t>s</a:t>
            </a:r>
            <a:endParaRPr sz="125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98327" y="5709582"/>
            <a:ext cx="2201545" cy="39941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70485" marR="5080" indent="-58419">
              <a:lnSpc>
                <a:spcPts val="1430"/>
              </a:lnSpc>
              <a:spcBef>
                <a:spcPts val="210"/>
              </a:spcBef>
            </a:pPr>
            <a:r>
              <a:rPr dirty="0" sz="1250" b="1" i="1">
                <a:solidFill>
                  <a:srgbClr val="2675A5"/>
                </a:solidFill>
                <a:latin typeface="Arial"/>
                <a:cs typeface="Arial"/>
              </a:rPr>
              <a:t>Greater</a:t>
            </a:r>
            <a:r>
              <a:rPr dirty="0" sz="1250" spc="-3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2675A5"/>
                </a:solidFill>
                <a:latin typeface="Arial"/>
                <a:cs typeface="Arial"/>
              </a:rPr>
              <a:t>regional</a:t>
            </a:r>
            <a:r>
              <a:rPr dirty="0" sz="1250" spc="-5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2675A5"/>
                </a:solidFill>
                <a:latin typeface="Arial"/>
                <a:cs typeface="Arial"/>
              </a:rPr>
              <a:t>connectivity</a:t>
            </a:r>
            <a:r>
              <a:rPr dirty="0" sz="1250" spc="-1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95" b="1" i="1">
                <a:solidFill>
                  <a:srgbClr val="2675A5"/>
                </a:solidFill>
                <a:latin typeface="Arial"/>
                <a:cs typeface="Arial"/>
              </a:rPr>
              <a:t>spurs</a:t>
            </a:r>
            <a:r>
              <a:rPr dirty="0" sz="1250" spc="2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b="1" i="1">
                <a:solidFill>
                  <a:srgbClr val="2675A5"/>
                </a:solidFill>
                <a:latin typeface="Arial"/>
                <a:cs typeface="Arial"/>
              </a:rPr>
              <a:t>economic</a:t>
            </a:r>
            <a:r>
              <a:rPr dirty="0" sz="1250" spc="15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2675A5"/>
                </a:solidFill>
                <a:latin typeface="Arial"/>
                <a:cs typeface="Arial"/>
              </a:rPr>
              <a:t>opportunity</a:t>
            </a:r>
            <a:endParaRPr sz="125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647996" y="4962394"/>
            <a:ext cx="2067560" cy="58102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algn="ctr" marL="226060" marR="244475" indent="4445">
              <a:lnSpc>
                <a:spcPts val="1430"/>
              </a:lnSpc>
              <a:spcBef>
                <a:spcPts val="210"/>
              </a:spcBef>
            </a:pPr>
            <a:r>
              <a:rPr dirty="0" sz="1250">
                <a:solidFill>
                  <a:srgbClr val="575757"/>
                </a:solidFill>
                <a:latin typeface="Arial"/>
                <a:cs typeface="Arial"/>
              </a:rPr>
              <a:t>I</a:t>
            </a:r>
            <a:r>
              <a:rPr dirty="0" sz="1250">
                <a:solidFill>
                  <a:srgbClr val="232323"/>
                </a:solidFill>
                <a:latin typeface="Arial"/>
                <a:cs typeface="Arial"/>
              </a:rPr>
              <a:t>nc</a:t>
            </a:r>
            <a:r>
              <a:rPr dirty="0" sz="1250">
                <a:solidFill>
                  <a:srgbClr val="424242"/>
                </a:solidFill>
                <a:latin typeface="Arial"/>
                <a:cs typeface="Arial"/>
              </a:rPr>
              <a:t>reas</a:t>
            </a:r>
            <a:r>
              <a:rPr dirty="0" sz="1250">
                <a:solidFill>
                  <a:srgbClr val="232323"/>
                </a:solidFill>
                <a:latin typeface="Arial"/>
                <a:cs typeface="Arial"/>
              </a:rPr>
              <a:t>e</a:t>
            </a:r>
            <a:r>
              <a:rPr dirty="0" sz="1250">
                <a:solidFill>
                  <a:srgbClr val="424242"/>
                </a:solidFill>
                <a:latin typeface="Arial"/>
                <a:cs typeface="Arial"/>
              </a:rPr>
              <a:t>d</a:t>
            </a:r>
            <a:r>
              <a:rPr dirty="0" sz="1250" spc="16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250" spc="70">
                <a:solidFill>
                  <a:srgbClr val="575757"/>
                </a:solidFill>
                <a:latin typeface="Arial"/>
                <a:cs typeface="Arial"/>
              </a:rPr>
              <a:t>re</a:t>
            </a:r>
            <a:r>
              <a:rPr dirty="0" sz="1250" spc="70">
                <a:solidFill>
                  <a:srgbClr val="0E0E0E"/>
                </a:solidFill>
                <a:latin typeface="Arial"/>
                <a:cs typeface="Arial"/>
              </a:rPr>
              <a:t>a</a:t>
            </a:r>
            <a:r>
              <a:rPr dirty="0" sz="1250" spc="70">
                <a:solidFill>
                  <a:srgbClr val="575757"/>
                </a:solidFill>
                <a:latin typeface="Arial"/>
                <a:cs typeface="Arial"/>
              </a:rPr>
              <a:t>l</a:t>
            </a:r>
            <a:r>
              <a:rPr dirty="0" sz="1250" spc="-55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dirty="0" sz="1250" spc="-10">
                <a:solidFill>
                  <a:srgbClr val="333333"/>
                </a:solidFill>
                <a:latin typeface="Arial"/>
                <a:cs typeface="Arial"/>
              </a:rPr>
              <a:t>estate </a:t>
            </a:r>
            <a:r>
              <a:rPr dirty="0" sz="1250">
                <a:solidFill>
                  <a:srgbClr val="575757"/>
                </a:solidFill>
                <a:latin typeface="Arial"/>
                <a:cs typeface="Arial"/>
              </a:rPr>
              <a:t>v</a:t>
            </a:r>
            <a:r>
              <a:rPr dirty="0" sz="1250">
                <a:solidFill>
                  <a:srgbClr val="333333"/>
                </a:solidFill>
                <a:latin typeface="Arial"/>
                <a:cs typeface="Arial"/>
              </a:rPr>
              <a:t>a</a:t>
            </a:r>
            <a:r>
              <a:rPr dirty="0" sz="1250">
                <a:solidFill>
                  <a:srgbClr val="777777"/>
                </a:solidFill>
                <a:latin typeface="Arial"/>
                <a:cs typeface="Arial"/>
              </a:rPr>
              <a:t>l</a:t>
            </a:r>
            <a:r>
              <a:rPr dirty="0" sz="1250">
                <a:solidFill>
                  <a:srgbClr val="424242"/>
                </a:solidFill>
                <a:latin typeface="Arial"/>
                <a:cs typeface="Arial"/>
              </a:rPr>
              <a:t>u</a:t>
            </a:r>
            <a:r>
              <a:rPr dirty="0" sz="1250">
                <a:solidFill>
                  <a:srgbClr val="232323"/>
                </a:solidFill>
                <a:latin typeface="Arial"/>
                <a:cs typeface="Arial"/>
              </a:rPr>
              <a:t>e</a:t>
            </a:r>
            <a:r>
              <a:rPr dirty="0" sz="1250" spc="18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333333"/>
                </a:solidFill>
                <a:latin typeface="Arial"/>
                <a:cs typeface="Arial"/>
              </a:rPr>
              <a:t>and</a:t>
            </a:r>
            <a:r>
              <a:rPr dirty="0" sz="1250" spc="30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250" spc="50">
                <a:solidFill>
                  <a:srgbClr val="333333"/>
                </a:solidFill>
                <a:latin typeface="Arial"/>
                <a:cs typeface="Arial"/>
              </a:rPr>
              <a:t>a</a:t>
            </a:r>
            <a:r>
              <a:rPr dirty="0" sz="1250" spc="50">
                <a:solidFill>
                  <a:srgbClr val="0E0E0E"/>
                </a:solidFill>
                <a:latin typeface="Arial"/>
                <a:cs typeface="Arial"/>
              </a:rPr>
              <a:t>ff</a:t>
            </a:r>
            <a:r>
              <a:rPr dirty="0" sz="1250" spc="50">
                <a:solidFill>
                  <a:srgbClr val="424242"/>
                </a:solidFill>
                <a:latin typeface="Arial"/>
                <a:cs typeface="Arial"/>
              </a:rPr>
              <a:t>o</a:t>
            </a:r>
            <a:r>
              <a:rPr dirty="0" sz="1250" spc="50">
                <a:solidFill>
                  <a:srgbClr val="0E0E0E"/>
                </a:solidFill>
                <a:latin typeface="Arial"/>
                <a:cs typeface="Arial"/>
              </a:rPr>
              <a:t>r</a:t>
            </a:r>
            <a:r>
              <a:rPr dirty="0" sz="1250" spc="50">
                <a:solidFill>
                  <a:srgbClr val="333333"/>
                </a:solidFill>
                <a:latin typeface="Arial"/>
                <a:cs typeface="Arial"/>
              </a:rPr>
              <a:t>d</a:t>
            </a:r>
            <a:r>
              <a:rPr dirty="0" sz="1250" spc="50">
                <a:solidFill>
                  <a:srgbClr val="0E0E0E"/>
                </a:solidFill>
                <a:latin typeface="Arial"/>
                <a:cs typeface="Arial"/>
              </a:rPr>
              <a:t>a</a:t>
            </a:r>
            <a:r>
              <a:rPr dirty="0" sz="1250" spc="50">
                <a:solidFill>
                  <a:srgbClr val="333333"/>
                </a:solidFill>
                <a:latin typeface="Arial"/>
                <a:cs typeface="Arial"/>
              </a:rPr>
              <a:t>b</a:t>
            </a:r>
            <a:r>
              <a:rPr dirty="0" sz="1250" spc="50">
                <a:solidFill>
                  <a:srgbClr val="777777"/>
                </a:solidFill>
                <a:latin typeface="Arial"/>
                <a:cs typeface="Arial"/>
              </a:rPr>
              <a:t>l</a:t>
            </a:r>
            <a:r>
              <a:rPr dirty="0" sz="1250" spc="50">
                <a:solidFill>
                  <a:srgbClr val="232323"/>
                </a:solidFill>
                <a:latin typeface="Arial"/>
                <a:cs typeface="Arial"/>
              </a:rPr>
              <a:t>e</a:t>
            </a:r>
            <a:endParaRPr sz="1250">
              <a:latin typeface="Arial"/>
              <a:cs typeface="Arial"/>
            </a:endParaRPr>
          </a:p>
          <a:p>
            <a:pPr algn="ctr">
              <a:lnSpc>
                <a:spcPts val="1400"/>
              </a:lnSpc>
            </a:pPr>
            <a:r>
              <a:rPr dirty="0" sz="1250" spc="60">
                <a:solidFill>
                  <a:srgbClr val="333333"/>
                </a:solidFill>
                <a:latin typeface="Arial"/>
                <a:cs typeface="Arial"/>
              </a:rPr>
              <a:t>development</a:t>
            </a:r>
            <a:r>
              <a:rPr dirty="0" sz="1250" spc="4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250" spc="-10">
                <a:solidFill>
                  <a:srgbClr val="424242"/>
                </a:solidFill>
                <a:latin typeface="Arial"/>
                <a:cs typeface="Arial"/>
              </a:rPr>
              <a:t>op</a:t>
            </a:r>
            <a:r>
              <a:rPr dirty="0" sz="1250" spc="-10">
                <a:solidFill>
                  <a:srgbClr val="232323"/>
                </a:solidFill>
                <a:latin typeface="Arial"/>
                <a:cs typeface="Arial"/>
              </a:rPr>
              <a:t>port</a:t>
            </a:r>
            <a:r>
              <a:rPr dirty="0" sz="1250" spc="-10">
                <a:solidFill>
                  <a:srgbClr val="424242"/>
                </a:solidFill>
                <a:latin typeface="Arial"/>
                <a:cs typeface="Arial"/>
              </a:rPr>
              <a:t>u</a:t>
            </a:r>
            <a:r>
              <a:rPr dirty="0" sz="1250" spc="-10">
                <a:solidFill>
                  <a:srgbClr val="232323"/>
                </a:solidFill>
                <a:latin typeface="Arial"/>
                <a:cs typeface="Arial"/>
              </a:rPr>
              <a:t>ni</a:t>
            </a:r>
            <a:r>
              <a:rPr dirty="0" sz="1250" spc="-10">
                <a:solidFill>
                  <a:srgbClr val="575757"/>
                </a:solidFill>
                <a:latin typeface="Arial"/>
                <a:cs typeface="Arial"/>
              </a:rPr>
              <a:t>t</a:t>
            </a:r>
            <a:r>
              <a:rPr dirty="0" sz="1250" spc="-10">
                <a:solidFill>
                  <a:srgbClr val="333333"/>
                </a:solidFill>
                <a:latin typeface="Arial"/>
                <a:cs typeface="Arial"/>
              </a:rPr>
              <a:t>i</a:t>
            </a:r>
            <a:r>
              <a:rPr dirty="0" sz="1250" spc="-10">
                <a:solidFill>
                  <a:srgbClr val="0E0E0E"/>
                </a:solidFill>
                <a:latin typeface="Arial"/>
                <a:cs typeface="Arial"/>
              </a:rPr>
              <a:t>e</a:t>
            </a:r>
            <a:r>
              <a:rPr dirty="0" sz="1250" spc="-10">
                <a:solidFill>
                  <a:srgbClr val="333333"/>
                </a:solidFill>
                <a:latin typeface="Arial"/>
                <a:cs typeface="Arial"/>
              </a:rPr>
              <a:t>s</a:t>
            </a:r>
            <a:endParaRPr sz="125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892295" y="5709582"/>
            <a:ext cx="1597660" cy="5911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L="12700" marR="5080" indent="4445">
              <a:lnSpc>
                <a:spcPct val="98100"/>
              </a:lnSpc>
              <a:spcBef>
                <a:spcPts val="135"/>
              </a:spcBef>
            </a:pPr>
            <a:r>
              <a:rPr dirty="0" sz="1250" spc="-35" b="1" i="1">
                <a:solidFill>
                  <a:srgbClr val="2675A5"/>
                </a:solidFill>
                <a:latin typeface="Arial"/>
                <a:cs typeface="Arial"/>
              </a:rPr>
              <a:t>Significant</a:t>
            </a:r>
            <a:r>
              <a:rPr dirty="0" sz="1250" spc="1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2675A5"/>
                </a:solidFill>
                <a:latin typeface="Arial"/>
                <a:cs typeface="Arial"/>
              </a:rPr>
              <a:t>potential</a:t>
            </a:r>
            <a:r>
              <a:rPr dirty="0" sz="1250" spc="-1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b="1" i="1">
                <a:solidFill>
                  <a:srgbClr val="2675A5"/>
                </a:solidFill>
                <a:latin typeface="Arial"/>
                <a:cs typeface="Arial"/>
              </a:rPr>
              <a:t>development</a:t>
            </a:r>
            <a:r>
              <a:rPr dirty="0" sz="1250" spc="95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2675A5"/>
                </a:solidFill>
                <a:latin typeface="Arial"/>
                <a:cs typeface="Arial"/>
              </a:rPr>
              <a:t>around </a:t>
            </a:r>
            <a:r>
              <a:rPr dirty="0" sz="1250" spc="-45" b="1" i="1">
                <a:solidFill>
                  <a:srgbClr val="2675A5"/>
                </a:solidFill>
                <a:latin typeface="Arial"/>
                <a:cs typeface="Arial"/>
              </a:rPr>
              <a:t>station</a:t>
            </a:r>
            <a:r>
              <a:rPr dirty="0" sz="1250" spc="-4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20" b="1" i="1">
                <a:solidFill>
                  <a:srgbClr val="2675A5"/>
                </a:solidFill>
                <a:latin typeface="Arial"/>
                <a:cs typeface="Arial"/>
              </a:rPr>
              <a:t>sites</a:t>
            </a:r>
            <a:endParaRPr sz="125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5192913" y="2385547"/>
            <a:ext cx="1452245" cy="39941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347980" marR="5080" indent="-335915">
              <a:lnSpc>
                <a:spcPts val="1430"/>
              </a:lnSpc>
              <a:spcBef>
                <a:spcPts val="210"/>
              </a:spcBef>
            </a:pPr>
            <a:r>
              <a:rPr dirty="0" sz="1250" spc="-65">
                <a:solidFill>
                  <a:srgbClr val="0E0E0E"/>
                </a:solidFill>
                <a:latin typeface="Arial"/>
                <a:cs typeface="Arial"/>
              </a:rPr>
              <a:t>Le</a:t>
            </a:r>
            <a:r>
              <a:rPr dirty="0" sz="1250" spc="-65">
                <a:solidFill>
                  <a:srgbClr val="424242"/>
                </a:solidFill>
                <a:latin typeface="Arial"/>
                <a:cs typeface="Arial"/>
              </a:rPr>
              <a:t>s</a:t>
            </a:r>
            <a:r>
              <a:rPr dirty="0" sz="1250" spc="-65">
                <a:solidFill>
                  <a:srgbClr val="232323"/>
                </a:solidFill>
                <a:latin typeface="Arial"/>
                <a:cs typeface="Arial"/>
              </a:rPr>
              <a:t>s</a:t>
            </a:r>
            <a:r>
              <a:rPr dirty="0" sz="1250" spc="-7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333333"/>
                </a:solidFill>
                <a:latin typeface="Arial"/>
                <a:cs typeface="Arial"/>
              </a:rPr>
              <a:t>traffic</a:t>
            </a:r>
            <a:r>
              <a:rPr dirty="0" sz="1250" spc="7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250" spc="65">
                <a:solidFill>
                  <a:srgbClr val="424242"/>
                </a:solidFill>
                <a:latin typeface="Arial"/>
                <a:cs typeface="Arial"/>
              </a:rPr>
              <a:t>on</a:t>
            </a:r>
            <a:r>
              <a:rPr dirty="0" sz="1250" spc="8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250" spc="85">
                <a:solidFill>
                  <a:srgbClr val="575757"/>
                </a:solidFill>
                <a:latin typeface="Arial"/>
                <a:cs typeface="Arial"/>
              </a:rPr>
              <a:t>local </a:t>
            </a:r>
            <a:r>
              <a:rPr dirty="0" sz="1250" spc="60">
                <a:solidFill>
                  <a:srgbClr val="232323"/>
                </a:solidFill>
                <a:latin typeface="Arial"/>
                <a:cs typeface="Arial"/>
              </a:rPr>
              <a:t>road</a:t>
            </a:r>
            <a:r>
              <a:rPr dirty="0" sz="1250" spc="60">
                <a:solidFill>
                  <a:srgbClr val="575757"/>
                </a:solidFill>
                <a:latin typeface="Arial"/>
                <a:cs typeface="Arial"/>
              </a:rPr>
              <a:t>w</a:t>
            </a:r>
            <a:r>
              <a:rPr dirty="0" sz="1250" spc="60">
                <a:solidFill>
                  <a:srgbClr val="0E0E0E"/>
                </a:solidFill>
                <a:latin typeface="Arial"/>
                <a:cs typeface="Arial"/>
              </a:rPr>
              <a:t>a</a:t>
            </a:r>
            <a:r>
              <a:rPr dirty="0" sz="1250" spc="60">
                <a:solidFill>
                  <a:srgbClr val="575757"/>
                </a:solidFill>
                <a:latin typeface="Arial"/>
                <a:cs typeface="Arial"/>
              </a:rPr>
              <a:t>ys</a:t>
            </a:r>
            <a:endParaRPr sz="125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4777094" y="3046522"/>
            <a:ext cx="2186305" cy="39941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447040" marR="5080" indent="-434975">
              <a:lnSpc>
                <a:spcPts val="1430"/>
              </a:lnSpc>
              <a:spcBef>
                <a:spcPts val="210"/>
              </a:spcBef>
            </a:pPr>
            <a:r>
              <a:rPr dirty="0" sz="1250" spc="-40" b="1" i="1">
                <a:solidFill>
                  <a:srgbClr val="79B166"/>
                </a:solidFill>
                <a:latin typeface="Arial"/>
                <a:cs typeface="Arial"/>
              </a:rPr>
              <a:t>Removes</a:t>
            </a:r>
            <a:r>
              <a:rPr dirty="0" sz="1250" spc="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50" b="1" i="1">
                <a:solidFill>
                  <a:srgbClr val="79B166"/>
                </a:solidFill>
                <a:latin typeface="Arial"/>
                <a:cs typeface="Arial"/>
              </a:rPr>
              <a:t>3+</a:t>
            </a:r>
            <a:r>
              <a:rPr dirty="0" sz="1250" spc="-13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40" b="1" i="1">
                <a:solidFill>
                  <a:srgbClr val="79B166"/>
                </a:solidFill>
                <a:latin typeface="Arial"/>
                <a:cs typeface="Arial"/>
              </a:rPr>
              <a:t>million</a:t>
            </a:r>
            <a:r>
              <a:rPr dirty="0" sz="1250" spc="-60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79B166"/>
                </a:solidFill>
                <a:latin typeface="Arial"/>
                <a:cs typeface="Arial"/>
              </a:rPr>
              <a:t>cars</a:t>
            </a:r>
            <a:r>
              <a:rPr dirty="0" sz="1250" spc="-130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20" b="1" i="1">
                <a:solidFill>
                  <a:srgbClr val="79B166"/>
                </a:solidFill>
                <a:latin typeface="Arial"/>
                <a:cs typeface="Arial"/>
              </a:rPr>
              <a:t>from</a:t>
            </a:r>
            <a:r>
              <a:rPr dirty="0" sz="1250" spc="-20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b="1" i="1">
                <a:solidFill>
                  <a:srgbClr val="79B166"/>
                </a:solidFill>
                <a:latin typeface="Arial"/>
                <a:cs typeface="Arial"/>
              </a:rPr>
              <a:t>the</a:t>
            </a:r>
            <a:r>
              <a:rPr dirty="0" sz="1250" spc="-5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b="1" i="1">
                <a:solidFill>
                  <a:srgbClr val="79B166"/>
                </a:solidFill>
                <a:latin typeface="Arial"/>
                <a:cs typeface="Arial"/>
              </a:rPr>
              <a:t>ro</a:t>
            </a:r>
            <a:r>
              <a:rPr dirty="0" sz="1250" b="1" i="1">
                <a:solidFill>
                  <a:srgbClr val="62B34B"/>
                </a:solidFill>
                <a:latin typeface="Arial"/>
                <a:cs typeface="Arial"/>
              </a:rPr>
              <a:t>ad</a:t>
            </a:r>
            <a:r>
              <a:rPr dirty="0" sz="1250" spc="125" b="1" i="1">
                <a:solidFill>
                  <a:srgbClr val="62B34B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62B34B"/>
                </a:solidFill>
                <a:latin typeface="Arial"/>
                <a:cs typeface="Arial"/>
              </a:rPr>
              <a:t>annually</a:t>
            </a:r>
            <a:endParaRPr sz="125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5198647" y="4962394"/>
            <a:ext cx="1626235" cy="58102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algn="ctr" marL="12700" marR="5080" indent="-14604">
              <a:lnSpc>
                <a:spcPts val="1430"/>
              </a:lnSpc>
              <a:spcBef>
                <a:spcPts val="210"/>
              </a:spcBef>
            </a:pPr>
            <a:r>
              <a:rPr dirty="0" sz="1250" spc="50">
                <a:solidFill>
                  <a:srgbClr val="0E0E0E"/>
                </a:solidFill>
                <a:latin typeface="Arial"/>
                <a:cs typeface="Arial"/>
              </a:rPr>
              <a:t>Reduce</a:t>
            </a:r>
            <a:r>
              <a:rPr dirty="0" sz="1250" spc="-60">
                <a:solidFill>
                  <a:srgbClr val="0E0E0E"/>
                </a:solidFill>
                <a:latin typeface="Arial"/>
                <a:cs typeface="Arial"/>
              </a:rPr>
              <a:t> </a:t>
            </a:r>
            <a:r>
              <a:rPr dirty="0" sz="1250" spc="70">
                <a:solidFill>
                  <a:srgbClr val="424242"/>
                </a:solidFill>
                <a:latin typeface="Arial"/>
                <a:cs typeface="Arial"/>
              </a:rPr>
              <a:t>c</a:t>
            </a:r>
            <a:r>
              <a:rPr dirty="0" sz="1250" spc="70">
                <a:solidFill>
                  <a:srgbClr val="232323"/>
                </a:solidFill>
                <a:latin typeface="Arial"/>
                <a:cs typeface="Arial"/>
              </a:rPr>
              <a:t>a</a:t>
            </a:r>
            <a:r>
              <a:rPr dirty="0" sz="1250" spc="70">
                <a:solidFill>
                  <a:srgbClr val="575757"/>
                </a:solidFill>
                <a:latin typeface="Arial"/>
                <a:cs typeface="Arial"/>
              </a:rPr>
              <a:t>r</a:t>
            </a:r>
            <a:r>
              <a:rPr dirty="0" sz="1250" spc="70">
                <a:solidFill>
                  <a:srgbClr val="0E0E0E"/>
                </a:solidFill>
                <a:latin typeface="Arial"/>
                <a:cs typeface="Arial"/>
              </a:rPr>
              <a:t>b</a:t>
            </a:r>
            <a:r>
              <a:rPr dirty="0" sz="1250" spc="70">
                <a:solidFill>
                  <a:srgbClr val="424242"/>
                </a:solidFill>
                <a:latin typeface="Arial"/>
                <a:cs typeface="Arial"/>
              </a:rPr>
              <a:t>on </a:t>
            </a:r>
            <a:r>
              <a:rPr dirty="0" sz="1250" spc="-40">
                <a:solidFill>
                  <a:srgbClr val="333333"/>
                </a:solidFill>
                <a:latin typeface="Arial"/>
                <a:cs typeface="Arial"/>
              </a:rPr>
              <a:t>emissions</a:t>
            </a:r>
            <a:r>
              <a:rPr dirty="0" sz="1250" spc="-5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232323"/>
                </a:solidFill>
                <a:latin typeface="Arial"/>
                <a:cs typeface="Arial"/>
              </a:rPr>
              <a:t>and</a:t>
            </a:r>
            <a:r>
              <a:rPr dirty="0" sz="1250" spc="30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z="1250" spc="45">
                <a:solidFill>
                  <a:srgbClr val="575757"/>
                </a:solidFill>
                <a:latin typeface="Arial"/>
                <a:cs typeface="Arial"/>
              </a:rPr>
              <a:t>vehicle </a:t>
            </a:r>
            <a:r>
              <a:rPr dirty="0" sz="1250">
                <a:solidFill>
                  <a:srgbClr val="424242"/>
                </a:solidFill>
                <a:latin typeface="Arial"/>
                <a:cs typeface="Arial"/>
              </a:rPr>
              <a:t>miles</a:t>
            </a:r>
            <a:r>
              <a:rPr dirty="0" sz="1250" spc="2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250" spc="-10">
                <a:solidFill>
                  <a:srgbClr val="0E0E0E"/>
                </a:solidFill>
                <a:latin typeface="Arial"/>
                <a:cs typeface="Arial"/>
              </a:rPr>
              <a:t>traveled</a:t>
            </a:r>
            <a:endParaRPr sz="125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5028242" y="5709582"/>
            <a:ext cx="2041525" cy="39941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33985" marR="5080" indent="-121920">
              <a:lnSpc>
                <a:spcPts val="1430"/>
              </a:lnSpc>
              <a:spcBef>
                <a:spcPts val="210"/>
              </a:spcBef>
            </a:pPr>
            <a:r>
              <a:rPr dirty="0" sz="1250" spc="-50" b="1" i="1">
                <a:solidFill>
                  <a:srgbClr val="2675A5"/>
                </a:solidFill>
                <a:latin typeface="Arial"/>
                <a:cs typeface="Arial"/>
              </a:rPr>
              <a:t>400K </a:t>
            </a:r>
            <a:r>
              <a:rPr dirty="0" sz="1250" spc="-45" b="1" i="1">
                <a:solidFill>
                  <a:srgbClr val="2675A5"/>
                </a:solidFill>
                <a:latin typeface="Arial"/>
                <a:cs typeface="Arial"/>
              </a:rPr>
              <a:t>tons</a:t>
            </a:r>
            <a:r>
              <a:rPr dirty="0" sz="1250" spc="2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55" b="1" i="1">
                <a:solidFill>
                  <a:srgbClr val="2675A5"/>
                </a:solidFill>
                <a:latin typeface="Arial"/>
                <a:cs typeface="Arial"/>
              </a:rPr>
              <a:t>of</a:t>
            </a:r>
            <a:r>
              <a:rPr dirty="0" sz="1250" spc="-25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b="1" i="1">
                <a:solidFill>
                  <a:srgbClr val="2675A5"/>
                </a:solidFill>
                <a:latin typeface="Arial"/>
                <a:cs typeface="Arial"/>
              </a:rPr>
              <a:t>CO2</a:t>
            </a:r>
            <a:r>
              <a:rPr dirty="0" sz="1250" spc="1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1679C1"/>
                </a:solidFill>
                <a:latin typeface="Arial"/>
                <a:cs typeface="Arial"/>
              </a:rPr>
              <a:t>r</a:t>
            </a:r>
            <a:r>
              <a:rPr dirty="0" sz="1250" spc="-10" b="1" i="1">
                <a:solidFill>
                  <a:srgbClr val="2675A5"/>
                </a:solidFill>
                <a:latin typeface="Arial"/>
                <a:cs typeface="Arial"/>
              </a:rPr>
              <a:t>emoved</a:t>
            </a:r>
            <a:r>
              <a:rPr dirty="0" sz="1250" spc="-10" b="1" i="1">
                <a:solidFill>
                  <a:srgbClr val="67858E"/>
                </a:solidFill>
                <a:latin typeface="Arial"/>
                <a:cs typeface="Arial"/>
              </a:rPr>
              <a:t>,</a:t>
            </a:r>
            <a:r>
              <a:rPr dirty="0" sz="1250" spc="-10" b="1" i="1">
                <a:solidFill>
                  <a:srgbClr val="67858E"/>
                </a:solidFill>
                <a:latin typeface="Arial"/>
                <a:cs typeface="Arial"/>
              </a:rPr>
              <a:t> </a:t>
            </a:r>
            <a:r>
              <a:rPr dirty="0" sz="1250" spc="-20" b="1" i="1">
                <a:solidFill>
                  <a:srgbClr val="2675A5"/>
                </a:solidFill>
                <a:latin typeface="Arial"/>
                <a:cs typeface="Arial"/>
              </a:rPr>
              <a:t>700M</a:t>
            </a:r>
            <a:r>
              <a:rPr dirty="0" sz="1250" spc="-4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90" b="1" i="1">
                <a:solidFill>
                  <a:srgbClr val="2675A5"/>
                </a:solidFill>
                <a:latin typeface="Arial"/>
                <a:cs typeface="Arial"/>
              </a:rPr>
              <a:t>VMTs</a:t>
            </a:r>
            <a:r>
              <a:rPr dirty="0" sz="1250" spc="-3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85" b="1" i="1">
                <a:solidFill>
                  <a:srgbClr val="2675A5"/>
                </a:solidFill>
                <a:latin typeface="Arial"/>
                <a:cs typeface="Arial"/>
              </a:rPr>
              <a:t>less</a:t>
            </a:r>
            <a:r>
              <a:rPr dirty="0" sz="1250" spc="15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b="1" i="1">
                <a:solidFill>
                  <a:srgbClr val="2675A5"/>
                </a:solidFill>
                <a:latin typeface="Arial"/>
                <a:cs typeface="Arial"/>
              </a:rPr>
              <a:t>per</a:t>
            </a:r>
            <a:r>
              <a:rPr dirty="0" sz="1250" spc="5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20" b="1" i="1">
                <a:solidFill>
                  <a:srgbClr val="2675A5"/>
                </a:solidFill>
                <a:latin typeface="Arial"/>
                <a:cs typeface="Arial"/>
              </a:rPr>
              <a:t>year</a:t>
            </a:r>
            <a:endParaRPr sz="125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7479834" y="2385547"/>
            <a:ext cx="1754505" cy="39941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52705" marR="5080" indent="-40640">
              <a:lnSpc>
                <a:spcPts val="1430"/>
              </a:lnSpc>
              <a:spcBef>
                <a:spcPts val="210"/>
              </a:spcBef>
            </a:pPr>
            <a:r>
              <a:rPr dirty="0" sz="1250" spc="60">
                <a:solidFill>
                  <a:srgbClr val="232323"/>
                </a:solidFill>
                <a:latin typeface="Arial"/>
                <a:cs typeface="Arial"/>
              </a:rPr>
              <a:t>Grea</a:t>
            </a:r>
            <a:r>
              <a:rPr dirty="0" sz="1250" spc="60">
                <a:solidFill>
                  <a:srgbClr val="575757"/>
                </a:solidFill>
                <a:latin typeface="Arial"/>
                <a:cs typeface="Arial"/>
              </a:rPr>
              <a:t>t</a:t>
            </a:r>
            <a:r>
              <a:rPr dirty="0" sz="1250" spc="60">
                <a:solidFill>
                  <a:srgbClr val="232323"/>
                </a:solidFill>
                <a:latin typeface="Arial"/>
                <a:cs typeface="Arial"/>
              </a:rPr>
              <a:t>er</a:t>
            </a:r>
            <a:r>
              <a:rPr dirty="0" sz="1250" spc="-114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z="1250" spc="55">
                <a:solidFill>
                  <a:srgbClr val="333333"/>
                </a:solidFill>
                <a:latin typeface="Arial"/>
                <a:cs typeface="Arial"/>
              </a:rPr>
              <a:t>connectivity</a:t>
            </a:r>
            <a:r>
              <a:rPr dirty="0" sz="1250" spc="-2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250" spc="50">
                <a:solidFill>
                  <a:srgbClr val="0E0E0E"/>
                </a:solidFill>
                <a:latin typeface="Arial"/>
                <a:cs typeface="Arial"/>
              </a:rPr>
              <a:t>l</a:t>
            </a:r>
            <a:r>
              <a:rPr dirty="0" sz="1250" spc="50">
                <a:solidFill>
                  <a:srgbClr val="424242"/>
                </a:solidFill>
                <a:latin typeface="Arial"/>
                <a:cs typeface="Arial"/>
              </a:rPr>
              <a:t>o </a:t>
            </a:r>
            <a:r>
              <a:rPr dirty="0" sz="1250">
                <a:solidFill>
                  <a:srgbClr val="424242"/>
                </a:solidFill>
                <a:latin typeface="Arial"/>
                <a:cs typeface="Arial"/>
              </a:rPr>
              <a:t>car</a:t>
            </a:r>
            <a:r>
              <a:rPr dirty="0" sz="1250">
                <a:solidFill>
                  <a:srgbClr val="0E0E0E"/>
                </a:solidFill>
                <a:latin typeface="Arial"/>
                <a:cs typeface="Arial"/>
              </a:rPr>
              <a:t>-</a:t>
            </a:r>
            <a:r>
              <a:rPr dirty="0" sz="1250">
                <a:solidFill>
                  <a:srgbClr val="424242"/>
                </a:solidFill>
                <a:latin typeface="Arial"/>
                <a:cs typeface="Arial"/>
              </a:rPr>
              <a:t>fre</a:t>
            </a:r>
            <a:r>
              <a:rPr dirty="0" sz="1250">
                <a:solidFill>
                  <a:srgbClr val="0E0E0E"/>
                </a:solidFill>
                <a:latin typeface="Arial"/>
                <a:cs typeface="Arial"/>
              </a:rPr>
              <a:t>e</a:t>
            </a:r>
            <a:r>
              <a:rPr dirty="0" sz="1250" spc="245">
                <a:solidFill>
                  <a:srgbClr val="0E0E0E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232323"/>
                </a:solidFill>
                <a:latin typeface="Arial"/>
                <a:cs typeface="Arial"/>
              </a:rPr>
              <a:t>transit</a:t>
            </a:r>
            <a:r>
              <a:rPr dirty="0" sz="1250" spc="105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z="1250" spc="-10">
                <a:solidFill>
                  <a:srgbClr val="333333"/>
                </a:solidFill>
                <a:latin typeface="Arial"/>
                <a:cs typeface="Arial"/>
              </a:rPr>
              <a:t>options</a:t>
            </a:r>
            <a:endParaRPr sz="125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7416292" y="3046522"/>
            <a:ext cx="1885314" cy="58102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algn="ctr" marL="12700" marR="5080" indent="-6350">
              <a:lnSpc>
                <a:spcPts val="1430"/>
              </a:lnSpc>
              <a:spcBef>
                <a:spcPts val="210"/>
              </a:spcBef>
            </a:pPr>
            <a:r>
              <a:rPr dirty="0" sz="1250" spc="-40" b="1" i="1">
                <a:solidFill>
                  <a:srgbClr val="79B166"/>
                </a:solidFill>
                <a:latin typeface="Arial"/>
                <a:cs typeface="Arial"/>
              </a:rPr>
              <a:t>Seamless</a:t>
            </a:r>
            <a:r>
              <a:rPr dirty="0" sz="1250" spc="-15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20" b="1" i="1">
                <a:solidFill>
                  <a:srgbClr val="79B166"/>
                </a:solidFill>
                <a:latin typeface="Arial"/>
                <a:cs typeface="Arial"/>
              </a:rPr>
              <a:t>connections</a:t>
            </a:r>
            <a:r>
              <a:rPr dirty="0" sz="1250" spc="4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25" b="1" i="1">
                <a:solidFill>
                  <a:srgbClr val="79B166"/>
                </a:solidFill>
                <a:latin typeface="Arial"/>
                <a:cs typeface="Arial"/>
              </a:rPr>
              <a:t>to</a:t>
            </a:r>
            <a:r>
              <a:rPr dirty="0" sz="1250" spc="-2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30" b="1" i="1">
                <a:solidFill>
                  <a:srgbClr val="79B166"/>
                </a:solidFill>
                <a:latin typeface="Arial"/>
                <a:cs typeface="Arial"/>
              </a:rPr>
              <a:t>rail</a:t>
            </a:r>
            <a:r>
              <a:rPr dirty="0" sz="1250" spc="-30" b="1" i="1">
                <a:solidFill>
                  <a:srgbClr val="A1B5A3"/>
                </a:solidFill>
                <a:latin typeface="Arial"/>
                <a:cs typeface="Arial"/>
              </a:rPr>
              <a:t>,</a:t>
            </a:r>
            <a:r>
              <a:rPr dirty="0" sz="1250" spc="-45" b="1" i="1">
                <a:solidFill>
                  <a:srgbClr val="A1B5A3"/>
                </a:solidFill>
                <a:latin typeface="Arial"/>
                <a:cs typeface="Arial"/>
              </a:rPr>
              <a:t> </a:t>
            </a:r>
            <a:r>
              <a:rPr dirty="0" sz="1250" spc="-25" b="1" i="1">
                <a:solidFill>
                  <a:srgbClr val="79B166"/>
                </a:solidFill>
                <a:latin typeface="Arial"/>
                <a:cs typeface="Arial"/>
              </a:rPr>
              <a:t>bus</a:t>
            </a:r>
            <a:r>
              <a:rPr dirty="0" sz="1250" spc="-25" b="1" i="1">
                <a:solidFill>
                  <a:srgbClr val="A1B5A3"/>
                </a:solidFill>
                <a:latin typeface="Arial"/>
                <a:cs typeface="Arial"/>
              </a:rPr>
              <a:t>,</a:t>
            </a:r>
            <a:r>
              <a:rPr dirty="0" sz="1250" spc="20" b="1" i="1">
                <a:solidFill>
                  <a:srgbClr val="A1B5A3"/>
                </a:solidFill>
                <a:latin typeface="Arial"/>
                <a:cs typeface="Arial"/>
              </a:rPr>
              <a:t> </a:t>
            </a:r>
            <a:r>
              <a:rPr dirty="0" sz="1250" b="1" i="1">
                <a:solidFill>
                  <a:srgbClr val="79B166"/>
                </a:solidFill>
                <a:latin typeface="Arial"/>
                <a:cs typeface="Arial"/>
              </a:rPr>
              <a:t>a</a:t>
            </a:r>
            <a:r>
              <a:rPr dirty="0" sz="1250" b="1" i="1">
                <a:solidFill>
                  <a:srgbClr val="62B34B"/>
                </a:solidFill>
                <a:latin typeface="Arial"/>
                <a:cs typeface="Arial"/>
              </a:rPr>
              <a:t>nd</a:t>
            </a:r>
            <a:r>
              <a:rPr dirty="0" sz="1250" spc="-30" b="1" i="1">
                <a:solidFill>
                  <a:srgbClr val="62B34B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79B166"/>
                </a:solidFill>
                <a:latin typeface="Arial"/>
                <a:cs typeface="Arial"/>
              </a:rPr>
              <a:t>oth</a:t>
            </a:r>
            <a:r>
              <a:rPr dirty="0" sz="1250" spc="-10" b="1" i="1">
                <a:solidFill>
                  <a:srgbClr val="62B34B"/>
                </a:solidFill>
                <a:latin typeface="Arial"/>
                <a:cs typeface="Arial"/>
              </a:rPr>
              <a:t>er</a:t>
            </a:r>
            <a:r>
              <a:rPr dirty="0" sz="1250" spc="-165" b="1" i="1">
                <a:solidFill>
                  <a:srgbClr val="62B34B"/>
                </a:solidFill>
                <a:latin typeface="Arial"/>
                <a:cs typeface="Arial"/>
              </a:rPr>
              <a:t> </a:t>
            </a:r>
            <a:r>
              <a:rPr dirty="0" sz="1250" spc="-40" b="1" i="1">
                <a:solidFill>
                  <a:srgbClr val="79B166"/>
                </a:solidFill>
                <a:latin typeface="Arial"/>
                <a:cs typeface="Arial"/>
              </a:rPr>
              <a:t>transit </a:t>
            </a:r>
            <a:r>
              <a:rPr dirty="0" sz="1250" b="1" i="1">
                <a:solidFill>
                  <a:srgbClr val="79B166"/>
                </a:solidFill>
                <a:latin typeface="Arial"/>
                <a:cs typeface="Arial"/>
              </a:rPr>
              <a:t>for</a:t>
            </a:r>
            <a:r>
              <a:rPr dirty="0" sz="1250" spc="-7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79B166"/>
                </a:solidFill>
                <a:latin typeface="Arial"/>
                <a:cs typeface="Arial"/>
              </a:rPr>
              <a:t>passengers</a:t>
            </a:r>
            <a:endParaRPr sz="125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7600552" y="4952814"/>
            <a:ext cx="1523365" cy="58102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algn="ctr" marL="12700" marR="5080">
              <a:lnSpc>
                <a:spcPts val="1430"/>
              </a:lnSpc>
              <a:spcBef>
                <a:spcPts val="210"/>
              </a:spcBef>
            </a:pPr>
            <a:r>
              <a:rPr dirty="0" sz="1250">
                <a:solidFill>
                  <a:srgbClr val="575757"/>
                </a:solidFill>
                <a:latin typeface="Arial"/>
                <a:cs typeface="Arial"/>
              </a:rPr>
              <a:t>M</a:t>
            </a:r>
            <a:r>
              <a:rPr dirty="0" sz="1250">
                <a:solidFill>
                  <a:srgbClr val="0E0E0E"/>
                </a:solidFill>
                <a:latin typeface="Arial"/>
                <a:cs typeface="Arial"/>
              </a:rPr>
              <a:t>a</a:t>
            </a:r>
            <a:r>
              <a:rPr dirty="0" sz="1250">
                <a:solidFill>
                  <a:srgbClr val="575757"/>
                </a:solidFill>
                <a:latin typeface="Arial"/>
                <a:cs typeface="Arial"/>
              </a:rPr>
              <a:t>in</a:t>
            </a:r>
            <a:r>
              <a:rPr dirty="0" sz="1250">
                <a:solidFill>
                  <a:srgbClr val="0E0E0E"/>
                </a:solidFill>
                <a:latin typeface="Arial"/>
                <a:cs typeface="Arial"/>
              </a:rPr>
              <a:t>t</a:t>
            </a:r>
            <a:r>
              <a:rPr dirty="0" sz="1250">
                <a:solidFill>
                  <a:srgbClr val="333333"/>
                </a:solidFill>
                <a:latin typeface="Arial"/>
                <a:cs typeface="Arial"/>
              </a:rPr>
              <a:t>a</a:t>
            </a:r>
            <a:r>
              <a:rPr dirty="0" sz="1250">
                <a:solidFill>
                  <a:srgbClr val="0E0E0E"/>
                </a:solidFill>
                <a:latin typeface="Arial"/>
                <a:cs typeface="Arial"/>
              </a:rPr>
              <a:t>in</a:t>
            </a:r>
            <a:r>
              <a:rPr dirty="0" sz="1250" spc="380">
                <a:solidFill>
                  <a:srgbClr val="0E0E0E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333333"/>
                </a:solidFill>
                <a:latin typeface="Arial"/>
                <a:cs typeface="Arial"/>
              </a:rPr>
              <a:t>or</a:t>
            </a:r>
            <a:r>
              <a:rPr dirty="0" sz="1250" spc="-2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250" spc="40">
                <a:solidFill>
                  <a:srgbClr val="575757"/>
                </a:solidFill>
                <a:latin typeface="Arial"/>
                <a:cs typeface="Arial"/>
              </a:rPr>
              <a:t>improve </a:t>
            </a:r>
            <a:r>
              <a:rPr dirty="0" sz="1250">
                <a:solidFill>
                  <a:srgbClr val="232323"/>
                </a:solidFill>
                <a:latin typeface="Arial"/>
                <a:cs typeface="Arial"/>
              </a:rPr>
              <a:t>e</a:t>
            </a:r>
            <a:r>
              <a:rPr dirty="0" sz="1250">
                <a:solidFill>
                  <a:srgbClr val="575757"/>
                </a:solidFill>
                <a:latin typeface="Arial"/>
                <a:cs typeface="Arial"/>
              </a:rPr>
              <a:t>x</a:t>
            </a:r>
            <a:r>
              <a:rPr dirty="0" sz="1250">
                <a:solidFill>
                  <a:srgbClr val="0E0E0E"/>
                </a:solidFill>
                <a:latin typeface="Arial"/>
                <a:cs typeface="Arial"/>
              </a:rPr>
              <a:t>i</a:t>
            </a:r>
            <a:r>
              <a:rPr dirty="0" sz="1250">
                <a:solidFill>
                  <a:srgbClr val="333333"/>
                </a:solidFill>
                <a:latin typeface="Arial"/>
                <a:cs typeface="Arial"/>
              </a:rPr>
              <a:t>s</a:t>
            </a:r>
            <a:r>
              <a:rPr dirty="0" sz="1250">
                <a:solidFill>
                  <a:srgbClr val="575757"/>
                </a:solidFill>
                <a:latin typeface="Arial"/>
                <a:cs typeface="Arial"/>
              </a:rPr>
              <a:t>t</a:t>
            </a:r>
            <a:r>
              <a:rPr dirty="0" sz="1250">
                <a:solidFill>
                  <a:srgbClr val="0E0E0E"/>
                </a:solidFill>
                <a:latin typeface="Arial"/>
                <a:cs typeface="Arial"/>
              </a:rPr>
              <a:t>in</a:t>
            </a:r>
            <a:r>
              <a:rPr dirty="0" sz="1250">
                <a:solidFill>
                  <a:srgbClr val="424242"/>
                </a:solidFill>
                <a:latin typeface="Arial"/>
                <a:cs typeface="Arial"/>
              </a:rPr>
              <a:t>g</a:t>
            </a:r>
            <a:r>
              <a:rPr dirty="0" sz="1250" spc="-6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250" spc="-10">
                <a:solidFill>
                  <a:srgbClr val="575757"/>
                </a:solidFill>
                <a:latin typeface="Arial"/>
                <a:cs typeface="Arial"/>
              </a:rPr>
              <a:t>wi</a:t>
            </a:r>
            <a:r>
              <a:rPr dirty="0" sz="1250" spc="-10">
                <a:solidFill>
                  <a:srgbClr val="232323"/>
                </a:solidFill>
                <a:latin typeface="Arial"/>
                <a:cs typeface="Arial"/>
              </a:rPr>
              <a:t>l</a:t>
            </a:r>
            <a:r>
              <a:rPr dirty="0" sz="1250" spc="-10">
                <a:solidFill>
                  <a:srgbClr val="424242"/>
                </a:solidFill>
                <a:latin typeface="Arial"/>
                <a:cs typeface="Arial"/>
              </a:rPr>
              <a:t>d</a:t>
            </a:r>
            <a:r>
              <a:rPr dirty="0" sz="1250" spc="-10">
                <a:solidFill>
                  <a:srgbClr val="0E0E0E"/>
                </a:solidFill>
                <a:latin typeface="Arial"/>
                <a:cs typeface="Arial"/>
              </a:rPr>
              <a:t>lif</a:t>
            </a:r>
            <a:r>
              <a:rPr dirty="0" sz="1250" spc="-10">
                <a:solidFill>
                  <a:srgbClr val="333333"/>
                </a:solidFill>
                <a:latin typeface="Arial"/>
                <a:cs typeface="Arial"/>
              </a:rPr>
              <a:t>e crossings</a:t>
            </a:r>
            <a:endParaRPr sz="125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7489709" y="5709582"/>
            <a:ext cx="1753235" cy="58102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algn="ctr" marL="240665" marR="225425" indent="6985">
              <a:lnSpc>
                <a:spcPts val="1430"/>
              </a:lnSpc>
              <a:spcBef>
                <a:spcPts val="210"/>
              </a:spcBef>
            </a:pPr>
            <a:r>
              <a:rPr dirty="0" sz="1250" spc="-40" b="1" i="1">
                <a:solidFill>
                  <a:srgbClr val="2675A5"/>
                </a:solidFill>
                <a:latin typeface="Arial"/>
                <a:cs typeface="Arial"/>
              </a:rPr>
              <a:t>Applies</a:t>
            </a:r>
            <a:r>
              <a:rPr dirty="0" sz="1250" spc="-11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55" b="1" i="1">
                <a:solidFill>
                  <a:srgbClr val="2675A5"/>
                </a:solidFill>
                <a:latin typeface="Arial"/>
                <a:cs typeface="Arial"/>
              </a:rPr>
              <a:t>to</a:t>
            </a:r>
            <a:r>
              <a:rPr dirty="0" sz="1250" spc="-65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20" b="1" i="1">
                <a:solidFill>
                  <a:srgbClr val="2675A5"/>
                </a:solidFill>
                <a:latin typeface="Arial"/>
                <a:cs typeface="Arial"/>
              </a:rPr>
              <a:t>700+</a:t>
            </a:r>
            <a:r>
              <a:rPr dirty="0" sz="1250" spc="-2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40" b="1" i="1">
                <a:solidFill>
                  <a:srgbClr val="2675A5"/>
                </a:solidFill>
                <a:latin typeface="Arial"/>
                <a:cs typeface="Arial"/>
              </a:rPr>
              <a:t>existing</a:t>
            </a:r>
            <a:r>
              <a:rPr dirty="0" sz="1250" spc="-6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70" b="1" i="1">
                <a:solidFill>
                  <a:srgbClr val="2675A5"/>
                </a:solidFill>
                <a:latin typeface="Arial"/>
                <a:cs typeface="Arial"/>
              </a:rPr>
              <a:t>crossings</a:t>
            </a:r>
            <a:endParaRPr sz="1250">
              <a:latin typeface="Arial"/>
              <a:cs typeface="Arial"/>
            </a:endParaRPr>
          </a:p>
          <a:p>
            <a:pPr algn="ctr">
              <a:lnSpc>
                <a:spcPts val="1400"/>
              </a:lnSpc>
            </a:pPr>
            <a:r>
              <a:rPr dirty="0" sz="1250" b="1" i="1">
                <a:solidFill>
                  <a:srgbClr val="2675A5"/>
                </a:solidFill>
                <a:latin typeface="Arial"/>
                <a:cs typeface="Arial"/>
              </a:rPr>
              <a:t>3</a:t>
            </a:r>
            <a:r>
              <a:rPr dirty="0" sz="1250" spc="-85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40" b="1" i="1">
                <a:solidFill>
                  <a:srgbClr val="2675A5"/>
                </a:solidFill>
                <a:latin typeface="Arial"/>
                <a:cs typeface="Arial"/>
              </a:rPr>
              <a:t>Wildlife</a:t>
            </a:r>
            <a:r>
              <a:rPr dirty="0" sz="1250" spc="-3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40" b="1" i="1">
                <a:solidFill>
                  <a:srgbClr val="2675A5"/>
                </a:solidFill>
                <a:latin typeface="Arial"/>
                <a:cs typeface="Arial"/>
              </a:rPr>
              <a:t>Overcrossings</a:t>
            </a:r>
            <a:endParaRPr sz="125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9945602" y="2385547"/>
            <a:ext cx="1696720" cy="39941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62230" marR="5080" indent="-50165">
              <a:lnSpc>
                <a:spcPts val="1430"/>
              </a:lnSpc>
              <a:spcBef>
                <a:spcPts val="210"/>
              </a:spcBef>
            </a:pPr>
            <a:r>
              <a:rPr dirty="0" sz="1250" spc="65">
                <a:solidFill>
                  <a:srgbClr val="333333"/>
                </a:solidFill>
                <a:latin typeface="Arial"/>
                <a:cs typeface="Arial"/>
              </a:rPr>
              <a:t>Committed</a:t>
            </a:r>
            <a:r>
              <a:rPr dirty="0" sz="1250" spc="7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0E0E0E"/>
                </a:solidFill>
                <a:latin typeface="Arial"/>
                <a:cs typeface="Arial"/>
              </a:rPr>
              <a:t>t</a:t>
            </a:r>
            <a:r>
              <a:rPr dirty="0" sz="1250">
                <a:solidFill>
                  <a:srgbClr val="424242"/>
                </a:solidFill>
                <a:latin typeface="Arial"/>
                <a:cs typeface="Arial"/>
              </a:rPr>
              <a:t>o</a:t>
            </a:r>
            <a:r>
              <a:rPr dirty="0" sz="1250" spc="13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250" spc="-10">
                <a:solidFill>
                  <a:srgbClr val="0E0E0E"/>
                </a:solidFill>
                <a:latin typeface="Arial"/>
                <a:cs typeface="Arial"/>
              </a:rPr>
              <a:t>b</a:t>
            </a:r>
            <a:r>
              <a:rPr dirty="0" sz="1250" spc="-10">
                <a:solidFill>
                  <a:srgbClr val="333333"/>
                </a:solidFill>
                <a:latin typeface="Arial"/>
                <a:cs typeface="Arial"/>
              </a:rPr>
              <a:t>u</a:t>
            </a:r>
            <a:r>
              <a:rPr dirty="0" sz="1250" spc="-10">
                <a:solidFill>
                  <a:srgbClr val="0E0E0E"/>
                </a:solidFill>
                <a:latin typeface="Arial"/>
                <a:cs typeface="Arial"/>
              </a:rPr>
              <a:t>il</a:t>
            </a:r>
            <a:r>
              <a:rPr dirty="0" sz="1250" spc="-10">
                <a:solidFill>
                  <a:srgbClr val="333333"/>
                </a:solidFill>
                <a:latin typeface="Arial"/>
                <a:cs typeface="Arial"/>
              </a:rPr>
              <a:t>d</a:t>
            </a:r>
            <a:r>
              <a:rPr dirty="0" sz="1250" spc="-10">
                <a:solidFill>
                  <a:srgbClr val="575757"/>
                </a:solidFill>
                <a:latin typeface="Arial"/>
                <a:cs typeface="Arial"/>
              </a:rPr>
              <a:t>in</a:t>
            </a:r>
            <a:r>
              <a:rPr dirty="0" sz="1250" spc="-10">
                <a:solidFill>
                  <a:srgbClr val="333333"/>
                </a:solidFill>
                <a:latin typeface="Arial"/>
                <a:cs typeface="Arial"/>
              </a:rPr>
              <a:t>g </a:t>
            </a:r>
            <a:r>
              <a:rPr dirty="0" sz="1250">
                <a:solidFill>
                  <a:srgbClr val="333333"/>
                </a:solidFill>
                <a:latin typeface="Arial"/>
                <a:cs typeface="Arial"/>
              </a:rPr>
              <a:t>and</a:t>
            </a:r>
            <a:r>
              <a:rPr dirty="0" sz="1250" spc="229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250" spc="65">
                <a:solidFill>
                  <a:srgbClr val="424242"/>
                </a:solidFill>
                <a:latin typeface="Arial"/>
                <a:cs typeface="Arial"/>
              </a:rPr>
              <a:t>operating</a:t>
            </a:r>
            <a:r>
              <a:rPr dirty="0" sz="1250" spc="1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250" spc="-10">
                <a:solidFill>
                  <a:srgbClr val="0E0E0E"/>
                </a:solidFill>
                <a:latin typeface="Arial"/>
                <a:cs typeface="Arial"/>
              </a:rPr>
              <a:t>trades</a:t>
            </a:r>
            <a:endParaRPr sz="125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9944328" y="3065681"/>
            <a:ext cx="1482725" cy="58102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algn="ctr" marL="12065" marR="5080">
              <a:lnSpc>
                <a:spcPts val="1430"/>
              </a:lnSpc>
              <a:spcBef>
                <a:spcPts val="210"/>
              </a:spcBef>
            </a:pPr>
            <a:r>
              <a:rPr dirty="0" sz="1250" spc="-20" b="1" i="1">
                <a:solidFill>
                  <a:srgbClr val="79B166"/>
                </a:solidFill>
                <a:latin typeface="Arial"/>
                <a:cs typeface="Arial"/>
              </a:rPr>
              <a:t>Workforce</a:t>
            </a:r>
            <a:r>
              <a:rPr dirty="0" sz="1250" spc="-10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45" b="1" i="1">
                <a:solidFill>
                  <a:srgbClr val="79B166"/>
                </a:solidFill>
                <a:latin typeface="Arial"/>
                <a:cs typeface="Arial"/>
              </a:rPr>
              <a:t>diversity</a:t>
            </a:r>
            <a:r>
              <a:rPr dirty="0" sz="1250" spc="-45" b="1" i="1">
                <a:solidFill>
                  <a:srgbClr val="A1B5A3"/>
                </a:solidFill>
                <a:latin typeface="Arial"/>
                <a:cs typeface="Arial"/>
              </a:rPr>
              <a:t>,</a:t>
            </a:r>
            <a:r>
              <a:rPr dirty="0" sz="1250" spc="-45" b="1" i="1">
                <a:solidFill>
                  <a:srgbClr val="A1B5A3"/>
                </a:solidFill>
                <a:latin typeface="Arial"/>
                <a:cs typeface="Arial"/>
              </a:rPr>
              <a:t> </a:t>
            </a:r>
            <a:r>
              <a:rPr dirty="0" sz="1250" spc="-20" b="1" i="1">
                <a:solidFill>
                  <a:srgbClr val="79B166"/>
                </a:solidFill>
                <a:latin typeface="Arial"/>
                <a:cs typeface="Arial"/>
              </a:rPr>
              <a:t>training</a:t>
            </a:r>
            <a:r>
              <a:rPr dirty="0" sz="1250" spc="55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b="1" i="1">
                <a:solidFill>
                  <a:srgbClr val="79B166"/>
                </a:solidFill>
                <a:latin typeface="Arial"/>
                <a:cs typeface="Arial"/>
              </a:rPr>
              <a:t>and</a:t>
            </a:r>
            <a:r>
              <a:rPr dirty="0" sz="1250" spc="-50" b="1" i="1">
                <a:solidFill>
                  <a:srgbClr val="79B166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79B166"/>
                </a:solidFill>
                <a:latin typeface="Arial"/>
                <a:cs typeface="Arial"/>
              </a:rPr>
              <a:t>career opportunity</a:t>
            </a:r>
            <a:endParaRPr sz="125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9807208" y="4952814"/>
            <a:ext cx="1764030" cy="5911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L="12700" marR="5080">
              <a:lnSpc>
                <a:spcPct val="98100"/>
              </a:lnSpc>
              <a:spcBef>
                <a:spcPts val="135"/>
              </a:spcBef>
            </a:pPr>
            <a:r>
              <a:rPr dirty="0" sz="1250" spc="50">
                <a:solidFill>
                  <a:srgbClr val="333333"/>
                </a:solidFill>
                <a:latin typeface="Arial"/>
                <a:cs typeface="Arial"/>
              </a:rPr>
              <a:t>Engagement</a:t>
            </a:r>
            <a:r>
              <a:rPr dirty="0" sz="1250" spc="7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575757"/>
                </a:solidFill>
                <a:latin typeface="Arial"/>
                <a:cs typeface="Arial"/>
              </a:rPr>
              <a:t>w</a:t>
            </a:r>
            <a:r>
              <a:rPr dirty="0" sz="1250">
                <a:solidFill>
                  <a:srgbClr val="0E0E0E"/>
                </a:solidFill>
                <a:latin typeface="Arial"/>
                <a:cs typeface="Arial"/>
              </a:rPr>
              <a:t>i</a:t>
            </a:r>
            <a:r>
              <a:rPr dirty="0" sz="1250">
                <a:solidFill>
                  <a:srgbClr val="575757"/>
                </a:solidFill>
                <a:latin typeface="Arial"/>
                <a:cs typeface="Arial"/>
              </a:rPr>
              <a:t>th</a:t>
            </a:r>
            <a:r>
              <a:rPr dirty="0" sz="1250" spc="4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dirty="0" sz="1250" spc="70">
                <a:solidFill>
                  <a:srgbClr val="0E0E0E"/>
                </a:solidFill>
                <a:latin typeface="Arial"/>
                <a:cs typeface="Arial"/>
              </a:rPr>
              <a:t>l</a:t>
            </a:r>
            <a:r>
              <a:rPr dirty="0" sz="1250" spc="70">
                <a:solidFill>
                  <a:srgbClr val="424242"/>
                </a:solidFill>
                <a:latin typeface="Arial"/>
                <a:cs typeface="Arial"/>
              </a:rPr>
              <a:t>o</a:t>
            </a:r>
            <a:r>
              <a:rPr dirty="0" sz="1250" spc="70">
                <a:solidFill>
                  <a:srgbClr val="0E0E0E"/>
                </a:solidFill>
                <a:latin typeface="Arial"/>
                <a:cs typeface="Arial"/>
              </a:rPr>
              <a:t>c</a:t>
            </a:r>
            <a:r>
              <a:rPr dirty="0" sz="1250" spc="70">
                <a:solidFill>
                  <a:srgbClr val="424242"/>
                </a:solidFill>
                <a:latin typeface="Arial"/>
                <a:cs typeface="Arial"/>
              </a:rPr>
              <a:t>a</a:t>
            </a:r>
            <a:r>
              <a:rPr dirty="0" sz="1250" spc="70">
                <a:solidFill>
                  <a:srgbClr val="0E0E0E"/>
                </a:solidFill>
                <a:latin typeface="Arial"/>
                <a:cs typeface="Arial"/>
              </a:rPr>
              <a:t>l </a:t>
            </a:r>
            <a:r>
              <a:rPr dirty="0" sz="1250" spc="55">
                <a:solidFill>
                  <a:srgbClr val="232323"/>
                </a:solidFill>
                <a:latin typeface="Arial"/>
                <a:cs typeface="Arial"/>
              </a:rPr>
              <a:t>ed</a:t>
            </a:r>
            <a:r>
              <a:rPr dirty="0" sz="1250" spc="55">
                <a:solidFill>
                  <a:srgbClr val="424242"/>
                </a:solidFill>
                <a:latin typeface="Arial"/>
                <a:cs typeface="Arial"/>
              </a:rPr>
              <a:t>uc</a:t>
            </a:r>
            <a:r>
              <a:rPr dirty="0" sz="1250" spc="55">
                <a:solidFill>
                  <a:srgbClr val="232323"/>
                </a:solidFill>
                <a:latin typeface="Arial"/>
                <a:cs typeface="Arial"/>
              </a:rPr>
              <a:t>a</a:t>
            </a:r>
            <a:r>
              <a:rPr dirty="0" sz="1250" spc="55">
                <a:solidFill>
                  <a:srgbClr val="575757"/>
                </a:solidFill>
                <a:latin typeface="Arial"/>
                <a:cs typeface="Arial"/>
              </a:rPr>
              <a:t>t</a:t>
            </a:r>
            <a:r>
              <a:rPr dirty="0" sz="1250" spc="55">
                <a:solidFill>
                  <a:srgbClr val="0E0E0E"/>
                </a:solidFill>
                <a:latin typeface="Arial"/>
                <a:cs typeface="Arial"/>
              </a:rPr>
              <a:t>i</a:t>
            </a:r>
            <a:r>
              <a:rPr dirty="0" sz="1250" spc="55">
                <a:solidFill>
                  <a:srgbClr val="333333"/>
                </a:solidFill>
                <a:latin typeface="Arial"/>
                <a:cs typeface="Arial"/>
              </a:rPr>
              <a:t>o</a:t>
            </a:r>
            <a:r>
              <a:rPr dirty="0" sz="1250" spc="55">
                <a:solidFill>
                  <a:srgbClr val="575757"/>
                </a:solidFill>
                <a:latin typeface="Arial"/>
                <a:cs typeface="Arial"/>
              </a:rPr>
              <a:t>n</a:t>
            </a:r>
            <a:r>
              <a:rPr dirty="0" sz="1250" spc="500">
                <a:solidFill>
                  <a:srgbClr val="575757"/>
                </a:solidFill>
                <a:latin typeface="Arial"/>
                <a:cs typeface="Arial"/>
              </a:rPr>
              <a:t>  </a:t>
            </a:r>
            <a:r>
              <a:rPr dirty="0" sz="1250" spc="-10">
                <a:solidFill>
                  <a:srgbClr val="333333"/>
                </a:solidFill>
                <a:latin typeface="Arial"/>
                <a:cs typeface="Arial"/>
              </a:rPr>
              <a:t>communities</a:t>
            </a:r>
            <a:endParaRPr sz="125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9752903" y="5709582"/>
            <a:ext cx="1891030" cy="58102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algn="ctr" marL="12065" marR="5080" indent="-8255">
              <a:lnSpc>
                <a:spcPts val="1430"/>
              </a:lnSpc>
              <a:spcBef>
                <a:spcPts val="210"/>
              </a:spcBef>
            </a:pPr>
            <a:r>
              <a:rPr dirty="0" sz="1250" spc="-45" b="1" i="1">
                <a:solidFill>
                  <a:srgbClr val="2675A5"/>
                </a:solidFill>
                <a:latin typeface="Arial"/>
                <a:cs typeface="Arial"/>
              </a:rPr>
              <a:t>Transportation</a:t>
            </a:r>
            <a:r>
              <a:rPr dirty="0" sz="1250" spc="35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10" b="1" i="1">
                <a:solidFill>
                  <a:srgbClr val="2675A5"/>
                </a:solidFill>
                <a:latin typeface="Arial"/>
                <a:cs typeface="Arial"/>
              </a:rPr>
              <a:t>education</a:t>
            </a:r>
            <a:r>
              <a:rPr dirty="0" sz="1250" spc="-1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40" b="1" i="1">
                <a:solidFill>
                  <a:srgbClr val="2675A5"/>
                </a:solidFill>
                <a:latin typeface="Arial"/>
                <a:cs typeface="Arial"/>
              </a:rPr>
              <a:t>services,</a:t>
            </a:r>
            <a:r>
              <a:rPr dirty="0" sz="1250" spc="40" b="1" i="1">
                <a:solidFill>
                  <a:srgbClr val="2675A5"/>
                </a:solidFill>
                <a:latin typeface="Arial"/>
                <a:cs typeface="Arial"/>
              </a:rPr>
              <a:t> </a:t>
            </a:r>
            <a:r>
              <a:rPr dirty="0" sz="1250" spc="-60" b="1" i="1">
                <a:solidFill>
                  <a:srgbClr val="2675A5"/>
                </a:solidFill>
                <a:latin typeface="Arial"/>
                <a:cs typeface="Arial"/>
              </a:rPr>
              <a:t>internships</a:t>
            </a:r>
            <a:r>
              <a:rPr dirty="0" sz="1250" spc="-60" b="1" i="1">
                <a:solidFill>
                  <a:srgbClr val="67858E"/>
                </a:solidFill>
                <a:latin typeface="Arial"/>
                <a:cs typeface="Arial"/>
              </a:rPr>
              <a:t>,</a:t>
            </a:r>
            <a:r>
              <a:rPr dirty="0" sz="1250" spc="-35" b="1" i="1">
                <a:solidFill>
                  <a:srgbClr val="67858E"/>
                </a:solidFill>
                <a:latin typeface="Arial"/>
                <a:cs typeface="Arial"/>
              </a:rPr>
              <a:t> </a:t>
            </a:r>
            <a:r>
              <a:rPr dirty="0" sz="1250" spc="25" b="1" i="1">
                <a:solidFill>
                  <a:srgbClr val="2675A5"/>
                </a:solidFill>
                <a:latin typeface="Arial"/>
                <a:cs typeface="Arial"/>
              </a:rPr>
              <a:t>and </a:t>
            </a:r>
            <a:r>
              <a:rPr dirty="0" sz="1250" spc="-10" b="1" i="1">
                <a:solidFill>
                  <a:srgbClr val="2675A5"/>
                </a:solidFill>
                <a:latin typeface="Arial"/>
                <a:cs typeface="Arial"/>
              </a:rPr>
              <a:t>scholarships</a:t>
            </a:r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02668" cy="747414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37781" y="4732455"/>
            <a:ext cx="363112" cy="574765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00451" y="4789932"/>
            <a:ext cx="783557" cy="555606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07123" y="4732455"/>
            <a:ext cx="477778" cy="593924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18238" y="421712"/>
            <a:ext cx="4070676" cy="6035040"/>
          </a:xfrm>
          <a:prstGeom prst="rect">
            <a:avLst/>
          </a:prstGeom>
        </p:spPr>
      </p:pic>
      <p:sp>
        <p:nvSpPr>
          <p:cNvPr id="7" name="object 7" descr=""/>
          <p:cNvSpPr/>
          <p:nvPr/>
        </p:nvSpPr>
        <p:spPr>
          <a:xfrm>
            <a:off x="707112" y="3812830"/>
            <a:ext cx="0" cy="1743710"/>
          </a:xfrm>
          <a:custGeom>
            <a:avLst/>
            <a:gdLst/>
            <a:ahLst/>
            <a:cxnLst/>
            <a:rect l="l" t="t" r="r" b="b"/>
            <a:pathLst>
              <a:path w="0" h="1743710">
                <a:moveTo>
                  <a:pt x="0" y="1743455"/>
                </a:moveTo>
                <a:lnTo>
                  <a:pt x="0" y="0"/>
                </a:lnTo>
              </a:path>
            </a:pathLst>
          </a:custGeom>
          <a:ln w="286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2331560" y="3812830"/>
            <a:ext cx="0" cy="1743710"/>
          </a:xfrm>
          <a:custGeom>
            <a:avLst/>
            <a:gdLst/>
            <a:ahLst/>
            <a:cxnLst/>
            <a:rect l="l" t="t" r="r" b="b"/>
            <a:pathLst>
              <a:path w="0" h="1743710">
                <a:moveTo>
                  <a:pt x="0" y="1743455"/>
                </a:moveTo>
                <a:lnTo>
                  <a:pt x="0" y="0"/>
                </a:lnTo>
              </a:path>
            </a:pathLst>
          </a:custGeom>
          <a:ln w="286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2570449" y="3812830"/>
            <a:ext cx="0" cy="1743710"/>
          </a:xfrm>
          <a:custGeom>
            <a:avLst/>
            <a:gdLst/>
            <a:ahLst/>
            <a:cxnLst/>
            <a:rect l="l" t="t" r="r" b="b"/>
            <a:pathLst>
              <a:path w="0" h="1743710">
                <a:moveTo>
                  <a:pt x="0" y="1743455"/>
                </a:moveTo>
                <a:lnTo>
                  <a:pt x="0" y="0"/>
                </a:lnTo>
              </a:path>
            </a:pathLst>
          </a:custGeom>
          <a:ln w="286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4194897" y="3812830"/>
            <a:ext cx="0" cy="1743710"/>
          </a:xfrm>
          <a:custGeom>
            <a:avLst/>
            <a:gdLst/>
            <a:ahLst/>
            <a:cxnLst/>
            <a:rect l="l" t="t" r="r" b="b"/>
            <a:pathLst>
              <a:path w="0" h="1743710">
                <a:moveTo>
                  <a:pt x="0" y="1743455"/>
                </a:moveTo>
                <a:lnTo>
                  <a:pt x="0" y="0"/>
                </a:lnTo>
              </a:path>
            </a:pathLst>
          </a:custGeom>
          <a:ln w="286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4424231" y="3812830"/>
            <a:ext cx="0" cy="1743710"/>
          </a:xfrm>
          <a:custGeom>
            <a:avLst/>
            <a:gdLst/>
            <a:ahLst/>
            <a:cxnLst/>
            <a:rect l="l" t="t" r="r" b="b"/>
            <a:pathLst>
              <a:path w="0" h="1743710">
                <a:moveTo>
                  <a:pt x="0" y="1743455"/>
                </a:moveTo>
                <a:lnTo>
                  <a:pt x="0" y="0"/>
                </a:lnTo>
              </a:path>
            </a:pathLst>
          </a:custGeom>
          <a:ln w="286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6058234" y="3812830"/>
            <a:ext cx="0" cy="1743710"/>
          </a:xfrm>
          <a:custGeom>
            <a:avLst/>
            <a:gdLst/>
            <a:ahLst/>
            <a:cxnLst/>
            <a:rect l="l" t="t" r="r" b="b"/>
            <a:pathLst>
              <a:path w="0" h="1743710">
                <a:moveTo>
                  <a:pt x="0" y="1743455"/>
                </a:moveTo>
                <a:lnTo>
                  <a:pt x="0" y="0"/>
                </a:lnTo>
              </a:path>
            </a:pathLst>
          </a:custGeom>
          <a:ln w="191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802668" y="254073"/>
            <a:ext cx="11065510" cy="10160"/>
          </a:xfrm>
          <a:custGeom>
            <a:avLst/>
            <a:gdLst/>
            <a:ahLst/>
            <a:cxnLst/>
            <a:rect l="l" t="t" r="r" b="b"/>
            <a:pathLst>
              <a:path w="11065510" h="10160">
                <a:moveTo>
                  <a:pt x="0" y="0"/>
                </a:moveTo>
                <a:lnTo>
                  <a:pt x="11065481" y="0"/>
                </a:lnTo>
                <a:lnTo>
                  <a:pt x="11065481" y="9579"/>
                </a:lnTo>
                <a:lnTo>
                  <a:pt x="0" y="95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2541782" y="3841568"/>
            <a:ext cx="707390" cy="0"/>
          </a:xfrm>
          <a:custGeom>
            <a:avLst/>
            <a:gdLst/>
            <a:ahLst/>
            <a:cxnLst/>
            <a:rect l="l" t="t" r="r" b="b"/>
            <a:pathLst>
              <a:path w="707389" h="0">
                <a:moveTo>
                  <a:pt x="0" y="0"/>
                </a:moveTo>
                <a:lnTo>
                  <a:pt x="707112" y="0"/>
                </a:lnTo>
              </a:path>
            </a:pathLst>
          </a:custGeom>
          <a:ln w="191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688001" y="3841568"/>
            <a:ext cx="726440" cy="0"/>
          </a:xfrm>
          <a:custGeom>
            <a:avLst/>
            <a:gdLst/>
            <a:ahLst/>
            <a:cxnLst/>
            <a:rect l="l" t="t" r="r" b="b"/>
            <a:pathLst>
              <a:path w="726440" h="0">
                <a:moveTo>
                  <a:pt x="0" y="0"/>
                </a:moveTo>
                <a:lnTo>
                  <a:pt x="726223" y="0"/>
                </a:lnTo>
              </a:path>
            </a:pathLst>
          </a:custGeom>
          <a:ln w="191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5504010" y="3841568"/>
            <a:ext cx="592455" cy="0"/>
          </a:xfrm>
          <a:custGeom>
            <a:avLst/>
            <a:gdLst/>
            <a:ahLst/>
            <a:cxnLst/>
            <a:rect l="l" t="t" r="r" b="b"/>
            <a:pathLst>
              <a:path w="592454" h="0">
                <a:moveTo>
                  <a:pt x="0" y="0"/>
                </a:moveTo>
                <a:lnTo>
                  <a:pt x="592445" y="0"/>
                </a:lnTo>
              </a:path>
            </a:pathLst>
          </a:custGeom>
          <a:ln w="191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4414675" y="3841568"/>
            <a:ext cx="707390" cy="0"/>
          </a:xfrm>
          <a:custGeom>
            <a:avLst/>
            <a:gdLst/>
            <a:ahLst/>
            <a:cxnLst/>
            <a:rect l="l" t="t" r="r" b="b"/>
            <a:pathLst>
              <a:path w="707389" h="0">
                <a:moveTo>
                  <a:pt x="0" y="0"/>
                </a:moveTo>
                <a:lnTo>
                  <a:pt x="707112" y="0"/>
                </a:lnTo>
              </a:path>
            </a:pathLst>
          </a:custGeom>
          <a:ln w="191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3631118" y="3841568"/>
            <a:ext cx="592455" cy="0"/>
          </a:xfrm>
          <a:custGeom>
            <a:avLst/>
            <a:gdLst/>
            <a:ahLst/>
            <a:cxnLst/>
            <a:rect l="l" t="t" r="r" b="b"/>
            <a:pathLst>
              <a:path w="592454" h="0">
                <a:moveTo>
                  <a:pt x="0" y="0"/>
                </a:moveTo>
                <a:lnTo>
                  <a:pt x="592445" y="0"/>
                </a:lnTo>
              </a:path>
            </a:pathLst>
          </a:custGeom>
          <a:ln w="191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1433336" y="3841568"/>
            <a:ext cx="936625" cy="0"/>
          </a:xfrm>
          <a:custGeom>
            <a:avLst/>
            <a:gdLst/>
            <a:ahLst/>
            <a:cxnLst/>
            <a:rect l="l" t="t" r="r" b="b"/>
            <a:pathLst>
              <a:path w="936625" h="0">
                <a:moveTo>
                  <a:pt x="0" y="0"/>
                </a:moveTo>
                <a:lnTo>
                  <a:pt x="936446" y="0"/>
                </a:lnTo>
              </a:path>
            </a:pathLst>
          </a:custGeom>
          <a:ln w="287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688001" y="5517968"/>
            <a:ext cx="1682114" cy="0"/>
          </a:xfrm>
          <a:custGeom>
            <a:avLst/>
            <a:gdLst/>
            <a:ahLst/>
            <a:cxnLst/>
            <a:rect l="l" t="t" r="r" b="b"/>
            <a:pathLst>
              <a:path w="1682114" h="0">
                <a:moveTo>
                  <a:pt x="0" y="0"/>
                </a:moveTo>
                <a:lnTo>
                  <a:pt x="1681781" y="0"/>
                </a:lnTo>
              </a:path>
            </a:pathLst>
          </a:custGeom>
          <a:ln w="191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4414675" y="5517968"/>
            <a:ext cx="1682114" cy="0"/>
          </a:xfrm>
          <a:custGeom>
            <a:avLst/>
            <a:gdLst/>
            <a:ahLst/>
            <a:cxnLst/>
            <a:rect l="l" t="t" r="r" b="b"/>
            <a:pathLst>
              <a:path w="1682114" h="0">
                <a:moveTo>
                  <a:pt x="0" y="0"/>
                </a:moveTo>
                <a:lnTo>
                  <a:pt x="1681781" y="0"/>
                </a:lnTo>
              </a:path>
            </a:pathLst>
          </a:custGeom>
          <a:ln w="191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2541782" y="5517968"/>
            <a:ext cx="1682114" cy="0"/>
          </a:xfrm>
          <a:custGeom>
            <a:avLst/>
            <a:gdLst/>
            <a:ahLst/>
            <a:cxnLst/>
            <a:rect l="l" t="t" r="r" b="b"/>
            <a:pathLst>
              <a:path w="1682114" h="0">
                <a:moveTo>
                  <a:pt x="0" y="0"/>
                </a:moveTo>
                <a:lnTo>
                  <a:pt x="1681781" y="0"/>
                </a:lnTo>
              </a:path>
            </a:pathLst>
          </a:custGeom>
          <a:ln w="191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463206" y="380274"/>
            <a:ext cx="5704840" cy="3244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950" spc="80">
                <a:solidFill>
                  <a:srgbClr val="343434"/>
                </a:solidFill>
                <a:latin typeface="Arial"/>
                <a:cs typeface="Arial"/>
              </a:rPr>
              <a:t>Shovel-</a:t>
            </a:r>
            <a:r>
              <a:rPr dirty="0" sz="1950" spc="95">
                <a:solidFill>
                  <a:srgbClr val="343434"/>
                </a:solidFill>
                <a:latin typeface="Arial"/>
                <a:cs typeface="Arial"/>
              </a:rPr>
              <a:t>Ready</a:t>
            </a:r>
            <a:r>
              <a:rPr dirty="0" sz="1950" spc="16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1950" spc="90">
                <a:solidFill>
                  <a:srgbClr val="343434"/>
                </a:solidFill>
                <a:latin typeface="Arial"/>
                <a:cs typeface="Arial"/>
              </a:rPr>
              <a:t>Project</a:t>
            </a:r>
            <a:r>
              <a:rPr dirty="0" sz="1950" spc="-2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1950" spc="85">
                <a:solidFill>
                  <a:srgbClr val="343434"/>
                </a:solidFill>
                <a:latin typeface="Arial"/>
                <a:cs typeface="Arial"/>
              </a:rPr>
              <a:t>to</a:t>
            </a:r>
            <a:r>
              <a:rPr dirty="0" sz="1950" spc="19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1950" spc="90">
                <a:solidFill>
                  <a:srgbClr val="343434"/>
                </a:solidFill>
                <a:latin typeface="Arial"/>
                <a:cs typeface="Arial"/>
              </a:rPr>
              <a:t>Break</a:t>
            </a:r>
            <a:r>
              <a:rPr dirty="0" sz="1950" spc="3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1950" spc="125">
                <a:solidFill>
                  <a:srgbClr val="343434"/>
                </a:solidFill>
                <a:latin typeface="Arial"/>
                <a:cs typeface="Arial"/>
              </a:rPr>
              <a:t>Ground</a:t>
            </a:r>
            <a:r>
              <a:rPr dirty="0" sz="1950" spc="-3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1950" spc="85">
                <a:solidFill>
                  <a:srgbClr val="343434"/>
                </a:solidFill>
                <a:latin typeface="Arial"/>
                <a:cs typeface="Arial"/>
              </a:rPr>
              <a:t>in</a:t>
            </a:r>
            <a:r>
              <a:rPr dirty="0" sz="1950" spc="15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343434"/>
                </a:solidFill>
                <a:latin typeface="Arial"/>
                <a:cs typeface="Arial"/>
              </a:rPr>
              <a:t>2023</a:t>
            </a:r>
            <a:endParaRPr sz="1950">
              <a:latin typeface="Arial"/>
              <a:cs typeface="Arial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673832" y="1216878"/>
            <a:ext cx="4914900" cy="918844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10"/>
              </a:spcBef>
            </a:pPr>
            <a:r>
              <a:rPr dirty="0" sz="2300" spc="-200">
                <a:solidFill>
                  <a:srgbClr val="62B34B"/>
                </a:solidFill>
              </a:rPr>
              <a:t>$1OB</a:t>
            </a:r>
            <a:r>
              <a:rPr dirty="0" sz="2300" spc="55">
                <a:solidFill>
                  <a:srgbClr val="62B34B"/>
                </a:solidFill>
              </a:rPr>
              <a:t> </a:t>
            </a:r>
            <a:r>
              <a:rPr dirty="0" sz="2250">
                <a:solidFill>
                  <a:srgbClr val="62B34B"/>
                </a:solidFill>
                <a:latin typeface="Times New Roman"/>
                <a:cs typeface="Times New Roman"/>
              </a:rPr>
              <a:t>proiect,</a:t>
            </a:r>
            <a:r>
              <a:rPr dirty="0" sz="2250" spc="425">
                <a:solidFill>
                  <a:srgbClr val="62B34B"/>
                </a:solidFill>
                <a:latin typeface="Times New Roman"/>
                <a:cs typeface="Times New Roman"/>
              </a:rPr>
              <a:t> </a:t>
            </a:r>
            <a:r>
              <a:rPr dirty="0" sz="1450" spc="-35" b="0">
                <a:solidFill>
                  <a:srgbClr val="6E7472"/>
                </a:solidFill>
                <a:latin typeface="Times New Roman"/>
                <a:cs typeface="Times New Roman"/>
              </a:rPr>
              <a:t>mostly</a:t>
            </a:r>
            <a:r>
              <a:rPr dirty="0" sz="1450" spc="-80" b="0">
                <a:solidFill>
                  <a:srgbClr val="6E7472"/>
                </a:solidFill>
                <a:latin typeface="Times New Roman"/>
                <a:cs typeface="Times New Roman"/>
              </a:rPr>
              <a:t> </a:t>
            </a:r>
            <a:r>
              <a:rPr dirty="0" sz="1450" b="0">
                <a:solidFill>
                  <a:srgbClr val="6E7472"/>
                </a:solidFill>
                <a:latin typeface="Times New Roman"/>
                <a:cs typeface="Times New Roman"/>
              </a:rPr>
              <a:t>to</a:t>
            </a:r>
            <a:r>
              <a:rPr dirty="0" sz="1450" spc="195" b="0">
                <a:solidFill>
                  <a:srgbClr val="6E7472"/>
                </a:solidFill>
                <a:latin typeface="Times New Roman"/>
                <a:cs typeface="Times New Roman"/>
              </a:rPr>
              <a:t> </a:t>
            </a:r>
            <a:r>
              <a:rPr dirty="0" sz="1450" b="0">
                <a:solidFill>
                  <a:srgbClr val="6E7472"/>
                </a:solidFill>
                <a:latin typeface="Times New Roman"/>
                <a:cs typeface="Times New Roman"/>
              </a:rPr>
              <a:t>be</a:t>
            </a:r>
            <a:r>
              <a:rPr dirty="0" sz="1450" spc="180" b="0">
                <a:solidFill>
                  <a:srgbClr val="6E7472"/>
                </a:solidFill>
                <a:latin typeface="Times New Roman"/>
                <a:cs typeface="Times New Roman"/>
              </a:rPr>
              <a:t> </a:t>
            </a:r>
            <a:r>
              <a:rPr dirty="0" sz="1450" b="0">
                <a:solidFill>
                  <a:srgbClr val="6E7472"/>
                </a:solidFill>
                <a:latin typeface="Times New Roman"/>
                <a:cs typeface="Times New Roman"/>
              </a:rPr>
              <a:t>funded</a:t>
            </a:r>
            <a:r>
              <a:rPr dirty="0" sz="1450" spc="125" b="0">
                <a:solidFill>
                  <a:srgbClr val="6E7472"/>
                </a:solidFill>
                <a:latin typeface="Times New Roman"/>
                <a:cs typeface="Times New Roman"/>
              </a:rPr>
              <a:t> </a:t>
            </a:r>
            <a:r>
              <a:rPr dirty="0" sz="1450" spc="50" b="0">
                <a:solidFill>
                  <a:srgbClr val="6E7472"/>
                </a:solidFill>
                <a:latin typeface="Times New Roman"/>
                <a:cs typeface="Times New Roman"/>
              </a:rPr>
              <a:t>by</a:t>
            </a:r>
            <a:r>
              <a:rPr dirty="0" sz="1450" spc="-10" b="0">
                <a:solidFill>
                  <a:srgbClr val="6E7472"/>
                </a:solidFill>
                <a:latin typeface="Times New Roman"/>
                <a:cs typeface="Times New Roman"/>
              </a:rPr>
              <a:t> </a:t>
            </a:r>
            <a:r>
              <a:rPr dirty="0" sz="1450" b="0">
                <a:solidFill>
                  <a:srgbClr val="6E7472"/>
                </a:solidFill>
                <a:latin typeface="Times New Roman"/>
                <a:cs typeface="Times New Roman"/>
              </a:rPr>
              <a:t>private</a:t>
            </a:r>
            <a:r>
              <a:rPr dirty="0" sz="1450" spc="-30" b="0">
                <a:solidFill>
                  <a:srgbClr val="6E7472"/>
                </a:solidFill>
                <a:latin typeface="Times New Roman"/>
                <a:cs typeface="Times New Roman"/>
              </a:rPr>
              <a:t> </a:t>
            </a:r>
            <a:r>
              <a:rPr dirty="0" sz="1450" spc="-10" b="0">
                <a:solidFill>
                  <a:srgbClr val="6E7472"/>
                </a:solidFill>
                <a:latin typeface="Times New Roman"/>
                <a:cs typeface="Times New Roman"/>
              </a:rPr>
              <a:t>dollars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39"/>
              </a:spcBef>
            </a:pPr>
            <a:r>
              <a:rPr dirty="0" sz="1450" b="0">
                <a:solidFill>
                  <a:srgbClr val="6E7472"/>
                </a:solidFill>
                <a:latin typeface="Times New Roman"/>
                <a:cs typeface="Times New Roman"/>
              </a:rPr>
              <a:t>Already</a:t>
            </a:r>
            <a:r>
              <a:rPr dirty="0" sz="1450" spc="35" b="0">
                <a:solidFill>
                  <a:srgbClr val="6E7472"/>
                </a:solidFill>
                <a:latin typeface="Times New Roman"/>
                <a:cs typeface="Times New Roman"/>
              </a:rPr>
              <a:t> </a:t>
            </a:r>
            <a:r>
              <a:rPr dirty="0" sz="1450" b="0">
                <a:solidFill>
                  <a:srgbClr val="6E7472"/>
                </a:solidFill>
                <a:latin typeface="Times New Roman"/>
                <a:cs typeface="Times New Roman"/>
              </a:rPr>
              <a:t>invested</a:t>
            </a:r>
            <a:r>
              <a:rPr dirty="0" sz="1450" spc="20" b="0">
                <a:solidFill>
                  <a:srgbClr val="6E7472"/>
                </a:solidFill>
                <a:latin typeface="Times New Roman"/>
                <a:cs typeface="Times New Roman"/>
              </a:rPr>
              <a:t> </a:t>
            </a:r>
            <a:r>
              <a:rPr dirty="0" spc="195">
                <a:solidFill>
                  <a:srgbClr val="62B34B"/>
                </a:solidFill>
              </a:rPr>
              <a:t>~$600M</a:t>
            </a:r>
            <a:r>
              <a:rPr dirty="0" spc="-5">
                <a:solidFill>
                  <a:srgbClr val="62B34B"/>
                </a:solidFill>
              </a:rPr>
              <a:t> </a:t>
            </a:r>
            <a:r>
              <a:rPr dirty="0" sz="1450" spc="120" b="0">
                <a:solidFill>
                  <a:srgbClr val="6E7472"/>
                </a:solidFill>
                <a:latin typeface="Times New Roman"/>
                <a:cs typeface="Times New Roman"/>
              </a:rPr>
              <a:t>toget</a:t>
            </a:r>
            <a:r>
              <a:rPr dirty="0" sz="1450" spc="-25" b="0">
                <a:solidFill>
                  <a:srgbClr val="6E7472"/>
                </a:solidFill>
                <a:latin typeface="Times New Roman"/>
                <a:cs typeface="Times New Roman"/>
              </a:rPr>
              <a:t> </a:t>
            </a:r>
            <a:r>
              <a:rPr dirty="0" sz="1450" spc="130" b="0">
                <a:solidFill>
                  <a:srgbClr val="6E7472"/>
                </a:solidFill>
                <a:latin typeface="Times New Roman"/>
                <a:cs typeface="Times New Roman"/>
              </a:rPr>
              <a:t>2023</a:t>
            </a:r>
            <a:r>
              <a:rPr dirty="0" sz="1450" spc="5" b="0">
                <a:solidFill>
                  <a:srgbClr val="6E7472"/>
                </a:solidFill>
                <a:latin typeface="Times New Roman"/>
                <a:cs typeface="Times New Roman"/>
              </a:rPr>
              <a:t> </a:t>
            </a:r>
            <a:r>
              <a:rPr dirty="0" sz="1450" b="0">
                <a:solidFill>
                  <a:srgbClr val="6E7472"/>
                </a:solidFill>
                <a:latin typeface="Times New Roman"/>
                <a:cs typeface="Times New Roman"/>
              </a:rPr>
              <a:t>construction-</a:t>
            </a:r>
            <a:r>
              <a:rPr dirty="0" sz="1450" spc="-10" b="0">
                <a:solidFill>
                  <a:srgbClr val="6E7472"/>
                </a:solidFill>
                <a:latin typeface="Times New Roman"/>
                <a:cs typeface="Times New Roman"/>
              </a:rPr>
              <a:t>ready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5" name="object 2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90"/>
              <a:t>Open</a:t>
            </a:r>
            <a:r>
              <a:rPr dirty="0" spc="15"/>
              <a:t> </a:t>
            </a:r>
            <a:r>
              <a:rPr dirty="0"/>
              <a:t>for</a:t>
            </a:r>
            <a:r>
              <a:rPr dirty="0" spc="-90"/>
              <a:t> </a:t>
            </a:r>
            <a:r>
              <a:rPr dirty="0"/>
              <a:t>service</a:t>
            </a:r>
            <a:r>
              <a:rPr dirty="0" spc="25"/>
              <a:t> </a:t>
            </a:r>
            <a:r>
              <a:rPr dirty="0" spc="-35"/>
              <a:t>in</a:t>
            </a:r>
            <a:r>
              <a:rPr dirty="0" spc="-100"/>
              <a:t> </a:t>
            </a:r>
            <a:r>
              <a:rPr dirty="0" spc="60" b="1">
                <a:latin typeface="Arial"/>
                <a:cs typeface="Arial"/>
              </a:rPr>
              <a:t>~4</a:t>
            </a:r>
            <a:r>
              <a:rPr dirty="0" spc="-120" b="1">
                <a:latin typeface="Arial"/>
                <a:cs typeface="Arial"/>
              </a:rPr>
              <a:t> </a:t>
            </a:r>
            <a:r>
              <a:rPr dirty="0" spc="65"/>
              <a:t>years</a:t>
            </a:r>
            <a:r>
              <a:rPr dirty="0" spc="-125"/>
              <a:t> </a:t>
            </a:r>
            <a:r>
              <a:rPr dirty="0" spc="80"/>
              <a:t>ahead</a:t>
            </a:r>
            <a:r>
              <a:rPr dirty="0" spc="25"/>
              <a:t> </a:t>
            </a:r>
            <a:r>
              <a:rPr dirty="0"/>
              <a:t>of</a:t>
            </a:r>
            <a:r>
              <a:rPr dirty="0" spc="55"/>
              <a:t> </a:t>
            </a:r>
            <a:r>
              <a:rPr dirty="0" sz="2100" spc="190" b="1">
                <a:solidFill>
                  <a:srgbClr val="62B34B"/>
                </a:solidFill>
                <a:latin typeface="Arial"/>
                <a:cs typeface="Arial"/>
              </a:rPr>
              <a:t>2028</a:t>
            </a:r>
            <a:r>
              <a:rPr dirty="0" sz="2100" spc="-80" b="1">
                <a:solidFill>
                  <a:srgbClr val="62B34B"/>
                </a:solidFill>
                <a:latin typeface="Arial"/>
                <a:cs typeface="Arial"/>
              </a:rPr>
              <a:t> </a:t>
            </a:r>
            <a:r>
              <a:rPr dirty="0" sz="2100" b="1">
                <a:solidFill>
                  <a:srgbClr val="62B34B"/>
                </a:solidFill>
                <a:latin typeface="Arial"/>
                <a:cs typeface="Arial"/>
              </a:rPr>
              <a:t>LA</a:t>
            </a:r>
            <a:r>
              <a:rPr dirty="0" sz="2100" spc="-25" b="1">
                <a:solidFill>
                  <a:srgbClr val="62B34B"/>
                </a:solidFill>
                <a:latin typeface="Arial"/>
                <a:cs typeface="Arial"/>
              </a:rPr>
              <a:t> </a:t>
            </a:r>
            <a:r>
              <a:rPr dirty="0" sz="2100" spc="-10" b="1">
                <a:solidFill>
                  <a:srgbClr val="62B34B"/>
                </a:solidFill>
                <a:latin typeface="Arial"/>
                <a:cs typeface="Arial"/>
              </a:rPr>
              <a:t>Olympics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300">
              <a:latin typeface="Arial"/>
              <a:cs typeface="Arial"/>
            </a:endParaRPr>
          </a:p>
          <a:p>
            <a:pPr marL="123189">
              <a:lnSpc>
                <a:spcPts val="1565"/>
              </a:lnSpc>
              <a:spcBef>
                <a:spcPts val="1370"/>
              </a:spcBef>
            </a:pPr>
            <a:r>
              <a:rPr dirty="0" spc="145" b="1">
                <a:solidFill>
                  <a:srgbClr val="525756"/>
                </a:solidFill>
                <a:latin typeface="Arial"/>
                <a:cs typeface="Arial"/>
              </a:rPr>
              <a:t>What</a:t>
            </a:r>
            <a:r>
              <a:rPr dirty="0" spc="-45" b="1">
                <a:solidFill>
                  <a:srgbClr val="525756"/>
                </a:solidFill>
                <a:latin typeface="Arial"/>
                <a:cs typeface="Arial"/>
              </a:rPr>
              <a:t> </a:t>
            </a:r>
            <a:r>
              <a:rPr dirty="0" spc="135" b="1">
                <a:solidFill>
                  <a:srgbClr val="525756"/>
                </a:solidFill>
                <a:latin typeface="Arial"/>
                <a:cs typeface="Arial"/>
              </a:rPr>
              <a:t>w</a:t>
            </a:r>
            <a:r>
              <a:rPr dirty="0" spc="135" b="1">
                <a:latin typeface="Arial"/>
                <a:cs typeface="Arial"/>
              </a:rPr>
              <a:t>e</a:t>
            </a:r>
            <a:r>
              <a:rPr dirty="0" spc="65" b="1">
                <a:latin typeface="Arial"/>
                <a:cs typeface="Arial"/>
              </a:rPr>
              <a:t> </a:t>
            </a:r>
            <a:r>
              <a:rPr dirty="0" spc="65" b="1">
                <a:solidFill>
                  <a:srgbClr val="525756"/>
                </a:solidFill>
                <a:latin typeface="Arial"/>
                <a:cs typeface="Arial"/>
              </a:rPr>
              <a:t>hav</a:t>
            </a:r>
            <a:r>
              <a:rPr dirty="0" spc="65" b="1">
                <a:latin typeface="Arial"/>
                <a:cs typeface="Arial"/>
              </a:rPr>
              <a:t>e</a:t>
            </a:r>
          </a:p>
          <a:p>
            <a:pPr marL="1012190">
              <a:lnSpc>
                <a:spcPts val="3245"/>
              </a:lnSpc>
            </a:pPr>
            <a:r>
              <a:rPr dirty="0" sz="2850" spc="80">
                <a:solidFill>
                  <a:srgbClr val="F7DF18"/>
                </a:solidFill>
              </a:rPr>
              <a:t>,</a:t>
            </a:r>
            <a:endParaRPr sz="2850"/>
          </a:p>
        </p:txBody>
      </p:sp>
      <p:sp>
        <p:nvSpPr>
          <p:cNvPr id="26" name="object 26" descr=""/>
          <p:cNvSpPr txBox="1"/>
          <p:nvPr/>
        </p:nvSpPr>
        <p:spPr>
          <a:xfrm>
            <a:off x="721445" y="4093899"/>
            <a:ext cx="1596390" cy="57150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165100" marR="207010" indent="292735">
              <a:lnSpc>
                <a:spcPct val="104200"/>
              </a:lnSpc>
              <a:spcBef>
                <a:spcPts val="20"/>
              </a:spcBef>
            </a:pPr>
            <a:r>
              <a:rPr dirty="0" sz="1750">
                <a:solidFill>
                  <a:srgbClr val="62B34B"/>
                </a:solidFill>
                <a:latin typeface="Times New Roman"/>
                <a:cs typeface="Times New Roman"/>
              </a:rPr>
              <a:t>Land</a:t>
            </a:r>
            <a:r>
              <a:rPr dirty="0" sz="1750" spc="130">
                <a:solidFill>
                  <a:srgbClr val="62B34B"/>
                </a:solidFill>
                <a:latin typeface="Times New Roman"/>
                <a:cs typeface="Times New Roman"/>
              </a:rPr>
              <a:t> </a:t>
            </a:r>
            <a:r>
              <a:rPr dirty="0" sz="1750" spc="-50">
                <a:solidFill>
                  <a:srgbClr val="62B34B"/>
                </a:solidFill>
                <a:latin typeface="Times New Roman"/>
                <a:cs typeface="Times New Roman"/>
              </a:rPr>
              <a:t>&amp; </a:t>
            </a:r>
            <a:r>
              <a:rPr dirty="0" sz="1750">
                <a:solidFill>
                  <a:srgbClr val="62B34B"/>
                </a:solidFill>
                <a:latin typeface="Times New Roman"/>
                <a:cs typeface="Times New Roman"/>
              </a:rPr>
              <a:t>rights</a:t>
            </a:r>
            <a:r>
              <a:rPr dirty="0" sz="1750" spc="25">
                <a:solidFill>
                  <a:srgbClr val="62B34B"/>
                </a:solidFill>
                <a:latin typeface="Times New Roman"/>
                <a:cs typeface="Times New Roman"/>
              </a:rPr>
              <a:t> </a:t>
            </a:r>
            <a:r>
              <a:rPr dirty="0" sz="1750">
                <a:solidFill>
                  <a:srgbClr val="62B34B"/>
                </a:solidFill>
                <a:latin typeface="Times New Roman"/>
                <a:cs typeface="Times New Roman"/>
              </a:rPr>
              <a:t>of</a:t>
            </a:r>
            <a:r>
              <a:rPr dirty="0" sz="1750" spc="250">
                <a:solidFill>
                  <a:srgbClr val="62B34B"/>
                </a:solidFill>
                <a:latin typeface="Times New Roman"/>
                <a:cs typeface="Times New Roman"/>
              </a:rPr>
              <a:t> </a:t>
            </a:r>
            <a:r>
              <a:rPr dirty="0" sz="1600" spc="-25">
                <a:solidFill>
                  <a:srgbClr val="62B34B"/>
                </a:solidFill>
                <a:latin typeface="Arial"/>
                <a:cs typeface="Arial"/>
              </a:rPr>
              <a:t>way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584782" y="4122637"/>
            <a:ext cx="1596390" cy="2940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59740">
              <a:lnSpc>
                <a:spcPct val="100000"/>
              </a:lnSpc>
              <a:spcBef>
                <a:spcPts val="110"/>
              </a:spcBef>
            </a:pPr>
            <a:r>
              <a:rPr dirty="0" sz="1750" spc="-10">
                <a:solidFill>
                  <a:srgbClr val="52BF38"/>
                </a:solidFill>
                <a:latin typeface="Times New Roman"/>
                <a:cs typeface="Times New Roman"/>
              </a:rPr>
              <a:t>Permits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4438564" y="4093899"/>
            <a:ext cx="1610360" cy="57150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384810" marR="169545" indent="-150495">
              <a:lnSpc>
                <a:spcPct val="104200"/>
              </a:lnSpc>
              <a:spcBef>
                <a:spcPts val="20"/>
              </a:spcBef>
            </a:pPr>
            <a:r>
              <a:rPr dirty="0" sz="1750" spc="-10">
                <a:solidFill>
                  <a:srgbClr val="62B34B"/>
                </a:solidFill>
                <a:latin typeface="Times New Roman"/>
                <a:cs typeface="Times New Roman"/>
              </a:rPr>
              <a:t>Construction </a:t>
            </a:r>
            <a:r>
              <a:rPr dirty="0" sz="1750" spc="70">
                <a:solidFill>
                  <a:srgbClr val="62B34B"/>
                </a:solidFill>
                <a:latin typeface="Times New Roman"/>
                <a:cs typeface="Times New Roman"/>
              </a:rPr>
              <a:t>readiness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24586" y="6198180"/>
            <a:ext cx="885190" cy="263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87070" algn="l"/>
              </a:tabLst>
            </a:pPr>
            <a:r>
              <a:rPr dirty="0" u="heavy" sz="1550" spc="-10" i="1">
                <a:solidFill>
                  <a:srgbClr val="525756"/>
                </a:solidFill>
                <a:uFill>
                  <a:solidFill>
                    <a:srgbClr val="525756"/>
                  </a:solidFill>
                </a:uFill>
                <a:latin typeface="Arial"/>
                <a:cs typeface="Arial"/>
              </a:rPr>
              <a:t>brigh</a:t>
            </a:r>
            <a:r>
              <a:rPr dirty="0" u="heavy" sz="1550" spc="-10" i="1">
                <a:solidFill>
                  <a:srgbClr val="6E7472"/>
                </a:solidFill>
                <a:uFill>
                  <a:solidFill>
                    <a:srgbClr val="525756"/>
                  </a:solidFill>
                </a:uFill>
                <a:latin typeface="Arial"/>
                <a:cs typeface="Arial"/>
              </a:rPr>
              <a:t>tll</a:t>
            </a:r>
            <a:r>
              <a:rPr dirty="0" u="heavy" sz="1550" i="1">
                <a:solidFill>
                  <a:srgbClr val="525756"/>
                </a:solidFill>
                <a:uFill>
                  <a:solidFill>
                    <a:srgbClr val="525756"/>
                  </a:solidFill>
                </a:uFill>
                <a:latin typeface="Arial"/>
                <a:cs typeface="Arial"/>
              </a:rPr>
              <a:t>	</a:t>
            </a:r>
            <a:r>
              <a:rPr dirty="0" u="heavy" sz="1550" spc="-114" i="1">
                <a:solidFill>
                  <a:srgbClr val="525756"/>
                </a:solidFill>
                <a:uFill>
                  <a:solidFill>
                    <a:srgbClr val="525756"/>
                  </a:solidFill>
                </a:uFill>
                <a:latin typeface="Arial"/>
                <a:cs typeface="Arial"/>
              </a:rPr>
              <a:t>ne</a:t>
            </a:r>
            <a:endParaRPr sz="155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960019" y="6376996"/>
            <a:ext cx="288290" cy="163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00" spc="90" i="1">
                <a:solidFill>
                  <a:srgbClr val="AECAA7"/>
                </a:solidFill>
                <a:latin typeface="Times New Roman"/>
                <a:cs typeface="Times New Roman"/>
              </a:rPr>
              <a:t>west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344790" cy="3103952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9767" y="3717035"/>
            <a:ext cx="2771068" cy="2452333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631851" y="1647879"/>
            <a:ext cx="324883" cy="1187849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07498" y="5192267"/>
            <a:ext cx="382216" cy="1283643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44327" y="3008158"/>
            <a:ext cx="649767" cy="1590185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771864" y="5613762"/>
            <a:ext cx="955540" cy="383177"/>
          </a:xfrm>
          <a:prstGeom prst="rect">
            <a:avLst/>
          </a:prstGeom>
        </p:spPr>
      </p:pic>
      <p:sp>
        <p:nvSpPr>
          <p:cNvPr id="8" name="object 8" descr=""/>
          <p:cNvSpPr/>
          <p:nvPr/>
        </p:nvSpPr>
        <p:spPr>
          <a:xfrm>
            <a:off x="7864096" y="1772412"/>
            <a:ext cx="0" cy="460375"/>
          </a:xfrm>
          <a:custGeom>
            <a:avLst/>
            <a:gdLst/>
            <a:ahLst/>
            <a:cxnLst/>
            <a:rect l="l" t="t" r="r" b="b"/>
            <a:pathLst>
              <a:path w="0" h="460375">
                <a:moveTo>
                  <a:pt x="0" y="459812"/>
                </a:moveTo>
                <a:lnTo>
                  <a:pt x="0" y="0"/>
                </a:lnTo>
              </a:path>
            </a:pathLst>
          </a:custGeom>
          <a:ln w="95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8236757" y="939002"/>
            <a:ext cx="0" cy="412115"/>
          </a:xfrm>
          <a:custGeom>
            <a:avLst/>
            <a:gdLst/>
            <a:ahLst/>
            <a:cxnLst/>
            <a:rect l="l" t="t" r="r" b="b"/>
            <a:pathLst>
              <a:path w="0" h="412115">
                <a:moveTo>
                  <a:pt x="0" y="411915"/>
                </a:moveTo>
                <a:lnTo>
                  <a:pt x="0" y="0"/>
                </a:lnTo>
              </a:path>
            </a:pathLst>
          </a:custGeom>
          <a:ln w="95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9593625" y="2404654"/>
            <a:ext cx="0" cy="584835"/>
          </a:xfrm>
          <a:custGeom>
            <a:avLst/>
            <a:gdLst/>
            <a:ahLst/>
            <a:cxnLst/>
            <a:rect l="l" t="t" r="r" b="b"/>
            <a:pathLst>
              <a:path w="0" h="584835">
                <a:moveTo>
                  <a:pt x="0" y="584345"/>
                </a:moveTo>
                <a:lnTo>
                  <a:pt x="0" y="0"/>
                </a:lnTo>
              </a:path>
            </a:pathLst>
          </a:custGeom>
          <a:ln w="95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9956730" y="2835728"/>
            <a:ext cx="0" cy="661035"/>
          </a:xfrm>
          <a:custGeom>
            <a:avLst/>
            <a:gdLst/>
            <a:ahLst/>
            <a:cxnLst/>
            <a:rect l="l" t="t" r="r" b="b"/>
            <a:pathLst>
              <a:path w="0" h="661035">
                <a:moveTo>
                  <a:pt x="0" y="660980"/>
                </a:moveTo>
                <a:lnTo>
                  <a:pt x="0" y="0"/>
                </a:lnTo>
              </a:path>
            </a:pathLst>
          </a:custGeom>
          <a:ln w="95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6344787" y="215755"/>
            <a:ext cx="5590540" cy="10160"/>
          </a:xfrm>
          <a:custGeom>
            <a:avLst/>
            <a:gdLst/>
            <a:ahLst/>
            <a:cxnLst/>
            <a:rect l="l" t="t" r="r" b="b"/>
            <a:pathLst>
              <a:path w="5590540" h="10160">
                <a:moveTo>
                  <a:pt x="0" y="0"/>
                </a:moveTo>
                <a:lnTo>
                  <a:pt x="5590036" y="0"/>
                </a:lnTo>
                <a:lnTo>
                  <a:pt x="5590036" y="9579"/>
                </a:lnTo>
                <a:lnTo>
                  <a:pt x="0" y="95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1374226" y="3328165"/>
            <a:ext cx="1140460" cy="229235"/>
          </a:xfrm>
          <a:prstGeom prst="rect">
            <a:avLst/>
          </a:prstGeom>
          <a:solidFill>
            <a:srgbClr val="5EB348"/>
          </a:solidFill>
        </p:spPr>
        <p:txBody>
          <a:bodyPr wrap="square" lIns="0" tIns="952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75"/>
              </a:spcBef>
            </a:pPr>
            <a:r>
              <a:rPr dirty="0" sz="1250" spc="-70" b="1">
                <a:solidFill>
                  <a:srgbClr val="E2F7DD"/>
                </a:solidFill>
                <a:latin typeface="Arial"/>
                <a:cs typeface="Arial"/>
              </a:rPr>
              <a:t>MIAMICENTRAL</a:t>
            </a:r>
            <a:endParaRPr sz="125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99886" y="6153476"/>
            <a:ext cx="890905" cy="34353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1785"/>
              </a:lnSpc>
              <a:spcBef>
                <a:spcPts val="110"/>
              </a:spcBef>
            </a:pPr>
            <a:r>
              <a:rPr dirty="0" u="heavy" sz="1600" spc="-10" i="1">
                <a:solidFill>
                  <a:srgbClr val="4B4B4B"/>
                </a:solidFill>
                <a:uFill>
                  <a:solidFill>
                    <a:srgbClr val="4B4B4B"/>
                  </a:solidFill>
                </a:uFill>
                <a:latin typeface="Times New Roman"/>
                <a:cs typeface="Times New Roman"/>
              </a:rPr>
              <a:t>brigh,i(ne</a:t>
            </a:r>
            <a:endParaRPr sz="1600">
              <a:latin typeface="Times New Roman"/>
              <a:cs typeface="Times New Roman"/>
            </a:endParaRPr>
          </a:p>
          <a:p>
            <a:pPr algn="r" marR="5080">
              <a:lnSpc>
                <a:spcPts val="705"/>
              </a:lnSpc>
            </a:pPr>
            <a:r>
              <a:rPr dirty="0" sz="600" spc="-10" i="1">
                <a:solidFill>
                  <a:srgbClr val="BAC3B5"/>
                </a:solidFill>
                <a:latin typeface="Times New Roman"/>
                <a:cs typeface="Times New Roman"/>
              </a:rPr>
              <a:t>V.'</a:t>
            </a:r>
            <a:r>
              <a:rPr dirty="0" sz="600" spc="-10" i="1">
                <a:solidFill>
                  <a:srgbClr val="A3C49A"/>
                </a:solidFill>
                <a:latin typeface="Times New Roman"/>
                <a:cs typeface="Times New Roman"/>
              </a:rPr>
              <a:t>c.;</a:t>
            </a:r>
            <a:r>
              <a:rPr dirty="0" sz="700" spc="-10" i="1">
                <a:solidFill>
                  <a:srgbClr val="BAC3B5"/>
                </a:solidFill>
                <a:latin typeface="Times New Roman"/>
                <a:cs typeface="Times New Roman"/>
              </a:rPr>
              <a:t>Sl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282890" y="3318585"/>
            <a:ext cx="1390650" cy="229235"/>
          </a:xfrm>
          <a:prstGeom prst="rect">
            <a:avLst/>
          </a:prstGeom>
          <a:solidFill>
            <a:srgbClr val="5EB348"/>
          </a:solidFill>
        </p:spPr>
        <p:txBody>
          <a:bodyPr wrap="square" lIns="0" tIns="952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75"/>
              </a:spcBef>
            </a:pPr>
            <a:r>
              <a:rPr dirty="0" sz="1250" spc="-140" b="1">
                <a:solidFill>
                  <a:srgbClr val="E2F7DD"/>
                </a:solidFill>
                <a:latin typeface="Arial"/>
                <a:cs typeface="Arial"/>
              </a:rPr>
              <a:t>CURRENT</a:t>
            </a:r>
            <a:r>
              <a:rPr dirty="0" sz="1250" spc="-20" b="1">
                <a:solidFill>
                  <a:srgbClr val="E2F7DD"/>
                </a:solidFill>
                <a:latin typeface="Arial"/>
                <a:cs typeface="Arial"/>
              </a:rPr>
              <a:t> </a:t>
            </a:r>
            <a:r>
              <a:rPr dirty="0" sz="1250" spc="-120" b="1">
                <a:solidFill>
                  <a:srgbClr val="E2F7DD"/>
                </a:solidFill>
                <a:latin typeface="Arial"/>
                <a:cs typeface="Arial"/>
              </a:rPr>
              <a:t>STATIONS</a:t>
            </a:r>
            <a:endParaRPr sz="125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8154572" y="386661"/>
            <a:ext cx="7429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2050" spc="-105">
                <a:solidFill>
                  <a:srgbClr val="7E7E7C"/>
                </a:solidFill>
                <a:latin typeface="Times New Roman"/>
                <a:cs typeface="Times New Roman"/>
              </a:rPr>
              <a:t>)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8120498" y="693202"/>
            <a:ext cx="110489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850" spc="-110">
                <a:solidFill>
                  <a:srgbClr val="5D5D5D"/>
                </a:solidFill>
                <a:latin typeface="Courier New"/>
                <a:cs typeface="Courier New"/>
              </a:rPr>
              <a:t>75</a:t>
            </a:r>
            <a:endParaRPr sz="850">
              <a:latin typeface="Courier New"/>
              <a:cs typeface="Courier New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9155535" y="875211"/>
            <a:ext cx="15557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5D5D5D"/>
                </a:solidFill>
                <a:latin typeface="Courier New"/>
                <a:cs typeface="Courier New"/>
              </a:rPr>
              <a:t>95</a:t>
            </a:r>
            <a:endParaRPr sz="850">
              <a:latin typeface="Courier New"/>
              <a:cs typeface="Courier New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9274833" y="907143"/>
            <a:ext cx="128905" cy="5772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600" spc="-190">
                <a:solidFill>
                  <a:srgbClr val="7E7E7C"/>
                </a:solidFill>
                <a:latin typeface="Arial"/>
                <a:cs typeface="Arial"/>
              </a:rPr>
              <a:t>\</a:t>
            </a:r>
            <a:endParaRPr sz="36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8554870" y="1376534"/>
            <a:ext cx="890269" cy="3333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730"/>
              </a:lnSpc>
              <a:spcBef>
                <a:spcPts val="105"/>
              </a:spcBef>
            </a:pPr>
            <a:r>
              <a:rPr dirty="0" sz="750" spc="-35" b="1">
                <a:solidFill>
                  <a:srgbClr val="4B4B4B"/>
                </a:solidFill>
                <a:latin typeface="Times New Roman"/>
                <a:cs typeface="Times New Roman"/>
              </a:rPr>
              <a:t>ORLANDO</a:t>
            </a:r>
            <a:r>
              <a:rPr dirty="0" sz="750" spc="5" b="1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z="750" spc="-35" b="1">
                <a:solidFill>
                  <a:srgbClr val="4B4B4B"/>
                </a:solidFill>
                <a:latin typeface="Times New Roman"/>
                <a:cs typeface="Times New Roman"/>
              </a:rPr>
              <a:t>STATION</a:t>
            </a:r>
            <a:endParaRPr sz="750">
              <a:latin typeface="Times New Roman"/>
              <a:cs typeface="Times New Roman"/>
            </a:endParaRPr>
          </a:p>
          <a:p>
            <a:pPr algn="ctr">
              <a:lnSpc>
                <a:spcPts val="1689"/>
              </a:lnSpc>
            </a:pPr>
            <a:r>
              <a:rPr dirty="0" sz="1550" spc="-10">
                <a:solidFill>
                  <a:srgbClr val="979797"/>
                </a:solidFill>
                <a:latin typeface="Arial"/>
                <a:cs typeface="Arial"/>
              </a:rPr>
              <a:t>""""°""'</a:t>
            </a:r>
            <a:endParaRPr sz="155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7394244" y="2107764"/>
            <a:ext cx="118745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solidFill>
                  <a:srgbClr val="BAC3B5"/>
                </a:solidFill>
                <a:latin typeface="Arial"/>
                <a:cs typeface="Arial"/>
              </a:rPr>
              <a:t>1-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7359870" y="2219524"/>
            <a:ext cx="795020" cy="140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50" spc="-50" b="1">
                <a:solidFill>
                  <a:srgbClr val="BAC3B5"/>
                </a:solidFill>
                <a:latin typeface="Times New Roman"/>
                <a:cs typeface="Times New Roman"/>
              </a:rPr>
              <a:t>....</a:t>
            </a:r>
            <a:r>
              <a:rPr dirty="0" sz="750" spc="-50" b="1">
                <a:solidFill>
                  <a:srgbClr val="5D5D5D"/>
                </a:solidFill>
                <a:latin typeface="Times New Roman"/>
                <a:cs typeface="Times New Roman"/>
              </a:rPr>
              <a:t>l</a:t>
            </a:r>
            <a:r>
              <a:rPr dirty="0" sz="750" spc="-50" b="1">
                <a:solidFill>
                  <a:srgbClr val="BAC3B5"/>
                </a:solidFill>
                <a:latin typeface="Times New Roman"/>
                <a:cs typeface="Times New Roman"/>
              </a:rPr>
              <a:t>.</a:t>
            </a:r>
            <a:r>
              <a:rPr dirty="0" sz="750" spc="-50" b="1">
                <a:solidFill>
                  <a:srgbClr val="5D5D5D"/>
                </a:solidFill>
                <a:latin typeface="Times New Roman"/>
                <a:cs typeface="Times New Roman"/>
              </a:rPr>
              <a:t>AMPA</a:t>
            </a:r>
            <a:r>
              <a:rPr dirty="0" sz="750" spc="-35" b="1">
                <a:solidFill>
                  <a:srgbClr val="5D5D5D"/>
                </a:solidFill>
                <a:latin typeface="Times New Roman"/>
                <a:cs typeface="Times New Roman"/>
              </a:rPr>
              <a:t> </a:t>
            </a:r>
            <a:r>
              <a:rPr dirty="0" sz="750" spc="-50" b="1">
                <a:solidFill>
                  <a:srgbClr val="4B4B4B"/>
                </a:solidFill>
                <a:latin typeface="Times New Roman"/>
                <a:cs typeface="Times New Roman"/>
              </a:rPr>
              <a:t>STATION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7445741" y="1801223"/>
            <a:ext cx="810260" cy="8610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450" spc="-1060" i="1">
                <a:solidFill>
                  <a:srgbClr val="979797"/>
                </a:solidFill>
                <a:latin typeface="Times New Roman"/>
                <a:cs typeface="Times New Roman"/>
              </a:rPr>
              <a:t>r</a:t>
            </a:r>
            <a:r>
              <a:rPr dirty="0" sz="5450" spc="-1060" i="1">
                <a:solidFill>
                  <a:srgbClr val="7E7E7C"/>
                </a:solidFill>
                <a:latin typeface="Times New Roman"/>
                <a:cs typeface="Times New Roman"/>
              </a:rPr>
              <a:t>7</a:t>
            </a:r>
            <a:r>
              <a:rPr dirty="0" sz="5450" spc="-570" i="1">
                <a:solidFill>
                  <a:srgbClr val="7E7E7C"/>
                </a:solidFill>
                <a:latin typeface="Times New Roman"/>
                <a:cs typeface="Times New Roman"/>
              </a:rPr>
              <a:t> </a:t>
            </a:r>
            <a:r>
              <a:rPr dirty="0" sz="5450" spc="-840" i="1">
                <a:solidFill>
                  <a:srgbClr val="979797"/>
                </a:solidFill>
                <a:latin typeface="Times New Roman"/>
                <a:cs typeface="Times New Roman"/>
              </a:rPr>
              <a:t>•</a:t>
            </a:r>
            <a:r>
              <a:rPr dirty="0" sz="5450" spc="-565" i="1">
                <a:solidFill>
                  <a:srgbClr val="979797"/>
                </a:solidFill>
                <a:latin typeface="Times New Roman"/>
                <a:cs typeface="Times New Roman"/>
              </a:rPr>
              <a:t> </a:t>
            </a:r>
            <a:r>
              <a:rPr dirty="0" sz="5450" spc="-660" i="1">
                <a:solidFill>
                  <a:srgbClr val="979797"/>
                </a:solidFill>
                <a:latin typeface="Times New Roman"/>
                <a:cs typeface="Times New Roman"/>
              </a:rPr>
              <a:t>,</a:t>
            </a:r>
            <a:endParaRPr sz="5450">
              <a:latin typeface="Times New Roman"/>
              <a:cs typeface="Times New Roman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618056" y="2842186"/>
            <a:ext cx="85090" cy="140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50" spc="-165" b="1">
                <a:solidFill>
                  <a:srgbClr val="5D5D5D"/>
                </a:solidFill>
                <a:latin typeface="Arial"/>
                <a:cs typeface="Arial"/>
              </a:rPr>
              <a:t>75</a:t>
            </a:r>
            <a:endParaRPr sz="75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331666" y="3761813"/>
            <a:ext cx="130683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0">
                <a:solidFill>
                  <a:srgbClr val="5D5D5D"/>
                </a:solidFill>
                <a:latin typeface="Arial"/>
                <a:cs typeface="Arial"/>
              </a:rPr>
              <a:t>M</a:t>
            </a:r>
            <a:r>
              <a:rPr dirty="0" sz="1350" spc="-10">
                <a:solidFill>
                  <a:srgbClr val="313333"/>
                </a:solidFill>
                <a:latin typeface="Arial"/>
                <a:cs typeface="Arial"/>
              </a:rPr>
              <a:t>I</a:t>
            </a:r>
            <a:r>
              <a:rPr dirty="0" sz="1350" spc="-10">
                <a:solidFill>
                  <a:srgbClr val="5D5D5D"/>
                </a:solidFill>
                <a:latin typeface="Arial"/>
                <a:cs typeface="Arial"/>
              </a:rPr>
              <a:t>AM</a:t>
            </a:r>
            <a:r>
              <a:rPr dirty="0" sz="1350" spc="-10">
                <a:solidFill>
                  <a:srgbClr val="7E7E7C"/>
                </a:solidFill>
                <a:latin typeface="Arial"/>
                <a:cs typeface="Arial"/>
              </a:rPr>
              <a:t>I</a:t>
            </a:r>
            <a:r>
              <a:rPr dirty="0" sz="1350" spc="-10">
                <a:solidFill>
                  <a:srgbClr val="4B4B4B"/>
                </a:solidFill>
                <a:latin typeface="Arial"/>
                <a:cs typeface="Arial"/>
              </a:rPr>
              <a:t>C</a:t>
            </a:r>
            <a:r>
              <a:rPr dirty="0" sz="1350" spc="-10">
                <a:solidFill>
                  <a:srgbClr val="313333"/>
                </a:solidFill>
                <a:latin typeface="Arial"/>
                <a:cs typeface="Arial"/>
              </a:rPr>
              <a:t>E</a:t>
            </a:r>
            <a:r>
              <a:rPr dirty="0" sz="1350" spc="-10">
                <a:solidFill>
                  <a:srgbClr val="5D5D5D"/>
                </a:solidFill>
                <a:latin typeface="Arial"/>
                <a:cs typeface="Arial"/>
              </a:rPr>
              <a:t>NTRAL</a:t>
            </a:r>
            <a:endParaRPr sz="135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4344828" y="4288681"/>
            <a:ext cx="89598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65">
                <a:solidFill>
                  <a:srgbClr val="5D5D5D"/>
                </a:solidFill>
                <a:latin typeface="Arial"/>
                <a:cs typeface="Arial"/>
              </a:rPr>
              <a:t>AVENTURA</a:t>
            </a:r>
            <a:endParaRPr sz="135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3835045" y="4301453"/>
            <a:ext cx="128905" cy="5162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200" spc="-254">
                <a:solidFill>
                  <a:srgbClr val="E6D664"/>
                </a:solidFill>
                <a:latin typeface="Arial"/>
                <a:cs typeface="Arial"/>
              </a:rPr>
              <a:t>-</a:t>
            </a:r>
            <a:endParaRPr sz="32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8391407" y="4547325"/>
            <a:ext cx="270510" cy="140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50" spc="140" b="1">
                <a:solidFill>
                  <a:srgbClr val="5D5D5D"/>
                </a:solidFill>
                <a:latin typeface="Arial"/>
                <a:cs typeface="Arial"/>
              </a:rPr>
              <a:t>7</a:t>
            </a:r>
            <a:r>
              <a:rPr dirty="0" sz="750" spc="140" b="1">
                <a:solidFill>
                  <a:srgbClr val="7E7E7C"/>
                </a:solidFill>
                <a:latin typeface="Arial"/>
                <a:cs typeface="Arial"/>
              </a:rPr>
              <a:t>5</a:t>
            </a:r>
            <a:r>
              <a:rPr dirty="0" sz="750" spc="254" b="1">
                <a:solidFill>
                  <a:srgbClr val="7E7E7C"/>
                </a:solidFill>
                <a:latin typeface="Arial"/>
                <a:cs typeface="Arial"/>
              </a:rPr>
              <a:t> </a:t>
            </a:r>
            <a:r>
              <a:rPr dirty="0" sz="750" spc="30">
                <a:solidFill>
                  <a:srgbClr val="7E7E7C"/>
                </a:solidFill>
                <a:latin typeface="Arial"/>
                <a:cs typeface="Arial"/>
              </a:rPr>
              <a:t>-</a:t>
            </a:r>
            <a:endParaRPr sz="75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4330462" y="4758073"/>
            <a:ext cx="157607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95">
                <a:solidFill>
                  <a:srgbClr val="5D5D5D"/>
                </a:solidFill>
                <a:latin typeface="Arial"/>
                <a:cs typeface="Arial"/>
              </a:rPr>
              <a:t>FORT</a:t>
            </a:r>
            <a:r>
              <a:rPr dirty="0" sz="1350" spc="-75">
                <a:solidFill>
                  <a:srgbClr val="5D5D5D"/>
                </a:solidFill>
                <a:latin typeface="Arial"/>
                <a:cs typeface="Arial"/>
              </a:rPr>
              <a:t> </a:t>
            </a:r>
            <a:r>
              <a:rPr dirty="0" sz="1350" spc="-40">
                <a:solidFill>
                  <a:srgbClr val="4B4B4B"/>
                </a:solidFill>
                <a:latin typeface="Arial"/>
                <a:cs typeface="Arial"/>
              </a:rPr>
              <a:t>LAUDERDA</a:t>
            </a:r>
            <a:r>
              <a:rPr dirty="0" sz="1350" spc="-40">
                <a:solidFill>
                  <a:srgbClr val="313333"/>
                </a:solidFill>
                <a:latin typeface="Arial"/>
                <a:cs typeface="Arial"/>
              </a:rPr>
              <a:t>L</a:t>
            </a:r>
            <a:r>
              <a:rPr dirty="0" sz="1350" spc="-40">
                <a:solidFill>
                  <a:srgbClr val="4B4B4B"/>
                </a:solidFill>
                <a:latin typeface="Arial"/>
                <a:cs typeface="Arial"/>
              </a:rPr>
              <a:t>E</a:t>
            </a:r>
            <a:endParaRPr sz="135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4341566" y="5256203"/>
            <a:ext cx="11563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60">
                <a:solidFill>
                  <a:srgbClr val="4B4B4B"/>
                </a:solidFill>
                <a:latin typeface="Arial"/>
                <a:cs typeface="Arial"/>
              </a:rPr>
              <a:t>BOCA</a:t>
            </a:r>
            <a:r>
              <a:rPr dirty="0" sz="1350" spc="-114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1350" spc="-25">
                <a:solidFill>
                  <a:srgbClr val="4B4B4B"/>
                </a:solidFill>
                <a:latin typeface="Arial"/>
                <a:cs typeface="Arial"/>
              </a:rPr>
              <a:t>RATON</a:t>
            </a:r>
            <a:endParaRPr sz="135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9596880" y="3286034"/>
            <a:ext cx="154940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80" b="1">
                <a:solidFill>
                  <a:srgbClr val="5D5D5D"/>
                </a:solidFill>
                <a:latin typeface="Times New Roman"/>
                <a:cs typeface="Times New Roman"/>
              </a:rPr>
              <a:t>9</a:t>
            </a:r>
            <a:r>
              <a:rPr dirty="0" sz="800" spc="80" b="1">
                <a:solidFill>
                  <a:srgbClr val="7E7E7C"/>
                </a:solidFill>
                <a:latin typeface="Times New Roman"/>
                <a:cs typeface="Times New Roman"/>
              </a:rPr>
              <a:t>5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9035257" y="3816435"/>
            <a:ext cx="860425" cy="306070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dirty="0" sz="850" spc="-125" b="1">
                <a:solidFill>
                  <a:srgbClr val="4B4B4B"/>
                </a:solidFill>
                <a:latin typeface="Times New Roman"/>
                <a:cs typeface="Times New Roman"/>
              </a:rPr>
              <a:t>WESTPA</a:t>
            </a:r>
            <a:r>
              <a:rPr dirty="0" sz="850" spc="-125" b="1">
                <a:solidFill>
                  <a:srgbClr val="313333"/>
                </a:solidFill>
                <a:latin typeface="Times New Roman"/>
                <a:cs typeface="Times New Roman"/>
              </a:rPr>
              <a:t>L</a:t>
            </a:r>
            <a:r>
              <a:rPr dirty="0" sz="850" spc="-125" b="1">
                <a:solidFill>
                  <a:srgbClr val="5D5D5D"/>
                </a:solidFill>
                <a:latin typeface="Times New Roman"/>
                <a:cs typeface="Times New Roman"/>
              </a:rPr>
              <a:t>M</a:t>
            </a:r>
            <a:r>
              <a:rPr dirty="0" sz="850" spc="-65" b="1">
                <a:solidFill>
                  <a:srgbClr val="5D5D5D"/>
                </a:solidFill>
                <a:latin typeface="Times New Roman"/>
                <a:cs typeface="Times New Roman"/>
              </a:rPr>
              <a:t> </a:t>
            </a:r>
            <a:r>
              <a:rPr dirty="0" sz="850" spc="-10" b="1">
                <a:solidFill>
                  <a:srgbClr val="5D5D5D"/>
                </a:solidFill>
                <a:latin typeface="Times New Roman"/>
                <a:cs typeface="Times New Roman"/>
              </a:rPr>
              <a:t>BE</a:t>
            </a:r>
            <a:r>
              <a:rPr dirty="0" sz="850" spc="-10" b="1">
                <a:solidFill>
                  <a:srgbClr val="7E7E7C"/>
                </a:solidFill>
                <a:latin typeface="Times New Roman"/>
                <a:cs typeface="Times New Roman"/>
              </a:rPr>
              <a:t>':;;</a:t>
            </a:r>
            <a:endParaRPr sz="850">
              <a:latin typeface="Times New Roman"/>
              <a:cs typeface="Times New Roman"/>
            </a:endParaRPr>
          </a:p>
          <a:p>
            <a:pPr marL="416559">
              <a:lnSpc>
                <a:spcPct val="100000"/>
              </a:lnSpc>
              <a:spcBef>
                <a:spcPts val="140"/>
              </a:spcBef>
            </a:pPr>
            <a:r>
              <a:rPr dirty="0" sz="750" spc="-30" b="1">
                <a:solidFill>
                  <a:srgbClr val="5D5D5D"/>
                </a:solidFill>
                <a:latin typeface="Times New Roman"/>
                <a:cs typeface="Times New Roman"/>
              </a:rPr>
              <a:t>STATION</a:t>
            </a:r>
            <a:r>
              <a:rPr dirty="0" sz="750" spc="-30" b="1">
                <a:solidFill>
                  <a:srgbClr val="979370"/>
                </a:solidFill>
                <a:latin typeface="Times New Roman"/>
                <a:cs typeface="Times New Roman"/>
              </a:rPr>
              <a:t>;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9786339" y="4253556"/>
            <a:ext cx="42545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135" i="1">
                <a:solidFill>
                  <a:srgbClr val="7E7E7C"/>
                </a:solidFill>
                <a:latin typeface="Times New Roman"/>
                <a:cs typeface="Times New Roman"/>
              </a:rPr>
              <a:t>(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10276352" y="4253556"/>
            <a:ext cx="1016635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70" b="1">
                <a:solidFill>
                  <a:srgbClr val="4B4B4B"/>
                </a:solidFill>
                <a:latin typeface="Times New Roman"/>
                <a:cs typeface="Times New Roman"/>
              </a:rPr>
              <a:t>BOCA</a:t>
            </a:r>
            <a:r>
              <a:rPr dirty="0" sz="800" spc="-75" b="1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z="800" spc="-85" b="1">
                <a:solidFill>
                  <a:srgbClr val="4B4B4B"/>
                </a:solidFill>
                <a:latin typeface="Times New Roman"/>
                <a:cs typeface="Times New Roman"/>
              </a:rPr>
              <a:t>RATON </a:t>
            </a:r>
            <a:r>
              <a:rPr dirty="0" sz="800" spc="-75" b="1">
                <a:solidFill>
                  <a:srgbClr val="4B4B4B"/>
                </a:solidFill>
                <a:latin typeface="Times New Roman"/>
                <a:cs typeface="Times New Roman"/>
              </a:rPr>
              <a:t>STATIO</a:t>
            </a:r>
            <a:r>
              <a:rPr dirty="0" sz="800" spc="-75" b="1">
                <a:solidFill>
                  <a:srgbClr val="313333"/>
                </a:solidFill>
                <a:latin typeface="Times New Roman"/>
                <a:cs typeface="Times New Roman"/>
              </a:rPr>
              <a:t>N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8800552" y="4049195"/>
            <a:ext cx="1151890" cy="876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30"/>
              </a:spcBef>
            </a:pPr>
            <a:r>
              <a:rPr dirty="0" sz="700" spc="-45" b="1">
                <a:solidFill>
                  <a:srgbClr val="4B4B4B"/>
                </a:solidFill>
                <a:latin typeface="Arial"/>
                <a:cs typeface="Arial"/>
              </a:rPr>
              <a:t>FOR</a:t>
            </a:r>
            <a:r>
              <a:rPr dirty="0" sz="700" b="1">
                <a:solidFill>
                  <a:srgbClr val="4B4B4B"/>
                </a:solidFill>
                <a:latin typeface="Arial"/>
                <a:cs typeface="Arial"/>
              </a:rPr>
              <a:t>T</a:t>
            </a:r>
            <a:r>
              <a:rPr dirty="0" sz="700" spc="-50" b="1">
                <a:solidFill>
                  <a:srgbClr val="4B4B4B"/>
                </a:solidFill>
                <a:latin typeface="Arial"/>
                <a:cs typeface="Arial"/>
              </a:rPr>
              <a:t>LAU</a:t>
            </a:r>
            <a:r>
              <a:rPr dirty="0" sz="700" spc="-425" b="1">
                <a:solidFill>
                  <a:srgbClr val="4B4B4B"/>
                </a:solidFill>
                <a:latin typeface="Arial"/>
                <a:cs typeface="Arial"/>
              </a:rPr>
              <a:t>D</a:t>
            </a:r>
            <a:r>
              <a:rPr dirty="0" baseline="-29629" sz="1125" spc="-104" b="1">
                <a:solidFill>
                  <a:srgbClr val="4B4B4B"/>
                </a:solidFill>
                <a:latin typeface="Times New Roman"/>
                <a:cs typeface="Times New Roman"/>
              </a:rPr>
              <a:t>S</a:t>
            </a:r>
            <a:r>
              <a:rPr dirty="0" sz="700" spc="-495" b="1">
                <a:solidFill>
                  <a:srgbClr val="4B4B4B"/>
                </a:solidFill>
                <a:latin typeface="Arial"/>
                <a:cs typeface="Arial"/>
              </a:rPr>
              <a:t>E</a:t>
            </a:r>
            <a:r>
              <a:rPr dirty="0" baseline="-29629" sz="1125" spc="-120" b="1">
                <a:solidFill>
                  <a:srgbClr val="4B4B4B"/>
                </a:solidFill>
                <a:latin typeface="Times New Roman"/>
                <a:cs typeface="Times New Roman"/>
              </a:rPr>
              <a:t>T</a:t>
            </a:r>
            <a:r>
              <a:rPr dirty="0" sz="700" spc="-520" b="1">
                <a:solidFill>
                  <a:srgbClr val="4B4B4B"/>
                </a:solidFill>
                <a:latin typeface="Arial"/>
                <a:cs typeface="Arial"/>
              </a:rPr>
              <a:t>R</a:t>
            </a:r>
            <a:r>
              <a:rPr dirty="0" baseline="-29629" sz="1125" spc="-142" b="1">
                <a:solidFill>
                  <a:srgbClr val="4B4B4B"/>
                </a:solidFill>
                <a:latin typeface="Times New Roman"/>
                <a:cs typeface="Times New Roman"/>
              </a:rPr>
              <a:t>A</a:t>
            </a:r>
            <a:r>
              <a:rPr dirty="0" sz="700" spc="-505" b="1">
                <a:solidFill>
                  <a:srgbClr val="4B4B4B"/>
                </a:solidFill>
                <a:latin typeface="Arial"/>
                <a:cs typeface="Arial"/>
              </a:rPr>
              <a:t>D</a:t>
            </a:r>
            <a:r>
              <a:rPr dirty="0" baseline="-29629" sz="1125" spc="-525" b="1">
                <a:solidFill>
                  <a:srgbClr val="4B4B4B"/>
                </a:solidFill>
                <a:latin typeface="Times New Roman"/>
                <a:cs typeface="Times New Roman"/>
              </a:rPr>
              <a:t>T</a:t>
            </a:r>
            <a:r>
              <a:rPr dirty="0" sz="5550" spc="-2410" b="1" i="1">
                <a:solidFill>
                  <a:srgbClr val="979370"/>
                </a:solidFill>
                <a:latin typeface="Arial"/>
                <a:cs typeface="Arial"/>
              </a:rPr>
              <a:t>1</a:t>
            </a:r>
            <a:r>
              <a:rPr dirty="0" sz="700" spc="-530" b="1">
                <a:solidFill>
                  <a:srgbClr val="4B4B4B"/>
                </a:solidFill>
                <a:latin typeface="Arial"/>
                <a:cs typeface="Arial"/>
              </a:rPr>
              <a:t>A</a:t>
            </a:r>
            <a:r>
              <a:rPr dirty="0" baseline="-29629" sz="1125" spc="-60" b="1">
                <a:solidFill>
                  <a:srgbClr val="313333"/>
                </a:solidFill>
                <a:latin typeface="Times New Roman"/>
                <a:cs typeface="Times New Roman"/>
              </a:rPr>
              <a:t>I</a:t>
            </a:r>
            <a:r>
              <a:rPr dirty="0" baseline="-29629" sz="1125" spc="-622" b="1">
                <a:solidFill>
                  <a:srgbClr val="4B4B4B"/>
                </a:solidFill>
                <a:latin typeface="Times New Roman"/>
                <a:cs typeface="Times New Roman"/>
              </a:rPr>
              <a:t>O</a:t>
            </a:r>
            <a:r>
              <a:rPr dirty="0" sz="700" spc="-120" b="1">
                <a:solidFill>
                  <a:srgbClr val="4B4B4B"/>
                </a:solidFill>
                <a:latin typeface="Arial"/>
                <a:cs typeface="Arial"/>
              </a:rPr>
              <a:t>L</a:t>
            </a:r>
            <a:r>
              <a:rPr dirty="0" baseline="-29629" sz="1125" spc="-765" b="1">
                <a:solidFill>
                  <a:srgbClr val="4B4B4B"/>
                </a:solidFill>
                <a:latin typeface="Times New Roman"/>
                <a:cs typeface="Times New Roman"/>
              </a:rPr>
              <a:t>N</a:t>
            </a:r>
            <a:r>
              <a:rPr dirty="0" sz="700" spc="-40" b="1">
                <a:solidFill>
                  <a:srgbClr val="4B4B4B"/>
                </a:solidFill>
                <a:latin typeface="Arial"/>
                <a:cs typeface="Arial"/>
              </a:rPr>
              <a:t>E</a:t>
            </a:r>
            <a:r>
              <a:rPr dirty="0" sz="700" spc="195" b="1">
                <a:solidFill>
                  <a:srgbClr val="4B4B4B"/>
                </a:solidFill>
                <a:latin typeface="Arial"/>
                <a:cs typeface="Arial"/>
              </a:rPr>
              <a:t>  </a:t>
            </a:r>
            <a:r>
              <a:rPr dirty="0" sz="4850" spc="-2550" b="1" i="1">
                <a:solidFill>
                  <a:srgbClr val="BAC3B5"/>
                </a:solidFill>
                <a:latin typeface="Arial"/>
                <a:cs typeface="Arial"/>
              </a:rPr>
              <a:t>1</a:t>
            </a:r>
            <a:r>
              <a:rPr dirty="0" sz="5550" spc="-940">
                <a:solidFill>
                  <a:srgbClr val="BAC3B5"/>
                </a:solidFill>
                <a:latin typeface="Arial"/>
                <a:cs typeface="Arial"/>
              </a:rPr>
              <a:t>·</a:t>
            </a:r>
            <a:endParaRPr sz="555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10163063" y="4882605"/>
            <a:ext cx="906144" cy="140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50" spc="-70" b="1">
                <a:solidFill>
                  <a:srgbClr val="4B4B4B"/>
                </a:solidFill>
                <a:latin typeface="Times New Roman"/>
                <a:cs typeface="Times New Roman"/>
              </a:rPr>
              <a:t>AVENTURA</a:t>
            </a:r>
            <a:r>
              <a:rPr dirty="0" sz="750" spc="20" b="1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z="750" spc="-50" b="1">
                <a:solidFill>
                  <a:srgbClr val="4B4B4B"/>
                </a:solidFill>
                <a:latin typeface="Times New Roman"/>
                <a:cs typeface="Times New Roman"/>
              </a:rPr>
              <a:t>STATION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8895711" y="4981592"/>
            <a:ext cx="1066800" cy="3092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973455" algn="l"/>
              </a:tabLst>
            </a:pPr>
            <a:r>
              <a:rPr dirty="0" sz="750" spc="-20" b="1">
                <a:solidFill>
                  <a:srgbClr val="5D5D5D"/>
                </a:solidFill>
                <a:latin typeface="Arial"/>
                <a:cs typeface="Arial"/>
              </a:rPr>
              <a:t>MlA.M</a:t>
            </a:r>
            <a:r>
              <a:rPr dirty="0" sz="750" spc="-20" b="1">
                <a:solidFill>
                  <a:srgbClr val="313333"/>
                </a:solidFill>
                <a:latin typeface="Arial"/>
                <a:cs typeface="Arial"/>
              </a:rPr>
              <a:t>I</a:t>
            </a:r>
            <a:r>
              <a:rPr dirty="0" sz="750" spc="-25" b="1">
                <a:solidFill>
                  <a:srgbClr val="313333"/>
                </a:solidFill>
                <a:latin typeface="Arial"/>
                <a:cs typeface="Arial"/>
              </a:rPr>
              <a:t> </a:t>
            </a:r>
            <a:r>
              <a:rPr dirty="0" sz="750" spc="-10" b="1">
                <a:solidFill>
                  <a:srgbClr val="4B4B4B"/>
                </a:solidFill>
                <a:latin typeface="Arial"/>
                <a:cs typeface="Arial"/>
              </a:rPr>
              <a:t>STATION</a:t>
            </a:r>
            <a:r>
              <a:rPr dirty="0" sz="750" b="1">
                <a:solidFill>
                  <a:srgbClr val="4B4B4B"/>
                </a:solidFill>
                <a:latin typeface="Arial"/>
                <a:cs typeface="Arial"/>
              </a:rPr>
              <a:t>	</a:t>
            </a:r>
            <a:r>
              <a:rPr dirty="0" sz="1850" spc="-50" b="1" i="1">
                <a:solidFill>
                  <a:srgbClr val="BAC3B5"/>
                </a:solidFill>
                <a:latin typeface="Times New Roman"/>
                <a:cs typeface="Times New Roman"/>
              </a:rPr>
              <a:t>I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8787084" y="5096546"/>
            <a:ext cx="906144" cy="3092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spc="-60" b="1">
                <a:solidFill>
                  <a:srgbClr val="4B4B4B"/>
                </a:solidFill>
                <a:latin typeface="Times New Roman"/>
                <a:cs typeface="Times New Roman"/>
              </a:rPr>
              <a:t>AT</a:t>
            </a:r>
            <a:r>
              <a:rPr dirty="0" sz="750" spc="-60" b="1">
                <a:solidFill>
                  <a:srgbClr val="5D5D5D"/>
                </a:solidFill>
                <a:latin typeface="Times New Roman"/>
                <a:cs typeface="Times New Roman"/>
              </a:rPr>
              <a:t>MIAMICENTRA</a:t>
            </a:r>
            <a:r>
              <a:rPr dirty="0" sz="750" spc="-60" b="1">
                <a:solidFill>
                  <a:srgbClr val="313333"/>
                </a:solidFill>
                <a:latin typeface="Times New Roman"/>
                <a:cs typeface="Times New Roman"/>
              </a:rPr>
              <a:t>L</a:t>
            </a:r>
            <a:r>
              <a:rPr dirty="0" sz="750" spc="-40" b="1">
                <a:solidFill>
                  <a:srgbClr val="313333"/>
                </a:solidFill>
                <a:latin typeface="Times New Roman"/>
                <a:cs typeface="Times New Roman"/>
              </a:rPr>
              <a:t> </a:t>
            </a:r>
            <a:r>
              <a:rPr dirty="0" sz="1850" spc="-95" b="1" i="1">
                <a:solidFill>
                  <a:srgbClr val="BAC3B5"/>
                </a:solidFill>
                <a:latin typeface="Arial"/>
                <a:cs typeface="Arial"/>
              </a:rPr>
              <a:t>i</a:t>
            </a:r>
            <a:endParaRPr sz="185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4342501" y="5744754"/>
            <a:ext cx="157289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65">
                <a:solidFill>
                  <a:srgbClr val="5D5D5D"/>
                </a:solidFill>
                <a:latin typeface="Arial"/>
                <a:cs typeface="Arial"/>
              </a:rPr>
              <a:t>WEST</a:t>
            </a:r>
            <a:r>
              <a:rPr dirty="0" sz="1350" spc="-135">
                <a:solidFill>
                  <a:srgbClr val="5D5D5D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5D5D5D"/>
                </a:solidFill>
                <a:latin typeface="Arial"/>
                <a:cs typeface="Arial"/>
              </a:rPr>
              <a:t>PA</a:t>
            </a:r>
            <a:r>
              <a:rPr dirty="0" sz="1350">
                <a:solidFill>
                  <a:srgbClr val="313333"/>
                </a:solidFill>
                <a:latin typeface="Arial"/>
                <a:cs typeface="Arial"/>
              </a:rPr>
              <a:t>L</a:t>
            </a:r>
            <a:r>
              <a:rPr dirty="0" sz="1350">
                <a:solidFill>
                  <a:srgbClr val="5D5D5D"/>
                </a:solidFill>
                <a:latin typeface="Arial"/>
                <a:cs typeface="Arial"/>
              </a:rPr>
              <a:t>M</a:t>
            </a:r>
            <a:r>
              <a:rPr dirty="0" sz="1350" spc="20">
                <a:solidFill>
                  <a:srgbClr val="5D5D5D"/>
                </a:solidFill>
                <a:latin typeface="Arial"/>
                <a:cs typeface="Arial"/>
              </a:rPr>
              <a:t> </a:t>
            </a:r>
            <a:r>
              <a:rPr dirty="0" sz="1350" spc="-20">
                <a:solidFill>
                  <a:srgbClr val="4B4B4B"/>
                </a:solidFill>
                <a:latin typeface="Arial"/>
                <a:cs typeface="Arial"/>
              </a:rPr>
              <a:t>BEAC</a:t>
            </a:r>
            <a:r>
              <a:rPr dirty="0" sz="1350" spc="-20">
                <a:solidFill>
                  <a:srgbClr val="313333"/>
                </a:solidFill>
                <a:latin typeface="Arial"/>
                <a:cs typeface="Arial"/>
              </a:rPr>
              <a:t>H</a:t>
            </a:r>
            <a:endParaRPr sz="135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4336309" y="6223725"/>
            <a:ext cx="14230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5D5D5D"/>
                </a:solidFill>
                <a:latin typeface="Arial"/>
                <a:cs typeface="Arial"/>
              </a:rPr>
              <a:t>OR</a:t>
            </a:r>
            <a:r>
              <a:rPr dirty="0" sz="1350">
                <a:solidFill>
                  <a:srgbClr val="313333"/>
                </a:solidFill>
                <a:latin typeface="Arial"/>
                <a:cs typeface="Arial"/>
              </a:rPr>
              <a:t>L</a:t>
            </a:r>
            <a:r>
              <a:rPr dirty="0" sz="1350">
                <a:solidFill>
                  <a:srgbClr val="4B4B4B"/>
                </a:solidFill>
                <a:latin typeface="Arial"/>
                <a:cs typeface="Arial"/>
              </a:rPr>
              <a:t>ANDO</a:t>
            </a:r>
            <a:r>
              <a:rPr dirty="0" sz="1350" spc="114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z="1350" spc="-10">
                <a:solidFill>
                  <a:srgbClr val="4B4B4B"/>
                </a:solidFill>
                <a:latin typeface="Arial"/>
                <a:cs typeface="Arial"/>
              </a:rPr>
              <a:t>(2023)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2023-03-22T20:40:43Z</dcterms:created>
  <dcterms:modified xsi:type="dcterms:W3CDTF">2023-03-22T20:40:43Z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2023-03-14T00:00:00Z</vt:filetime>
  </property>
  <property fmtid="{D5CDD505-2E9C-101B-9397-08002B2CF9AE}" pid="3" name="Creator">
    <vt:lpwstr>Adobe Acrobat 22.3</vt:lpwstr>
  </property>
  <property fmtid="{D5CDD505-2E9C-101B-9397-08002B2CF9AE}" pid="4" name="LastSaved">
    <vt:filetime>2023-03-22T00:00:00Z</vt:filetime>
  </property>
  <property fmtid="{D5CDD505-2E9C-101B-9397-08002B2CF9AE}" pid="5" name="Producer">
    <vt:lpwstr>Adobe Acrobat Pro (64-bit) 22 Paper Capture Plug-in</vt:lpwstr>
  </property>
</Properties>
</file>